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6" r:id="rId1"/>
  </p:sldMasterIdLst>
  <p:notesMasterIdLst>
    <p:notesMasterId r:id="rId19"/>
  </p:notesMasterIdLst>
  <p:sldIdLst>
    <p:sldId id="257" r:id="rId2"/>
    <p:sldId id="264" r:id="rId3"/>
    <p:sldId id="265" r:id="rId4"/>
    <p:sldId id="266" r:id="rId5"/>
    <p:sldId id="267" r:id="rId6"/>
    <p:sldId id="268" r:id="rId7"/>
    <p:sldId id="269" r:id="rId8"/>
    <p:sldId id="270" r:id="rId9"/>
    <p:sldId id="271" r:id="rId10"/>
    <p:sldId id="272" r:id="rId11"/>
    <p:sldId id="273" r:id="rId12"/>
    <p:sldId id="274" r:id="rId13"/>
    <p:sldId id="275" r:id="rId14"/>
    <p:sldId id="276" r:id="rId15"/>
    <p:sldId id="277" r:id="rId16"/>
    <p:sldId id="278" r:id="rId17"/>
    <p:sldId id="279"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4615" autoAdjust="0"/>
    <p:restoredTop sz="86364" autoAdjust="0"/>
  </p:normalViewPr>
  <p:slideViewPr>
    <p:cSldViewPr>
      <p:cViewPr varScale="1">
        <p:scale>
          <a:sx n="78" d="100"/>
          <a:sy n="78" d="100"/>
        </p:scale>
        <p:origin x="-1524" y="-96"/>
      </p:cViewPr>
      <p:guideLst>
        <p:guide orient="horz" pos="2160"/>
        <p:guide pos="2880"/>
      </p:guideLst>
    </p:cSldViewPr>
  </p:slideViewPr>
  <p:outlineViewPr>
    <p:cViewPr>
      <p:scale>
        <a:sx n="33" d="100"/>
        <a:sy n="33" d="100"/>
      </p:scale>
      <p:origin x="222"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FB87F33-82B8-4310-A70C-932CBDFD464C}" type="datetimeFigureOut">
              <a:rPr lang="en-US" smtClean="0"/>
              <a:pPr/>
              <a:t>11/25/2024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C029E49-3BEE-4EE8-8B92-6B03DBC56E46}" type="slidenum">
              <a:rPr lang="en-US" smtClean="0"/>
              <a:pPr/>
              <a:t>‹#›</a:t>
            </a:fld>
            <a:endParaRPr lang="en-US"/>
          </a:p>
        </p:txBody>
      </p:sp>
    </p:spTree>
    <p:extLst>
      <p:ext uri="{BB962C8B-B14F-4D97-AF65-F5344CB8AC3E}">
        <p14:creationId xmlns:p14="http://schemas.microsoft.com/office/powerpoint/2010/main" val="10847117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8" name="Date Placeholder 27"/>
          <p:cNvSpPr>
            <a:spLocks noGrp="1"/>
          </p:cNvSpPr>
          <p:nvPr>
            <p:ph type="dt" sz="half" idx="10"/>
          </p:nvPr>
        </p:nvSpPr>
        <p:spPr/>
        <p:txBody>
          <a:bodyPr/>
          <a:lstStyle>
            <a:extLst/>
          </a:lstStyle>
          <a:p>
            <a:fld id="{40EF1283-3547-4720-9DE0-26DC5A7A7366}" type="datetimeFigureOut">
              <a:rPr lang="en-US" smtClean="0"/>
              <a:pPr/>
              <a:t>11/25/2024</a:t>
            </a:fld>
            <a:endParaRPr lang="en-US"/>
          </a:p>
        </p:txBody>
      </p:sp>
      <p:sp>
        <p:nvSpPr>
          <p:cNvPr id="17" name="Footer Placeholder 16"/>
          <p:cNvSpPr>
            <a:spLocks noGrp="1"/>
          </p:cNvSpPr>
          <p:nvPr>
            <p:ph type="ftr" sz="quarter" idx="11"/>
          </p:nvPr>
        </p:nvSpPr>
        <p:spPr/>
        <p:txBody>
          <a:bodyPr/>
          <a:lstStyle>
            <a:extLst/>
          </a:lstStyle>
          <a:p>
            <a:endParaRPr lang="en-US"/>
          </a:p>
        </p:txBody>
      </p:sp>
      <p:sp>
        <p:nvSpPr>
          <p:cNvPr id="29" name="Slide Number Placeholder 28"/>
          <p:cNvSpPr>
            <a:spLocks noGrp="1"/>
          </p:cNvSpPr>
          <p:nvPr>
            <p:ph type="sldNum" sz="quarter" idx="12"/>
          </p:nvPr>
        </p:nvSpPr>
        <p:spPr/>
        <p:txBody>
          <a:bodyPr/>
          <a:lstStyle>
            <a:extLst/>
          </a:lstStyle>
          <a:p>
            <a:fld id="{FE412B92-FBCA-4221-8B43-642FF4757D2E}" type="slidenum">
              <a:rPr lang="en-US" smtClean="0"/>
              <a:pPr/>
              <a:t>‹#›</a:t>
            </a:fld>
            <a:endParaRPr lang="en-US"/>
          </a:p>
        </p:txBody>
      </p:sp>
      <p:sp>
        <p:nvSpPr>
          <p:cNvPr id="32" name="Rectangle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9" name="Rectangle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Rectangle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Rectangle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42" name="Rectangle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Title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56" name="Rectangle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5" name="Rectangle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6" name="Rectangle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7" name="Rectangle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0EF1283-3547-4720-9DE0-26DC5A7A7366}" type="datetimeFigureOut">
              <a:rPr lang="en-US" smtClean="0"/>
              <a:pPr/>
              <a:t>11/25/2024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E412B92-FBCA-4221-8B43-642FF4757D2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981200" cy="5851525"/>
          </a:xfrm>
        </p:spPr>
        <p:txBody>
          <a:bodyPr vert="eaVert" anchor="ct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274639"/>
            <a:ext cx="58674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0EF1283-3547-4720-9DE0-26DC5A7A7366}" type="datetimeFigureOut">
              <a:rPr lang="en-US" smtClean="0"/>
              <a:pPr/>
              <a:t>11/25/2024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E412B92-FBCA-4221-8B43-642FF4757D2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0EF1283-3547-4720-9DE0-26DC5A7A7366}" type="datetimeFigureOut">
              <a:rPr lang="en-US" smtClean="0"/>
              <a:pPr/>
              <a:t>11/25/2024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E412B92-FBCA-4221-8B43-642FF4757D2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4" name="Freeform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5" name="Freeform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3" name="Freeform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6" name="Freeform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7" name="Freeform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8" name="Freeform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9" name="Freeform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0" name="Freeform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1" name="Freeform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2" name="Freeform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3" name="Freeform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4" name="Freeform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5" name="Freeform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6" name="Freeform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7" name="Freeform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3" name="Text Placeholder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40EF1283-3547-4720-9DE0-26DC5A7A7366}" type="datetimeFigureOut">
              <a:rPr lang="en-US" smtClean="0"/>
              <a:pPr/>
              <a:t>11/25/2024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E412B92-FBCA-4221-8B43-642FF4757D2E}" type="slidenum">
              <a:rPr lang="en-US" smtClean="0"/>
              <a:pPr/>
              <a:t>‹#›</a:t>
            </a:fld>
            <a:endParaRPr lang="en-US"/>
          </a:p>
        </p:txBody>
      </p:sp>
      <p:sp>
        <p:nvSpPr>
          <p:cNvPr id="7" name="Rectangle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en-US" smtClean="0"/>
              <a:t>Click to edit Master title style</a:t>
            </a:r>
            <a:endParaRPr kumimoji="0" lang="en-US"/>
          </a:p>
        </p:txBody>
      </p:sp>
      <p:sp>
        <p:nvSpPr>
          <p:cNvPr id="8" name="Rectangle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Rectangle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Rectangle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12064"/>
            <a:ext cx="8229600" cy="9144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40EF1283-3547-4720-9DE0-26DC5A7A7366}" type="datetimeFigureOut">
              <a:rPr lang="en-US" smtClean="0"/>
              <a:pPr/>
              <a:t>11/25/2024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FE412B92-FBCA-4221-8B43-642FF4757D2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5" name="Rectangle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504824" y="512064"/>
            <a:ext cx="7772400" cy="914400"/>
          </a:xfrm>
        </p:spPr>
        <p:txBody>
          <a:bodyPr anchor="t"/>
          <a:lstStyle>
            <a:lvl1pPr>
              <a:defRPr sz="400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40EF1283-3547-4720-9DE0-26DC5A7A7366}" type="datetimeFigureOut">
              <a:rPr lang="en-US" smtClean="0"/>
              <a:pPr/>
              <a:t>11/25/2024</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FE412B92-FBCA-4221-8B43-642FF4757D2E}" type="slidenum">
              <a:rPr lang="en-US" smtClean="0"/>
              <a:pPr/>
              <a:t>‹#›</a:t>
            </a:fld>
            <a:endParaRPr lang="en-US"/>
          </a:p>
        </p:txBody>
      </p:sp>
      <p:sp>
        <p:nvSpPr>
          <p:cNvPr id="16" name="Rectangle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Rectangle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Rectangle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9" name="Rectangle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Rectangle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Rectangle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Rectangle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9" name="Rectangle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Rectangle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914400"/>
          </a:xfrm>
        </p:spPr>
        <p:txBody>
          <a:bodyPr/>
          <a:lstStyle>
            <a:lvl1pPr>
              <a:defRPr sz="4000" cap="none" baseline="0"/>
            </a:lvl1pPr>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40EF1283-3547-4720-9DE0-26DC5A7A7366}" type="datetimeFigureOut">
              <a:rPr lang="en-US" smtClean="0"/>
              <a:pPr/>
              <a:t>11/25/2024</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FE412B92-FBCA-4221-8B43-642FF4757D2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40EF1283-3547-4720-9DE0-26DC5A7A7366}" type="datetimeFigureOut">
              <a:rPr lang="en-US" smtClean="0"/>
              <a:pPr/>
              <a:t>11/25/2024</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FE412B92-FBCA-4221-8B43-642FF4757D2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273050"/>
            <a:ext cx="8229600" cy="1162050"/>
          </a:xfrm>
        </p:spPr>
        <p:txBody>
          <a:bodyPr anchor="ctr"/>
          <a:lstStyle>
            <a:lvl1pPr algn="l">
              <a:buNone/>
              <a:defRPr sz="3600" b="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40EF1283-3547-4720-9DE0-26DC5A7A7366}" type="datetimeFigureOut">
              <a:rPr lang="en-US" smtClean="0"/>
              <a:pPr/>
              <a:t>11/25/2024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FE412B92-FBCA-4221-8B43-642FF4757D2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cxnSp>
        <p:nvCxnSpPr>
          <p:cNvPr id="9" name="Straight Connector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Group 9"/>
          <p:cNvGrpSpPr/>
          <p:nvPr/>
        </p:nvGrpSpPr>
        <p:grpSpPr>
          <a:xfrm rot="5400000">
            <a:off x="8514581" y="1219200"/>
            <a:ext cx="132763" cy="128466"/>
            <a:chOff x="6668087" y="1297746"/>
            <a:chExt cx="161840" cy="156602"/>
          </a:xfrm>
        </p:grpSpPr>
        <p:cxnSp>
          <p:nvCxnSpPr>
            <p:cNvPr id="15" name="Straight Connector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en-US" smtClean="0"/>
              <a:t>Click icon to add picture</a:t>
            </a:r>
            <a:endParaRPr kumimoji="0" lang="en-US"/>
          </a:p>
        </p:txBody>
      </p:sp>
      <p:sp>
        <p:nvSpPr>
          <p:cNvPr id="4" name="Text Placeholder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grpSp>
        <p:nvGrpSpPr>
          <p:cNvPr id="14" name="Group 13"/>
          <p:cNvGrpSpPr/>
          <p:nvPr/>
        </p:nvGrpSpPr>
        <p:grpSpPr>
          <a:xfrm rot="5400000">
            <a:off x="8666981" y="1371600"/>
            <a:ext cx="132763" cy="128466"/>
            <a:chOff x="6668087" y="1297746"/>
            <a:chExt cx="161840" cy="156602"/>
          </a:xfrm>
        </p:grpSpPr>
        <p:cxnSp>
          <p:nvCxnSpPr>
            <p:cNvPr id="11" name="Straight Connector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Group 17"/>
          <p:cNvGrpSpPr/>
          <p:nvPr/>
        </p:nvGrpSpPr>
        <p:grpSpPr>
          <a:xfrm rot="5400000">
            <a:off x="8320088" y="1474763"/>
            <a:ext cx="132763" cy="128466"/>
            <a:chOff x="6668087" y="1297746"/>
            <a:chExt cx="161840" cy="156602"/>
          </a:xfrm>
        </p:grpSpPr>
        <p:cxnSp>
          <p:nvCxnSpPr>
            <p:cNvPr id="19" name="Straight Connector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Date Placeholder 4"/>
          <p:cNvSpPr>
            <a:spLocks noGrp="1"/>
          </p:cNvSpPr>
          <p:nvPr>
            <p:ph type="dt" sz="half" idx="10"/>
          </p:nvPr>
        </p:nvSpPr>
        <p:spPr>
          <a:xfrm>
            <a:off x="6477000" y="55499"/>
            <a:ext cx="2133600" cy="365125"/>
          </a:xfrm>
        </p:spPr>
        <p:txBody>
          <a:bodyPr/>
          <a:lstStyle>
            <a:extLst/>
          </a:lstStyle>
          <a:p>
            <a:fld id="{40EF1283-3547-4720-9DE0-26DC5A7A7366}" type="datetimeFigureOut">
              <a:rPr lang="en-US" smtClean="0"/>
              <a:pPr/>
              <a:t>11/25/2024</a:t>
            </a:fld>
            <a:endParaRPr lang="en-US"/>
          </a:p>
        </p:txBody>
      </p:sp>
      <p:sp>
        <p:nvSpPr>
          <p:cNvPr id="6" name="Footer Placeholder 5"/>
          <p:cNvSpPr>
            <a:spLocks noGrp="1"/>
          </p:cNvSpPr>
          <p:nvPr>
            <p:ph type="ftr" sz="quarter" idx="11"/>
          </p:nvPr>
        </p:nvSpPr>
        <p:spPr>
          <a:xfrm>
            <a:off x="914400" y="55499"/>
            <a:ext cx="5562600" cy="365125"/>
          </a:xfrm>
        </p:spPr>
        <p:txBody>
          <a:bodyPr/>
          <a:lstStyle>
            <a:extLst/>
          </a:lstStyle>
          <a:p>
            <a:endParaRPr lang="en-US"/>
          </a:p>
        </p:txBody>
      </p:sp>
      <p:sp>
        <p:nvSpPr>
          <p:cNvPr id="7" name="Slide Number Placeholder 6"/>
          <p:cNvSpPr>
            <a:spLocks noGrp="1"/>
          </p:cNvSpPr>
          <p:nvPr>
            <p:ph type="sldNum" sz="quarter" idx="12"/>
          </p:nvPr>
        </p:nvSpPr>
        <p:spPr>
          <a:xfrm>
            <a:off x="8610600" y="55499"/>
            <a:ext cx="457200" cy="365125"/>
          </a:xfrm>
        </p:spPr>
        <p:txBody>
          <a:bodyPr/>
          <a:lstStyle>
            <a:extLst/>
          </a:lstStyle>
          <a:p>
            <a:fld id="{FE412B92-FBCA-4221-8B43-642FF4757D2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Rectangle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ectangle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ectangle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Rectangle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Rectangle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7" name="Rectangle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Title Placeholder 21"/>
          <p:cNvSpPr>
            <a:spLocks noGrp="1"/>
          </p:cNvSpPr>
          <p:nvPr>
            <p:ph type="title"/>
          </p:nvPr>
        </p:nvSpPr>
        <p:spPr>
          <a:xfrm>
            <a:off x="914400" y="512064"/>
            <a:ext cx="7772400" cy="914400"/>
          </a:xfrm>
          <a:prstGeom prst="rect">
            <a:avLst/>
          </a:prstGeom>
        </p:spPr>
        <p:txBody>
          <a:bodyPr vert="horz" anchor="t">
            <a:noAutofit/>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40EF1283-3547-4720-9DE0-26DC5A7A7366}" type="datetimeFigureOut">
              <a:rPr lang="en-US" smtClean="0"/>
              <a:pPr/>
              <a:t>11/25/2024</a:t>
            </a:fld>
            <a:endParaRPr lang="en-US"/>
          </a:p>
        </p:txBody>
      </p:sp>
      <p:sp>
        <p:nvSpPr>
          <p:cNvPr id="3" name="Footer Placeholder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en-US"/>
          </a:p>
        </p:txBody>
      </p:sp>
      <p:sp>
        <p:nvSpPr>
          <p:cNvPr id="23" name="Slide Number Placeholder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FE412B92-FBCA-4221-8B43-642FF4757D2E}"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hyperlink" Target="mhtml:file://C:\Users\USER\Desktop\Competences%20and%20Procurement%20Systems\Discover%20The%20Top%20Quantity%20Surveyor%20Skills%20&amp;%20Responsibilities.mhtml!https://www.rib-software.com/en/" TargetMode="Externa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hyperlink" Target="mhtml:file://C:\Users\USER\Desktop\Competences%20and%20Procurement%20Systems\Discover%20The%20Top%20Quantity%20Surveyor%20Skills%20&amp;%20Responsibilities.mhtml!https://www.rib-software.com/en/blogs/construction-contracts-types" TargetMode="Externa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76200"/>
            <a:ext cx="8786842" cy="6781800"/>
          </a:xfrm>
        </p:spPr>
        <p:txBody>
          <a:bodyPr>
            <a:normAutofit fontScale="90000"/>
          </a:bodyPr>
          <a:lstStyle/>
          <a:p>
            <a:pPr algn="ctr"/>
            <a:r>
              <a:rPr lang="en-GB" sz="3100" dirty="0" smtClean="0">
                <a:effectLst/>
                <a:latin typeface="Calibri" pitchFamily="34" charset="0"/>
                <a:ea typeface="Calibri"/>
                <a:cs typeface="Calibri" pitchFamily="34" charset="0"/>
              </a:rPr>
              <a:t>2024 </a:t>
            </a:r>
            <a:r>
              <a:rPr lang="en-GB" sz="3100" dirty="0">
                <a:effectLst/>
                <a:latin typeface="Calibri" pitchFamily="34" charset="0"/>
                <a:ea typeface="Calibri"/>
                <a:cs typeface="Calibri" pitchFamily="34" charset="0"/>
              </a:rPr>
              <a:t>NATIONAL CONFERENCE AND ANNUAL GENERAL MEETING OF THE NIGERIAN INSTITUTE OF QUANTITY </a:t>
            </a:r>
            <a:r>
              <a:rPr lang="en-GB" sz="3100" dirty="0" smtClean="0">
                <a:effectLst/>
                <a:latin typeface="Calibri" pitchFamily="34" charset="0"/>
                <a:ea typeface="Calibri"/>
                <a:cs typeface="Calibri" pitchFamily="34" charset="0"/>
              </a:rPr>
              <a:t>SURVEYORS</a:t>
            </a:r>
            <a:br>
              <a:rPr lang="en-GB" sz="3100" dirty="0" smtClean="0">
                <a:effectLst/>
                <a:latin typeface="Calibri" pitchFamily="34" charset="0"/>
                <a:ea typeface="Calibri"/>
                <a:cs typeface="Calibri" pitchFamily="34" charset="0"/>
              </a:rPr>
            </a:br>
            <a:r>
              <a:rPr lang="en-GB" sz="2400" dirty="0" smtClean="0">
                <a:effectLst/>
                <a:latin typeface="Calibri" pitchFamily="34" charset="0"/>
                <a:ea typeface="Calibri"/>
                <a:cs typeface="Calibri" pitchFamily="34" charset="0"/>
              </a:rPr>
              <a:t/>
            </a:r>
            <a:br>
              <a:rPr lang="en-GB" sz="2400" dirty="0" smtClean="0">
                <a:effectLst/>
                <a:latin typeface="Calibri" pitchFamily="34" charset="0"/>
                <a:ea typeface="Calibri"/>
                <a:cs typeface="Calibri" pitchFamily="34" charset="0"/>
              </a:rPr>
            </a:br>
            <a:r>
              <a:rPr lang="en-GB" sz="2700" b="1" dirty="0" smtClean="0">
                <a:solidFill>
                  <a:srgbClr val="FF0000"/>
                </a:solidFill>
                <a:latin typeface="Calibri" pitchFamily="34" charset="0"/>
                <a:ea typeface="Calibri"/>
                <a:cs typeface="Calibri" pitchFamily="34" charset="0"/>
              </a:rPr>
              <a:t>THEME: </a:t>
            </a:r>
            <a:br>
              <a:rPr lang="en-GB" sz="2700" b="1" dirty="0" smtClean="0">
                <a:solidFill>
                  <a:srgbClr val="FF0000"/>
                </a:solidFill>
                <a:latin typeface="Calibri" pitchFamily="34" charset="0"/>
                <a:ea typeface="Calibri"/>
                <a:cs typeface="Calibri" pitchFamily="34" charset="0"/>
              </a:rPr>
            </a:br>
            <a:r>
              <a:rPr lang="en-GB" sz="2700" b="1" dirty="0" smtClean="0">
                <a:solidFill>
                  <a:srgbClr val="FF0000"/>
                </a:solidFill>
                <a:latin typeface="Calibri" pitchFamily="34" charset="0"/>
                <a:ea typeface="Calibri"/>
                <a:cs typeface="Calibri" pitchFamily="34" charset="0"/>
              </a:rPr>
              <a:t>STRENGHTENING THE QUANTITY SURVEYING PRACTICES AND PROCESSES FOR GROWTH AND SUSTAINABILITY IN A TURBULANT ECONOMY</a:t>
            </a:r>
            <a:br>
              <a:rPr lang="en-GB" sz="2700" b="1" dirty="0" smtClean="0">
                <a:solidFill>
                  <a:srgbClr val="FF0000"/>
                </a:solidFill>
                <a:latin typeface="Calibri" pitchFamily="34" charset="0"/>
                <a:ea typeface="Calibri"/>
                <a:cs typeface="Calibri" pitchFamily="34" charset="0"/>
              </a:rPr>
            </a:br>
            <a:r>
              <a:rPr lang="en-US" sz="2700" dirty="0" smtClean="0">
                <a:solidFill>
                  <a:srgbClr val="FF0000"/>
                </a:solidFill>
                <a:latin typeface="Calibri" pitchFamily="34" charset="0"/>
                <a:ea typeface="Calibri"/>
                <a:cs typeface="Calibri" pitchFamily="34" charset="0"/>
              </a:rPr>
              <a:t/>
            </a:r>
            <a:br>
              <a:rPr lang="en-US" sz="2700" dirty="0" smtClean="0">
                <a:solidFill>
                  <a:srgbClr val="FF0000"/>
                </a:solidFill>
                <a:latin typeface="Calibri" pitchFamily="34" charset="0"/>
                <a:ea typeface="Calibri"/>
                <a:cs typeface="Calibri" pitchFamily="34" charset="0"/>
              </a:rPr>
            </a:br>
            <a:r>
              <a:rPr lang="en-GB" sz="2700" b="1" dirty="0" smtClean="0">
                <a:solidFill>
                  <a:srgbClr val="FF0000"/>
                </a:solidFill>
                <a:latin typeface="Calibri" pitchFamily="34" charset="0"/>
                <a:ea typeface="Calibri"/>
                <a:cs typeface="Calibri" pitchFamily="34" charset="0"/>
              </a:rPr>
              <a:t>TOPIC:</a:t>
            </a:r>
            <a:r>
              <a:rPr lang="en-US" sz="2700" dirty="0" smtClean="0">
                <a:solidFill>
                  <a:srgbClr val="FF0000"/>
                </a:solidFill>
                <a:latin typeface="Calibri" pitchFamily="34" charset="0"/>
                <a:ea typeface="Calibri"/>
                <a:cs typeface="Calibri" pitchFamily="34" charset="0"/>
              </a:rPr>
              <a:t/>
            </a:r>
            <a:br>
              <a:rPr lang="en-US" sz="2700" dirty="0" smtClean="0">
                <a:solidFill>
                  <a:srgbClr val="FF0000"/>
                </a:solidFill>
                <a:latin typeface="Calibri" pitchFamily="34" charset="0"/>
                <a:ea typeface="Calibri"/>
                <a:cs typeface="Calibri" pitchFamily="34" charset="0"/>
              </a:rPr>
            </a:br>
            <a:r>
              <a:rPr lang="en-GB" sz="2700" b="1" dirty="0" smtClean="0">
                <a:solidFill>
                  <a:srgbClr val="FF0000"/>
                </a:solidFill>
                <a:latin typeface="Calibri" pitchFamily="34" charset="0"/>
                <a:ea typeface="Calibri"/>
                <a:cs typeface="Calibri" pitchFamily="34" charset="0"/>
              </a:rPr>
              <a:t>EXPERT INSIGHTS INTO STANDARDIZATION OF QUANTITY SURVEYING DOCUMENTATIONS AND </a:t>
            </a:r>
            <a:r>
              <a:rPr lang="en-GB" sz="2700" b="1" smtClean="0">
                <a:solidFill>
                  <a:srgbClr val="FF0000"/>
                </a:solidFill>
                <a:latin typeface="Calibri" pitchFamily="34" charset="0"/>
                <a:ea typeface="Calibri"/>
                <a:cs typeface="Calibri" pitchFamily="34" charset="0"/>
              </a:rPr>
              <a:t>PRACTICE MODEL</a:t>
            </a:r>
            <a:r>
              <a:rPr lang="en-GB" sz="2700" b="1" dirty="0" smtClean="0">
                <a:solidFill>
                  <a:srgbClr val="FF0000"/>
                </a:solidFill>
                <a:latin typeface="Calibri" pitchFamily="34" charset="0"/>
                <a:ea typeface="Calibri"/>
                <a:cs typeface="Calibri" pitchFamily="34" charset="0"/>
              </a:rPr>
              <a:t/>
            </a:r>
            <a:br>
              <a:rPr lang="en-GB" sz="2700" b="1" dirty="0" smtClean="0">
                <a:solidFill>
                  <a:srgbClr val="FF0000"/>
                </a:solidFill>
                <a:latin typeface="Calibri" pitchFamily="34" charset="0"/>
                <a:ea typeface="Calibri"/>
                <a:cs typeface="Calibri" pitchFamily="34" charset="0"/>
              </a:rPr>
            </a:br>
            <a:r>
              <a:rPr lang="en-GB" sz="2700" b="1" dirty="0" smtClean="0">
                <a:solidFill>
                  <a:schemeClr val="accent4">
                    <a:lumMod val="20000"/>
                    <a:lumOff val="80000"/>
                  </a:schemeClr>
                </a:solidFill>
                <a:latin typeface="Calibri" pitchFamily="34" charset="0"/>
                <a:ea typeface="Calibri"/>
                <a:cs typeface="Calibri" pitchFamily="34" charset="0"/>
              </a:rPr>
              <a:t>BY:</a:t>
            </a:r>
            <a:r>
              <a:rPr lang="en-GB" sz="2700" b="1" dirty="0" smtClean="0">
                <a:solidFill>
                  <a:srgbClr val="FF0000"/>
                </a:solidFill>
                <a:latin typeface="Calibri" pitchFamily="34" charset="0"/>
                <a:ea typeface="Calibri"/>
                <a:cs typeface="Calibri" pitchFamily="34" charset="0"/>
              </a:rPr>
              <a:t/>
            </a:r>
            <a:br>
              <a:rPr lang="en-GB" sz="2700" b="1" dirty="0" smtClean="0">
                <a:solidFill>
                  <a:srgbClr val="FF0000"/>
                </a:solidFill>
                <a:latin typeface="Calibri" pitchFamily="34" charset="0"/>
                <a:ea typeface="Calibri"/>
                <a:cs typeface="Calibri" pitchFamily="34" charset="0"/>
              </a:rPr>
            </a:br>
            <a:r>
              <a:rPr lang="en-GB" sz="2400" b="1" dirty="0" smtClean="0">
                <a:latin typeface="Calibri" pitchFamily="34" charset="0"/>
                <a:cs typeface="Calibri" pitchFamily="34" charset="0"/>
              </a:rPr>
              <a:t>QS. A/Prof. Reuben A. Okereke, FNIQS</a:t>
            </a:r>
            <a:r>
              <a:rPr lang="en-GB" sz="2400" dirty="0" smtClean="0">
                <a:latin typeface="Calibri" pitchFamily="34" charset="0"/>
                <a:cs typeface="Calibri" pitchFamily="34" charset="0"/>
              </a:rPr>
              <a:t/>
            </a:r>
            <a:br>
              <a:rPr lang="en-GB" sz="2400" dirty="0" smtClean="0">
                <a:latin typeface="Calibri" pitchFamily="34" charset="0"/>
                <a:cs typeface="Calibri" pitchFamily="34" charset="0"/>
              </a:rPr>
            </a:br>
            <a:r>
              <a:rPr lang="en-GB" sz="2400" b="1" dirty="0" smtClean="0">
                <a:latin typeface="Calibri" pitchFamily="34" charset="0"/>
                <a:cs typeface="Calibri" pitchFamily="34" charset="0"/>
              </a:rPr>
              <a:t>Department of Quantity Surveying, Imo State University Owerri</a:t>
            </a:r>
            <a:r>
              <a:rPr lang="en-GB" sz="2400" dirty="0" smtClean="0">
                <a:latin typeface="Calibri" pitchFamily="34" charset="0"/>
                <a:cs typeface="Calibri" pitchFamily="34" charset="0"/>
              </a:rPr>
              <a:t/>
            </a:r>
            <a:br>
              <a:rPr lang="en-GB" sz="2400" dirty="0" smtClean="0">
                <a:latin typeface="Calibri" pitchFamily="34" charset="0"/>
                <a:cs typeface="Calibri" pitchFamily="34" charset="0"/>
              </a:rPr>
            </a:br>
            <a:r>
              <a:rPr lang="en-GB" sz="2700" b="1" dirty="0" smtClean="0">
                <a:solidFill>
                  <a:srgbClr val="FF0000"/>
                </a:solidFill>
                <a:latin typeface="Calibri" pitchFamily="34" charset="0"/>
                <a:ea typeface="Calibri"/>
                <a:cs typeface="Calibri" pitchFamily="34" charset="0"/>
              </a:rPr>
              <a:t/>
            </a:r>
            <a:br>
              <a:rPr lang="en-GB" sz="2700" b="1" dirty="0" smtClean="0">
                <a:solidFill>
                  <a:srgbClr val="FF0000"/>
                </a:solidFill>
                <a:latin typeface="Calibri" pitchFamily="34" charset="0"/>
                <a:ea typeface="Calibri"/>
                <a:cs typeface="Calibri" pitchFamily="34" charset="0"/>
              </a:rPr>
            </a:br>
            <a:r>
              <a:rPr lang="en-US" sz="2000" dirty="0" smtClean="0">
                <a:solidFill>
                  <a:srgbClr val="FFFF00"/>
                </a:solidFill>
                <a:latin typeface="Calibri" pitchFamily="34" charset="0"/>
                <a:cs typeface="Calibri" pitchFamily="34" charset="0"/>
              </a:rPr>
              <a:t>VENUE:</a:t>
            </a:r>
            <a:br>
              <a:rPr lang="en-US" sz="2000" dirty="0" smtClean="0">
                <a:solidFill>
                  <a:srgbClr val="FFFF00"/>
                </a:solidFill>
                <a:latin typeface="Calibri" pitchFamily="34" charset="0"/>
                <a:cs typeface="Calibri" pitchFamily="34" charset="0"/>
              </a:rPr>
            </a:br>
            <a:r>
              <a:rPr lang="en-US" sz="2000" dirty="0" smtClean="0">
                <a:solidFill>
                  <a:srgbClr val="FFFF00"/>
                </a:solidFill>
                <a:latin typeface="Calibri" pitchFamily="34" charset="0"/>
                <a:cs typeface="Calibri" pitchFamily="34" charset="0"/>
              </a:rPr>
              <a:t>       THE HOLIKINS EVENTS PLACE EASTERN BYE-PASS, PORTHARCOURT, RIVERS STATE</a:t>
            </a:r>
            <a:r>
              <a:rPr lang="en-US" sz="2800" dirty="0" smtClean="0">
                <a:solidFill>
                  <a:srgbClr val="FFFF00"/>
                </a:solidFill>
              </a:rPr>
              <a:t/>
            </a:r>
            <a:br>
              <a:rPr lang="en-US" sz="2800" dirty="0" smtClean="0">
                <a:solidFill>
                  <a:srgbClr val="FFFF00"/>
                </a:solidFill>
              </a:rPr>
            </a:br>
            <a:r>
              <a:rPr lang="en-US" sz="3100" dirty="0">
                <a:effectLst/>
                <a:latin typeface="Calibri"/>
                <a:ea typeface="Calibri"/>
                <a:cs typeface="Times New Roman"/>
              </a:rPr>
              <a:t/>
            </a:r>
            <a:br>
              <a:rPr lang="en-US" sz="3100" dirty="0">
                <a:effectLst/>
                <a:latin typeface="Calibri"/>
                <a:ea typeface="Calibri"/>
                <a:cs typeface="Times New Roman"/>
              </a:rPr>
            </a:br>
            <a:endParaRPr lang="en-US" sz="3100" dirty="0"/>
          </a:p>
        </p:txBody>
      </p:sp>
      <p:sp>
        <p:nvSpPr>
          <p:cNvPr id="3" name="Content Placeholder 2"/>
          <p:cNvSpPr>
            <a:spLocks noGrp="1"/>
          </p:cNvSpPr>
          <p:nvPr>
            <p:ph idx="1"/>
          </p:nvPr>
        </p:nvSpPr>
        <p:spPr>
          <a:xfrm flipV="1">
            <a:off x="76200" y="6812280"/>
            <a:ext cx="8915400" cy="45719"/>
          </a:xfrm>
        </p:spPr>
        <p:txBody>
          <a:bodyPr>
            <a:normAutofit fontScale="25000" lnSpcReduction="20000"/>
          </a:bodyPr>
          <a:lstStyle/>
          <a:p>
            <a:pPr marL="0" marR="0" indent="0" algn="ctr">
              <a:lnSpc>
                <a:spcPct val="115000"/>
              </a:lnSpc>
              <a:spcBef>
                <a:spcPts val="0"/>
              </a:spcBef>
              <a:spcAft>
                <a:spcPts val="1000"/>
              </a:spcAft>
              <a:buNone/>
            </a:pPr>
            <a:endParaRPr lang="en-US" sz="2600" dirty="0">
              <a:solidFill>
                <a:srgbClr val="FFFF00"/>
              </a:solidFill>
            </a:endParaRPr>
          </a:p>
        </p:txBody>
      </p:sp>
    </p:spTree>
    <p:extLst>
      <p:ext uri="{BB962C8B-B14F-4D97-AF65-F5344CB8AC3E}">
        <p14:creationId xmlns:p14="http://schemas.microsoft.com/office/powerpoint/2010/main" val="303501708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0"/>
            <a:ext cx="8786842" cy="7215214"/>
          </a:xfrm>
        </p:spPr>
        <p:txBody>
          <a:bodyPr/>
          <a:lstStyle/>
          <a:p>
            <a:r>
              <a:rPr lang="en-GB" sz="1400" dirty="0" smtClean="0"/>
              <a:t/>
            </a:r>
            <a:br>
              <a:rPr lang="en-GB" sz="1400" dirty="0" smtClean="0"/>
            </a:br>
            <a:r>
              <a:rPr lang="en-GB" sz="1600" dirty="0" smtClean="0"/>
              <a:t>Appendix Cont’d</a:t>
            </a:r>
            <a:r>
              <a:rPr lang="en-GB" sz="1400" dirty="0" smtClean="0"/>
              <a:t/>
            </a:r>
            <a:br>
              <a:rPr lang="en-GB" sz="1400" dirty="0" smtClean="0"/>
            </a:br>
            <a:r>
              <a:rPr lang="en-GB" sz="1400" dirty="0" smtClean="0"/>
              <a:t/>
            </a:r>
            <a:br>
              <a:rPr lang="en-GB" sz="1400" dirty="0" smtClean="0"/>
            </a:br>
            <a:r>
              <a:rPr lang="en-GB" sz="1400" dirty="0" smtClean="0"/>
              <a:t>(d)  Period of final measurement</a:t>
            </a:r>
            <a:br>
              <a:rPr lang="en-GB" sz="1400" dirty="0" smtClean="0"/>
            </a:br>
            <a:r>
              <a:rPr lang="en-GB" sz="1400" dirty="0" smtClean="0"/>
              <a:t>(e)  Defect liability period </a:t>
            </a:r>
            <a:br>
              <a:rPr lang="en-GB" sz="1400" dirty="0" smtClean="0"/>
            </a:br>
            <a:r>
              <a:rPr lang="en-GB" sz="1400" dirty="0" smtClean="0"/>
              <a:t>(f)   Date for possession and completion </a:t>
            </a:r>
            <a:br>
              <a:rPr lang="en-GB" sz="1400" dirty="0" smtClean="0"/>
            </a:br>
            <a:r>
              <a:rPr lang="en-GB" sz="1400" dirty="0" smtClean="0"/>
              <a:t>(g)   Prime Cost and Provisional sums </a:t>
            </a:r>
            <a:br>
              <a:rPr lang="en-GB" sz="1400" dirty="0" smtClean="0"/>
            </a:br>
            <a:r>
              <a:rPr lang="en-GB" sz="1400" dirty="0" smtClean="0"/>
              <a:t>(h)  Period of interim Certificate </a:t>
            </a:r>
            <a:br>
              <a:rPr lang="en-GB" sz="1400" dirty="0" smtClean="0"/>
            </a:br>
            <a:r>
              <a:rPr lang="en-GB" sz="1400" dirty="0" smtClean="0"/>
              <a:t>(</a:t>
            </a:r>
            <a:r>
              <a:rPr lang="en-GB" sz="1400" dirty="0" err="1" smtClean="0"/>
              <a:t>i</a:t>
            </a:r>
            <a:r>
              <a:rPr lang="en-GB" sz="1400" dirty="0" smtClean="0"/>
              <a:t>)  Period of honouring of Certificate</a:t>
            </a:r>
            <a:br>
              <a:rPr lang="en-GB" sz="1400" dirty="0" smtClean="0"/>
            </a:br>
            <a:r>
              <a:rPr lang="en-GB" sz="1400" dirty="0" smtClean="0"/>
              <a:t> (j) Percentage of certified value retained </a:t>
            </a:r>
            <a:br>
              <a:rPr lang="en-GB" sz="1400" dirty="0" smtClean="0"/>
            </a:br>
            <a:r>
              <a:rPr lang="en-GB" sz="1400" dirty="0" smtClean="0"/>
              <a:t>(k) Limit of retention fund </a:t>
            </a:r>
            <a:br>
              <a:rPr lang="en-GB" sz="1400" dirty="0" smtClean="0"/>
            </a:br>
            <a:r>
              <a:rPr lang="en-GB" sz="1400" dirty="0" smtClean="0"/>
              <a:t>(l)  Liquidated and ascertained damages</a:t>
            </a:r>
            <a:br>
              <a:rPr lang="en-GB" sz="1400" dirty="0" smtClean="0"/>
            </a:br>
            <a:r>
              <a:rPr lang="en-GB" sz="1400" dirty="0" smtClean="0"/>
              <a:t>(m) Method of payment.</a:t>
            </a:r>
            <a:br>
              <a:rPr lang="en-GB" sz="1400" dirty="0" smtClean="0"/>
            </a:br>
            <a:r>
              <a:rPr lang="en-GB" sz="1400" dirty="0" smtClean="0"/>
              <a:t/>
            </a:r>
            <a:br>
              <a:rPr lang="en-GB" sz="1400" dirty="0" smtClean="0"/>
            </a:br>
            <a:r>
              <a:rPr lang="en-GB" sz="1600" b="1" dirty="0" smtClean="0"/>
              <a:t>RELEVANCE OF BILLS OF QUANTITIES IN THE CONSTRUCTION INDUSTRY TODAY AND IN THE FUTURE</a:t>
            </a:r>
            <a:br>
              <a:rPr lang="en-GB" sz="1600" b="1" dirty="0" smtClean="0"/>
            </a:br>
            <a:r>
              <a:rPr lang="en-GB" sz="1400" b="1" dirty="0" smtClean="0"/>
              <a:t/>
            </a:r>
            <a:br>
              <a:rPr lang="en-GB" sz="1400" b="1" dirty="0" smtClean="0"/>
            </a:br>
            <a:r>
              <a:rPr lang="en-GB" sz="1400" dirty="0" smtClean="0"/>
              <a:t>A good number of literatures the author consulted in the course of preparation for this paper indicated that the BOQ was only popular with the traditional procurement system in which it was particularly useful for assessment of competitive tenders from the contractors, stating that with the emergence of modern procurement systems like the design and build with its other hybrids, which do not use BOQ for tendering purposes, that the use of BOQ in the construction industry has been on the decline. Some of these articles also expressed concern that the use of BOQ might be heading towards extinction in the future. The author took his time to thoroughly explore some of these articles with the view to establishing whether there were strong empirical basis for such conclusions but realised that there wasn’t much. The finding was that  most of these assertions were predicated on lack of in-depth knowledge by the authors of what the BOQ really is and the over assumption, concentration and emphasis of the various authors on the use of BOQ for tendering and bidding purposes. The author found this conclusion erroneous and misleading and consequently took his time to comprehensively present an all-encompassing teaching on the real meaning, broad uses and contents of a typical BOQ in this paper to enable the readers understand where the various authors were missing it, so as not to lose faith on this indispensable document which formed and will continue to be the bedrock of the Quantity Surveying professional practice the world over.</a:t>
            </a:r>
            <a:br>
              <a:rPr lang="en-GB" sz="1400" dirty="0" smtClean="0"/>
            </a:br>
            <a:endParaRPr lang="en-GB" sz="14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0"/>
            <a:ext cx="8786842" cy="6858000"/>
          </a:xfrm>
        </p:spPr>
        <p:txBody>
          <a:bodyPr/>
          <a:lstStyle/>
          <a:p>
            <a:pPr algn="just"/>
            <a:r>
              <a:rPr lang="en-GB" sz="1400" dirty="0" smtClean="0"/>
              <a:t>In the first place, those presumably modern procurement methods like design and build and its other hybrids like EPC, Turnkey and various models of PPP as presented above, have been there over the years and have all along been used for highly complex, technical, specialised and often times commercial oriented projects. BOQ are not used in the tendering/bidding and contract engagement between the client and the single entity that handles the projects when using those procurement systems, not that the BOQ is not necessary for that purpose, but because these biddings take place at the very early stage of the project life cycle when adequate design for the project that would have supported the preparation of a comprehensive and detailed BOQ for tendering/bidding purpose has not evolved. This does not imply that a comprehensive and detailed BOQ will not be prepared for the same project when all the details are available because that is sacrosanct both for efficient and timely contract, project and financial administration of the same project by all the parties  directly involved. </a:t>
            </a:r>
            <a:br>
              <a:rPr lang="en-GB" sz="1400" dirty="0" smtClean="0"/>
            </a:br>
            <a:r>
              <a:rPr lang="en-GB" sz="1400" dirty="0" smtClean="0"/>
              <a:t>It is also important to note that the single entity/design and build contractor who negotiated the contract with the client may not necessarily be the one to carry out the physical execution of the project on site and that’s why that entity may also go with the name developer or a private partner. The contract price negotiation or bidding for the project at that stage which is often a fixed price contract, is often based on financial proposals submitted by the bidding contractors along with their design proposals and this is usually not comprehensively detailed like a normal BOQ for very obvious reasons. This is part of the reasons why design and build contract prices are usually astronomically high, because in the first place the contract is a fixed sum contract without much room for variations, and secondly all the risks associated with the project are borne by the design and build contractor. On the issue if indispensability of BOQ for efficient administration of all projects, most design and build projects go with two stage contract arrangement for their effective execution. The design and build contractor is often given a skeletal design, outline design or simply outline specifications by the client organisation (depending on whether it is outright design and build, EPC or Turnkey) on the basis of which he prepares his design and financial proposal when bidding for the project. The implication is that after winning the contract, the design and build contract will now resort or revert back to the traditional procedure of engaging the various consultants like the architect, engineers and quantity surveyors to carry out the normal design and documentations for the project on the basis of which he will carry out the second stage tendering for selection of the main contractor or sub contractors as the case may be during which a comprehensive and detailed BOQ for the project will manifest. </a:t>
            </a:r>
            <a:endParaRPr lang="en-GB" sz="14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0"/>
            <a:ext cx="8786842" cy="6858000"/>
          </a:xfrm>
        </p:spPr>
        <p:txBody>
          <a:bodyPr/>
          <a:lstStyle/>
          <a:p>
            <a:pPr algn="just"/>
            <a:r>
              <a:rPr lang="en-GB" sz="1400" dirty="0" smtClean="0"/>
              <a:t>On the other hand, if it is a well established multi-national contractor which sometimes is the case, the design and build contractor may proceed and carry out the detailed designs and other documentations including the BOQ using their in-house professional consultants. Therefore, the notion that the use of modern procurement systems like design and build means total exclusion of the BOQ and the QS on the project is a very big misconception that should be disregarded.</a:t>
            </a:r>
            <a:br>
              <a:rPr lang="en-GB" sz="1400" dirty="0" smtClean="0"/>
            </a:br>
            <a:r>
              <a:rPr lang="en-GB" sz="1400" dirty="0" smtClean="0"/>
              <a:t/>
            </a:r>
            <a:br>
              <a:rPr lang="en-GB" sz="1400" dirty="0" smtClean="0"/>
            </a:br>
            <a:r>
              <a:rPr lang="en-GB" sz="1400" dirty="0" smtClean="0"/>
              <a:t>Also the BOQ and its use in the construction industry especially in Nigeria has being abused by the Quantity Surveyors themselves and others through misrepresentation of just the </a:t>
            </a:r>
            <a:r>
              <a:rPr lang="en-GB" sz="1400" b="1" dirty="0" smtClean="0"/>
              <a:t>measured</a:t>
            </a:r>
            <a:r>
              <a:rPr lang="en-GB" sz="1400" dirty="0" smtClean="0"/>
              <a:t> section of the BOQ as the BOQ itself. This is the reason why the author has taken the pains to make a comprehensive presentation on the contents of a typical BOQ. The document BOQ is much more than the </a:t>
            </a:r>
            <a:r>
              <a:rPr lang="en-GB" sz="1400" b="1" dirty="0" smtClean="0"/>
              <a:t>measured or the naira and kobo </a:t>
            </a:r>
            <a:r>
              <a:rPr lang="en-GB" sz="1400" dirty="0" smtClean="0"/>
              <a:t>segment. Other components of the standard BOQ like the form of tender, articles of agreement, conditions of contract, preliminaries, trade preambles and even the appendix section of the bill must always be incorporated as a homogeneous document and the importance and application of all these sections in an efficient and hitch free procurement, cost management, contract management/administration, project management and even the overall financial administration of any construction project must be strongly emphasised by the QS. The NIQS/QSRBN may need to regulate and carry out strong oversight surveillance on this because the level of abuse of BOQ in this direction is enormous. This is very necessary if the dignity of the QS profession especially in Nigeria must be restored. All BOQ prepared for any construction contract no matter how small must go with all these contents and any violation must be sanctioned. The government and other potential construction projects proponents in the country should be more properly enlightened on what the BOQ really is, the broad uses other than just tendering and what the contents are supposed to be.</a:t>
            </a:r>
            <a:br>
              <a:rPr lang="en-GB" sz="1400" dirty="0" smtClean="0"/>
            </a:br>
            <a:r>
              <a:rPr lang="en-GB" sz="1400" dirty="0" smtClean="0"/>
              <a:t/>
            </a:r>
            <a:br>
              <a:rPr lang="en-GB" sz="1400" dirty="0" smtClean="0"/>
            </a:br>
            <a:r>
              <a:rPr lang="en-GB" sz="1400" dirty="0" smtClean="0"/>
              <a:t>It is important to note that a detailed and comprehensive BOQ, though very useful to the client is of far more greater importance and indispensable to the contractor as no contractor can effectively and efficiently execute any project without a detailed BOQ. When the author worked in a construction company in Lagos in early nineties, his usual routine as contractor’s QS whenever a new contract was won before mobilization to site used to be to </a:t>
            </a:r>
            <a:r>
              <a:rPr lang="en-GB" sz="1400" dirty="0" err="1" smtClean="0"/>
              <a:t>remeasure</a:t>
            </a:r>
            <a:r>
              <a:rPr lang="en-GB" sz="1400" dirty="0" smtClean="0"/>
              <a:t> the entire work in order to confirm the quantities in the contract BOQ to start with. This is because accurate BOQ was required for efficient material, labour and plant schedules. </a:t>
            </a:r>
            <a:br>
              <a:rPr lang="en-GB" sz="1400" dirty="0" smtClean="0"/>
            </a:br>
            <a:endParaRPr lang="en-GB" sz="14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0"/>
            <a:ext cx="8786842" cy="6858000"/>
          </a:xfrm>
        </p:spPr>
        <p:txBody>
          <a:bodyPr/>
          <a:lstStyle/>
          <a:p>
            <a:r>
              <a:rPr lang="en-GB" sz="1400" dirty="0" smtClean="0"/>
              <a:t>The company needed this particularly to determine the exact quantities of materials which we usually procured and supplied to the construction sites. We would then compare the actual quantities with those in the contract BOQ to determine if there were discrepancies. If the quantities in the contract BOQ were lower than the actual quantities we would keep quite as that was to the company’s advantage. However, if the contract quantities were lower than the actual, that becomes imminent condition for making claims for the contactor. We would then proceed to prepare the actual total market cost of materials, labour and plants, liaised with the company’s accounts department to get the overhead expenses projected for that particular project with which we as contractor’s QS prepared the total construction budget of what the entire project will cost the contractor and subsequently compared this with the actual contract sum to determine the actual amount of profit the contractor anticipates on the project even before we mobilized to site. Whereas the contract quantities if they were higher formed the basis for interim valuations, measurement and valuation of variations, fluctuations and other contractual claims, the remeasured and accurate quantities formed the basis upon which the contractor’s QS prepares the contractor’s cash flow budget and projections as well as determination of actual amount of work to be sublet to the domestic subcontractors. When payment for each certificate was received, the remeasured and accurate BOQ forms the basis upon which the contractor’s QS carries out </a:t>
            </a:r>
            <a:r>
              <a:rPr lang="en-GB" sz="1400" b="1" dirty="0" smtClean="0"/>
              <a:t>cost/value reconciliation</a:t>
            </a:r>
            <a:r>
              <a:rPr lang="en-GB" sz="1400" dirty="0" smtClean="0"/>
              <a:t> to determine the amount of profit the contractor is making on each certificate. Therefore, the contractor’s QS and the BOQ are very indispensable to the contractor’s organization irrespective of the procurement route through which the contract was acquired. </a:t>
            </a:r>
            <a:br>
              <a:rPr lang="en-GB" sz="1400" dirty="0" smtClean="0"/>
            </a:br>
            <a:r>
              <a:rPr lang="en-GB" sz="1400" dirty="0" smtClean="0"/>
              <a:t/>
            </a:r>
            <a:br>
              <a:rPr lang="en-GB" sz="1400" dirty="0" smtClean="0"/>
            </a:br>
            <a:r>
              <a:rPr lang="en-GB" sz="1400" dirty="0" smtClean="0"/>
              <a:t/>
            </a:r>
            <a:br>
              <a:rPr lang="en-GB" sz="1400" dirty="0" smtClean="0"/>
            </a:br>
            <a:r>
              <a:rPr lang="en-GB" sz="2000" b="1" dirty="0" smtClean="0"/>
              <a:t>UNDER UTILIZATION AND ABUSE OF BILLS OF QUANTITES – SOME CASE STUDIES</a:t>
            </a:r>
            <a:br>
              <a:rPr lang="en-GB" sz="2000" b="1" dirty="0" smtClean="0"/>
            </a:br>
            <a:r>
              <a:rPr lang="en-GB" sz="1400" b="1" dirty="0" smtClean="0"/>
              <a:t/>
            </a:r>
            <a:br>
              <a:rPr lang="en-GB" sz="1400" b="1" dirty="0" smtClean="0"/>
            </a:br>
            <a:r>
              <a:rPr lang="en-GB" sz="1400" b="1" dirty="0" smtClean="0"/>
              <a:t>EEC (Now EU) Sponsored Rural Health Facilities Project in </a:t>
            </a:r>
            <a:r>
              <a:rPr lang="en-GB" sz="1400" b="1" dirty="0" err="1" smtClean="0"/>
              <a:t>Ondo</a:t>
            </a:r>
            <a:r>
              <a:rPr lang="en-GB" sz="1400" b="1" dirty="0" smtClean="0"/>
              <a:t>, Benue and 	</a:t>
            </a:r>
            <a:r>
              <a:rPr lang="en-GB" sz="1400" b="1" dirty="0" err="1" smtClean="0"/>
              <a:t>Kwara</a:t>
            </a:r>
            <a:r>
              <a:rPr lang="en-GB" sz="1400" b="1" dirty="0" smtClean="0"/>
              <a:t> States Under </a:t>
            </a:r>
            <a:r>
              <a:rPr lang="en-GB" sz="1400" b="1" dirty="0" err="1" smtClean="0"/>
              <a:t>Lome</a:t>
            </a:r>
            <a:r>
              <a:rPr lang="en-GB" sz="1400" b="1" dirty="0" smtClean="0"/>
              <a:t> II Convention</a:t>
            </a:r>
            <a:r>
              <a:rPr lang="en-GB" sz="1400" dirty="0" smtClean="0"/>
              <a:t/>
            </a:r>
            <a:br>
              <a:rPr lang="en-GB" sz="1400" dirty="0" smtClean="0"/>
            </a:br>
            <a:r>
              <a:rPr lang="en-GB" sz="1400" dirty="0" smtClean="0"/>
              <a:t/>
            </a:r>
            <a:br>
              <a:rPr lang="en-GB" sz="1400" dirty="0" smtClean="0"/>
            </a:br>
            <a:r>
              <a:rPr lang="en-GB" sz="1400" b="1" dirty="0" smtClean="0"/>
              <a:t>Faculty of Environmental Services Building Project at Imo State University Owerri</a:t>
            </a:r>
            <a:br>
              <a:rPr lang="en-GB" sz="1400" b="1" dirty="0" smtClean="0"/>
            </a:br>
            <a:r>
              <a:rPr lang="en-GB" sz="1400" b="1" dirty="0" smtClean="0"/>
              <a:t/>
            </a:r>
            <a:br>
              <a:rPr lang="en-GB" sz="1400" b="1" dirty="0" smtClean="0"/>
            </a:br>
            <a:r>
              <a:rPr lang="en-GB" sz="1400" b="1" dirty="0" smtClean="0"/>
              <a:t>Imo State University Faculty of Engineering/Campus Project at </a:t>
            </a:r>
            <a:r>
              <a:rPr lang="en-GB" sz="1400" b="1" dirty="0" err="1" smtClean="0"/>
              <a:t>Umuna</a:t>
            </a:r>
            <a:r>
              <a:rPr lang="en-GB" sz="1400" b="1" dirty="0" smtClean="0"/>
              <a:t> </a:t>
            </a:r>
            <a:r>
              <a:rPr lang="en-GB" sz="1400" b="1" dirty="0" err="1" smtClean="0"/>
              <a:t>Okigwe</a:t>
            </a:r>
            <a:r>
              <a:rPr lang="en-GB" sz="1400" b="1" dirty="0" smtClean="0"/>
              <a:t>, Imo State.</a:t>
            </a:r>
            <a:br>
              <a:rPr lang="en-GB" sz="1400" b="1" dirty="0" smtClean="0"/>
            </a:br>
            <a:r>
              <a:rPr lang="en-GB" sz="1400" b="1" dirty="0" smtClean="0"/>
              <a:t/>
            </a:r>
            <a:br>
              <a:rPr lang="en-GB" sz="1400" b="1" dirty="0" smtClean="0"/>
            </a:br>
            <a:r>
              <a:rPr lang="en-GB" sz="1400" b="1" dirty="0" smtClean="0"/>
              <a:t>Owerri Regional (Modern) Market Project Now Owerri Mall/Shoprite</a:t>
            </a:r>
            <a:r>
              <a:rPr lang="en-GB" sz="1400" dirty="0" smtClean="0"/>
              <a:t/>
            </a:r>
            <a:br>
              <a:rPr lang="en-GB" sz="1400" dirty="0" smtClean="0"/>
            </a:br>
            <a:r>
              <a:rPr lang="en-GB" sz="1400" dirty="0" smtClean="0"/>
              <a:t/>
            </a:r>
            <a:br>
              <a:rPr lang="en-GB" sz="1400" dirty="0" smtClean="0"/>
            </a:br>
            <a:r>
              <a:rPr lang="en-GB" sz="1400" b="1" dirty="0" smtClean="0"/>
              <a:t> </a:t>
            </a:r>
            <a:r>
              <a:rPr lang="en-GB" sz="1400" dirty="0" smtClean="0"/>
              <a:t/>
            </a:r>
            <a:br>
              <a:rPr lang="en-GB" sz="1400" dirty="0" smtClean="0"/>
            </a:br>
            <a:r>
              <a:rPr lang="en-GB" sz="1400" dirty="0" smtClean="0"/>
              <a:t/>
            </a:r>
            <a:br>
              <a:rPr lang="en-GB" sz="1400" dirty="0" smtClean="0"/>
            </a:br>
            <a:endParaRPr lang="en-GB" sz="14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0"/>
            <a:ext cx="8786842" cy="6858000"/>
          </a:xfrm>
        </p:spPr>
        <p:txBody>
          <a:bodyPr/>
          <a:lstStyle/>
          <a:p>
            <a:r>
              <a:rPr lang="en-GB" sz="1400" b="1" dirty="0" smtClean="0"/>
              <a:t/>
            </a:r>
            <a:br>
              <a:rPr lang="en-GB" sz="1400" b="1" dirty="0" smtClean="0"/>
            </a:br>
            <a:r>
              <a:rPr lang="en-GB" sz="1400" b="1" dirty="0" smtClean="0"/>
              <a:t>Progress Bank Head Office Plaza Complex Project</a:t>
            </a:r>
            <a:r>
              <a:rPr lang="en-GB" sz="1400" dirty="0" smtClean="0"/>
              <a:t/>
            </a:r>
            <a:br>
              <a:rPr lang="en-GB" sz="1400" dirty="0" smtClean="0"/>
            </a:br>
            <a:r>
              <a:rPr lang="en-GB" sz="1400" dirty="0" smtClean="0"/>
              <a:t/>
            </a:r>
            <a:br>
              <a:rPr lang="en-GB" sz="1400" dirty="0" smtClean="0"/>
            </a:br>
            <a:r>
              <a:rPr lang="en-GB" sz="1400" dirty="0" smtClean="0"/>
              <a:t/>
            </a:r>
            <a:br>
              <a:rPr lang="en-GB" sz="1400" dirty="0" smtClean="0"/>
            </a:br>
            <a:r>
              <a:rPr lang="en-GB" sz="1400" b="1" dirty="0" smtClean="0"/>
              <a:t>Under Utilization 0f BOQ And The Quantity Surveying Profession In Nigeria</a:t>
            </a:r>
            <a:r>
              <a:rPr lang="en-GB" sz="1400" dirty="0" smtClean="0"/>
              <a:t/>
            </a:r>
            <a:br>
              <a:rPr lang="en-GB" sz="1400" dirty="0" smtClean="0"/>
            </a:br>
            <a:r>
              <a:rPr lang="en-GB" sz="1400" dirty="0" smtClean="0"/>
              <a:t/>
            </a:r>
            <a:br>
              <a:rPr lang="en-GB" sz="1400" dirty="0" smtClean="0"/>
            </a:br>
            <a:r>
              <a:rPr lang="en-GB" sz="1400" b="1" dirty="0" smtClean="0"/>
              <a:t>Non involvement of the Quantity Surveyor in most construction projects in  Nigeria</a:t>
            </a:r>
            <a:r>
              <a:rPr lang="en-GB" sz="1400" dirty="0" smtClean="0"/>
              <a:t/>
            </a:r>
            <a:br>
              <a:rPr lang="en-GB" sz="1400" dirty="0" smtClean="0"/>
            </a:br>
            <a:r>
              <a:rPr lang="en-GB" sz="1400" dirty="0" smtClean="0"/>
              <a:t/>
            </a:r>
            <a:br>
              <a:rPr lang="en-GB" sz="1400" dirty="0" smtClean="0"/>
            </a:br>
            <a:r>
              <a:rPr lang="en-GB" sz="1400" b="1" dirty="0" smtClean="0"/>
              <a:t>Non involvement of the QS in Civil Engineering/Road Projects in Nigeria:</a:t>
            </a:r>
            <a:r>
              <a:rPr lang="en-GB" sz="1400" dirty="0" smtClean="0"/>
              <a:t/>
            </a:r>
            <a:br>
              <a:rPr lang="en-GB" sz="1400" dirty="0" smtClean="0"/>
            </a:br>
            <a:r>
              <a:rPr lang="en-GB" sz="1400" dirty="0" smtClean="0"/>
              <a:t/>
            </a:r>
            <a:br>
              <a:rPr lang="en-GB" sz="1400" dirty="0" smtClean="0"/>
            </a:br>
            <a:r>
              <a:rPr lang="en-GB" sz="1400" dirty="0" smtClean="0"/>
              <a:t/>
            </a:r>
            <a:br>
              <a:rPr lang="en-GB" sz="1400" dirty="0" smtClean="0"/>
            </a:br>
            <a:r>
              <a:rPr lang="en-GB" sz="1600" b="1" dirty="0" smtClean="0"/>
              <a:t>PROJECTED MODEL FOR POTENTIALLY VIABLE QUANTITY SURVEYING PROFESSIONAL PRACTICE IN CONTEMPORARY TIMES</a:t>
            </a:r>
            <a:r>
              <a:rPr lang="en-GB" sz="1400" dirty="0" smtClean="0"/>
              <a:t/>
            </a:r>
            <a:br>
              <a:rPr lang="en-GB" sz="1400" dirty="0" smtClean="0"/>
            </a:br>
            <a:r>
              <a:rPr lang="en-GB" sz="1400" dirty="0" smtClean="0"/>
              <a:t/>
            </a:r>
            <a:br>
              <a:rPr lang="en-GB" sz="1400" dirty="0" smtClean="0"/>
            </a:br>
            <a:r>
              <a:rPr lang="en-US" sz="1400" b="1" dirty="0" smtClean="0"/>
              <a:t>1.  Communication</a:t>
            </a:r>
            <a:r>
              <a:rPr lang="en-GB" sz="1400" dirty="0" smtClean="0"/>
              <a:t/>
            </a:r>
            <a:br>
              <a:rPr lang="en-GB" sz="1400" dirty="0" smtClean="0"/>
            </a:br>
            <a:r>
              <a:rPr lang="en-US" sz="1400" dirty="0" smtClean="0"/>
              <a:t>The profound ability to articulate clearly and concisely is among the most important duties of a quantity surveyor. Communication between relevant parties is crucial for successful project delivery. Miscommunication is typically a contributing factor to an elongated project and wasted expenditure.</a:t>
            </a:r>
            <a:br>
              <a:rPr lang="en-US" sz="1400" dirty="0" smtClean="0"/>
            </a:br>
            <a:r>
              <a:rPr lang="en-US" sz="1400" dirty="0" smtClean="0"/>
              <a:t/>
            </a:r>
            <a:br>
              <a:rPr lang="en-US" sz="1400" dirty="0" smtClean="0"/>
            </a:br>
            <a:r>
              <a:rPr lang="en-US" sz="1400" b="1" dirty="0" smtClean="0"/>
              <a:t>2.   Numeracy &amp; finances</a:t>
            </a:r>
            <a:r>
              <a:rPr lang="en-GB" sz="1400" dirty="0" smtClean="0"/>
              <a:t/>
            </a:r>
            <a:br>
              <a:rPr lang="en-GB" sz="1400" dirty="0" smtClean="0"/>
            </a:br>
            <a:r>
              <a:rPr lang="en-US" sz="1400" b="1" dirty="0" smtClean="0"/>
              <a:t> </a:t>
            </a:r>
            <a:r>
              <a:rPr lang="en-GB" sz="1400" dirty="0" smtClean="0"/>
              <a:t/>
            </a:r>
            <a:br>
              <a:rPr lang="en-GB" sz="1400" dirty="0" smtClean="0"/>
            </a:br>
            <a:r>
              <a:rPr lang="en-US" sz="1400" b="1" dirty="0" smtClean="0"/>
              <a:t>3.   Data-driven mind</a:t>
            </a:r>
            <a:br>
              <a:rPr lang="en-US" sz="1400" b="1" dirty="0" smtClean="0"/>
            </a:br>
            <a:r>
              <a:rPr lang="en-US" sz="1400" b="1" dirty="0" smtClean="0"/>
              <a:t/>
            </a:r>
            <a:br>
              <a:rPr lang="en-US" sz="1400" b="1" dirty="0" smtClean="0"/>
            </a:br>
            <a:r>
              <a:rPr lang="en-US" sz="1400" b="1" dirty="0" smtClean="0"/>
              <a:t>4.   Critical Thinking</a:t>
            </a:r>
            <a:r>
              <a:rPr lang="en-GB" sz="1400" dirty="0" smtClean="0"/>
              <a:t/>
            </a:r>
            <a:br>
              <a:rPr lang="en-GB" sz="1400" dirty="0" smtClean="0"/>
            </a:br>
            <a:r>
              <a:rPr lang="en-GB" sz="1400" dirty="0" smtClean="0"/>
              <a:t/>
            </a:r>
            <a:br>
              <a:rPr lang="en-GB" sz="1400" dirty="0" smtClean="0"/>
            </a:br>
            <a:r>
              <a:rPr lang="en-US" sz="1400" b="1" dirty="0" smtClean="0"/>
              <a:t>5.   Technology-driven</a:t>
            </a:r>
            <a:r>
              <a:rPr lang="en-GB" sz="1400" dirty="0" smtClean="0"/>
              <a:t/>
            </a:r>
            <a:br>
              <a:rPr lang="en-GB" sz="1400" dirty="0" smtClean="0"/>
            </a:br>
            <a:r>
              <a:rPr lang="en-US" sz="1400" dirty="0" smtClean="0"/>
              <a:t>If you ever worked in a modern construction environment, you know that using innovative technology and software is a part of everyday work. Without the right </a:t>
            </a:r>
            <a:r>
              <a:rPr lang="en-US" sz="1400" dirty="0" smtClean="0">
                <a:solidFill>
                  <a:schemeClr val="bg2"/>
                </a:solidFill>
                <a:hlinkClick r:id="rId2"/>
              </a:rPr>
              <a:t>construction software solutions</a:t>
            </a:r>
            <a:r>
              <a:rPr lang="en-US" sz="1400" dirty="0" smtClean="0"/>
              <a:t>, the efficiency and quality of a project would not be the same. As a QS, you’ll need to be able to manage these technologies and use them to your advantage to be more efficient and accurate. Being technologically savvy will give you a competitive advantage, as delivery times are faster.</a:t>
            </a:r>
            <a:r>
              <a:rPr lang="en-GB" sz="1400" dirty="0" smtClean="0"/>
              <a:t/>
            </a:r>
            <a:br>
              <a:rPr lang="en-GB" sz="1400" dirty="0" smtClean="0"/>
            </a:br>
            <a:r>
              <a:rPr lang="en-US" sz="1400" dirty="0" smtClean="0"/>
              <a:t> </a:t>
            </a:r>
            <a:r>
              <a:rPr lang="en-GB" sz="1400" dirty="0" smtClean="0"/>
              <a:t/>
            </a:r>
            <a:br>
              <a:rPr lang="en-GB" sz="1400" dirty="0" smtClean="0"/>
            </a:br>
            <a:endParaRPr lang="en-GB" sz="14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0"/>
            <a:ext cx="8786842" cy="6858000"/>
          </a:xfrm>
        </p:spPr>
        <p:txBody>
          <a:bodyPr/>
          <a:lstStyle/>
          <a:p>
            <a:r>
              <a:rPr lang="en-US" sz="1400" b="1" dirty="0" smtClean="0"/>
              <a:t/>
            </a:r>
            <a:br>
              <a:rPr lang="en-US" sz="1400" b="1" dirty="0" smtClean="0"/>
            </a:br>
            <a:r>
              <a:rPr lang="en-US" sz="1400" b="1" dirty="0" smtClean="0"/>
              <a:t>6. Attentive to detail (Meticulous)</a:t>
            </a:r>
            <a:r>
              <a:rPr lang="en-GB" sz="1400" dirty="0" smtClean="0"/>
              <a:t/>
            </a:r>
            <a:br>
              <a:rPr lang="en-GB" sz="1400" dirty="0" smtClean="0"/>
            </a:br>
            <a:r>
              <a:rPr lang="en-GB" sz="1400" dirty="0" smtClean="0"/>
              <a:t/>
            </a:r>
            <a:br>
              <a:rPr lang="en-GB" sz="1400" dirty="0" smtClean="0"/>
            </a:br>
            <a:r>
              <a:rPr lang="en-US" sz="1400" b="1" dirty="0" smtClean="0"/>
              <a:t>7. Composure (Working under pressure)</a:t>
            </a:r>
            <a:r>
              <a:rPr lang="en-GB" sz="1400" dirty="0" smtClean="0"/>
              <a:t/>
            </a:r>
            <a:br>
              <a:rPr lang="en-GB" sz="1400" dirty="0" smtClean="0"/>
            </a:br>
            <a:r>
              <a:rPr lang="en-GB" sz="1400" dirty="0" smtClean="0"/>
              <a:t/>
            </a:r>
            <a:br>
              <a:rPr lang="en-GB" sz="1400" dirty="0" smtClean="0"/>
            </a:br>
            <a:r>
              <a:rPr lang="en-US" sz="1400" b="1" dirty="0" smtClean="0"/>
              <a:t>8. Negotiation skills</a:t>
            </a:r>
            <a:r>
              <a:rPr lang="en-GB" sz="1400" dirty="0" smtClean="0"/>
              <a:t/>
            </a:r>
            <a:br>
              <a:rPr lang="en-GB" sz="1400" dirty="0" smtClean="0"/>
            </a:br>
            <a:r>
              <a:rPr lang="en-US" sz="1400" dirty="0" smtClean="0"/>
              <a:t>One of the responsibilities of a quantity surveyor in construction is to manage different </a:t>
            </a:r>
            <a:r>
              <a:rPr lang="en-US" sz="1400" dirty="0" smtClean="0">
                <a:hlinkClick r:id="rId2"/>
              </a:rPr>
              <a:t>types of construction contracts</a:t>
            </a:r>
            <a:r>
              <a:rPr lang="en-US" sz="1400" dirty="0" smtClean="0"/>
              <a:t> and secure the best deal for your employer. To do so, you need to have excellent negotiation skills. This skill is often acquired with experience; however, if you come to a negotiation confidently and know what value you bring to the table, you can secure a fair deal for the project. Once you become good at it, it will boost your profile and make you a more complete and sought-after quantity surveyor.</a:t>
            </a:r>
            <a:r>
              <a:rPr lang="en-GB" sz="1400" dirty="0" smtClean="0"/>
              <a:t/>
            </a:r>
            <a:br>
              <a:rPr lang="en-GB" sz="1400" dirty="0" smtClean="0"/>
            </a:br>
            <a:r>
              <a:rPr lang="en-GB" sz="1400" dirty="0" smtClean="0"/>
              <a:t/>
            </a:r>
            <a:br>
              <a:rPr lang="en-GB" sz="1400" dirty="0" smtClean="0"/>
            </a:br>
            <a:r>
              <a:rPr lang="en-US" sz="1400" b="1" dirty="0" smtClean="0"/>
              <a:t>9.  Traditional industry knowledge</a:t>
            </a:r>
            <a:r>
              <a:rPr lang="en-GB" sz="1400" dirty="0" smtClean="0"/>
              <a:t/>
            </a:r>
            <a:br>
              <a:rPr lang="en-GB" sz="1400" dirty="0" smtClean="0"/>
            </a:br>
            <a:r>
              <a:rPr lang="en-GB" sz="1400" dirty="0" smtClean="0"/>
              <a:t/>
            </a:r>
            <a:br>
              <a:rPr lang="en-GB" sz="1400" dirty="0" smtClean="0"/>
            </a:br>
            <a:r>
              <a:rPr lang="en-US" sz="1400" b="1" dirty="0" smtClean="0"/>
              <a:t>10. Organized</a:t>
            </a:r>
            <a:r>
              <a:rPr lang="en-GB" sz="1400" dirty="0" smtClean="0"/>
              <a:t/>
            </a:r>
            <a:br>
              <a:rPr lang="en-GB" sz="1400" dirty="0" smtClean="0"/>
            </a:br>
            <a:r>
              <a:rPr lang="en-GB" sz="1400" dirty="0" smtClean="0"/>
              <a:t/>
            </a:r>
            <a:br>
              <a:rPr lang="en-GB" sz="1400" dirty="0" smtClean="0"/>
            </a:br>
            <a:r>
              <a:rPr lang="en-US" sz="1400" b="1" dirty="0" smtClean="0"/>
              <a:t>11. Humility</a:t>
            </a:r>
            <a:r>
              <a:rPr lang="en-GB" sz="1400" dirty="0" smtClean="0"/>
              <a:t/>
            </a:r>
            <a:br>
              <a:rPr lang="en-GB" sz="1400" dirty="0" smtClean="0"/>
            </a:br>
            <a:r>
              <a:rPr lang="en-GB" sz="1400" dirty="0" smtClean="0"/>
              <a:t/>
            </a:r>
            <a:br>
              <a:rPr lang="en-GB" sz="1400" dirty="0" smtClean="0"/>
            </a:br>
            <a:r>
              <a:rPr lang="en-US" sz="1400" b="1" dirty="0" smtClean="0"/>
              <a:t>12. Ethical conduct</a:t>
            </a:r>
            <a:r>
              <a:rPr lang="en-GB" sz="1400" dirty="0" smtClean="0"/>
              <a:t/>
            </a:r>
            <a:br>
              <a:rPr lang="en-GB" sz="1400" dirty="0" smtClean="0"/>
            </a:br>
            <a:r>
              <a:rPr lang="en-US" sz="1400" dirty="0" smtClean="0"/>
              <a:t>Conducting oneself according to solid moral principles is one of the vital qualities of a quantity surveyor, considering the broad range of stakeholders involved and the responsibility to the public. In an industry striving to boost productivity and unlock its potential, everyone involved in a project must pull in the same direction.</a:t>
            </a:r>
            <a:r>
              <a:rPr lang="en-GB" sz="1400" dirty="0" smtClean="0"/>
              <a:t/>
            </a:r>
            <a:br>
              <a:rPr lang="en-GB" sz="1400" dirty="0" smtClean="0"/>
            </a:br>
            <a:r>
              <a:rPr lang="en-US" sz="1400" dirty="0" smtClean="0"/>
              <a:t>The Royal Institution of Chartered Surveyors (RICS) sets out five ethical standards that RICS professionals worldwide must adhere to, namely:</a:t>
            </a:r>
            <a:r>
              <a:rPr lang="en-GB" sz="1400" dirty="0" smtClean="0"/>
              <a:t/>
            </a:r>
            <a:br>
              <a:rPr lang="en-GB" sz="1400" dirty="0" smtClean="0"/>
            </a:br>
            <a:r>
              <a:rPr lang="en-GB" sz="1400" dirty="0" smtClean="0"/>
              <a:t>▷</a:t>
            </a:r>
            <a:r>
              <a:rPr lang="en-US" sz="1400" dirty="0" smtClean="0"/>
              <a:t> Act with integrity</a:t>
            </a:r>
            <a:r>
              <a:rPr lang="en-GB" sz="1400" dirty="0" smtClean="0"/>
              <a:t/>
            </a:r>
            <a:br>
              <a:rPr lang="en-GB" sz="1400" dirty="0" smtClean="0"/>
            </a:br>
            <a:r>
              <a:rPr lang="en-GB" sz="1400" dirty="0" smtClean="0"/>
              <a:t>▷</a:t>
            </a:r>
            <a:r>
              <a:rPr lang="en-US" sz="1400" dirty="0" smtClean="0"/>
              <a:t>Always provide a high standard of service</a:t>
            </a:r>
            <a:r>
              <a:rPr lang="en-GB" sz="1400" dirty="0" smtClean="0"/>
              <a:t/>
            </a:r>
            <a:br>
              <a:rPr lang="en-GB" sz="1400" dirty="0" smtClean="0"/>
            </a:br>
            <a:r>
              <a:rPr lang="en-GB" sz="1400" dirty="0" smtClean="0"/>
              <a:t>▷</a:t>
            </a:r>
            <a:r>
              <a:rPr lang="en-US" sz="1400" dirty="0" smtClean="0"/>
              <a:t> Act in a way that promotes trust in the profession</a:t>
            </a:r>
            <a:r>
              <a:rPr lang="en-GB" sz="1400" dirty="0" smtClean="0"/>
              <a:t/>
            </a:r>
            <a:br>
              <a:rPr lang="en-GB" sz="1400" dirty="0" smtClean="0"/>
            </a:br>
            <a:r>
              <a:rPr lang="en-GB" sz="1400" dirty="0" smtClean="0"/>
              <a:t>▷</a:t>
            </a:r>
            <a:r>
              <a:rPr lang="en-US" sz="1400" dirty="0" smtClean="0"/>
              <a:t> Treat others with respect</a:t>
            </a:r>
            <a:r>
              <a:rPr lang="en-GB" sz="1400" dirty="0" smtClean="0"/>
              <a:t/>
            </a:r>
            <a:br>
              <a:rPr lang="en-GB" sz="1400" dirty="0" smtClean="0"/>
            </a:br>
            <a:r>
              <a:rPr lang="en-GB" sz="1400" dirty="0" smtClean="0"/>
              <a:t>▷</a:t>
            </a:r>
            <a:r>
              <a:rPr lang="en-US" sz="1400" dirty="0" smtClean="0"/>
              <a:t> Take responsibility</a:t>
            </a:r>
            <a:r>
              <a:rPr lang="en-GB" sz="1400" dirty="0" smtClean="0"/>
              <a:t/>
            </a:r>
            <a:br>
              <a:rPr lang="en-GB" sz="1400" dirty="0" smtClean="0"/>
            </a:br>
            <a:endParaRPr lang="en-GB" sz="14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0"/>
            <a:ext cx="8786842" cy="6858000"/>
          </a:xfrm>
        </p:spPr>
        <p:txBody>
          <a:bodyPr/>
          <a:lstStyle/>
          <a:p>
            <a:r>
              <a:rPr lang="en-GB" sz="1400" dirty="0" smtClean="0"/>
              <a:t/>
            </a:r>
            <a:br>
              <a:rPr lang="en-GB" sz="1400" dirty="0" smtClean="0"/>
            </a:br>
            <a:r>
              <a:rPr lang="en-US" sz="1400" b="1" dirty="0" smtClean="0"/>
              <a:t>13. Team Orientated</a:t>
            </a:r>
            <a:r>
              <a:rPr lang="en-GB" sz="1400" dirty="0" smtClean="0"/>
              <a:t/>
            </a:r>
            <a:br>
              <a:rPr lang="en-GB" sz="1400" dirty="0" smtClean="0"/>
            </a:br>
            <a:r>
              <a:rPr lang="en-GB" sz="1400" dirty="0" smtClean="0"/>
              <a:t/>
            </a:r>
            <a:br>
              <a:rPr lang="en-GB" sz="1400" dirty="0" smtClean="0"/>
            </a:br>
            <a:r>
              <a:rPr lang="en-GB" sz="1400" dirty="0" smtClean="0"/>
              <a:t/>
            </a:r>
            <a:br>
              <a:rPr lang="en-GB" sz="1400" dirty="0" smtClean="0"/>
            </a:br>
            <a:r>
              <a:rPr lang="en-GB" sz="1400" b="1" dirty="0" smtClean="0"/>
              <a:t>CONCLUSION</a:t>
            </a:r>
            <a:br>
              <a:rPr lang="en-GB" sz="1400" b="1" dirty="0" smtClean="0"/>
            </a:br>
            <a:r>
              <a:rPr lang="en-GB" sz="1400" dirty="0" smtClean="0"/>
              <a:t/>
            </a:r>
            <a:br>
              <a:rPr lang="en-GB" sz="1400" dirty="0" smtClean="0"/>
            </a:br>
            <a:r>
              <a:rPr lang="en-GB" sz="1400" dirty="0" smtClean="0"/>
              <a:t>This paper which was focussed on Quantity Surveying documentation standardisation and expert practice model has comprehensively reviewed the various competences of the Quantity Surveyor, construction project procurement routes and </a:t>
            </a:r>
            <a:r>
              <a:rPr lang="en-GB" sz="1400" dirty="0" err="1" smtClean="0"/>
              <a:t>systemsand</a:t>
            </a:r>
            <a:r>
              <a:rPr lang="en-GB" sz="1400" dirty="0" smtClean="0"/>
              <a:t> the bills of quantities, its contents, uses, abuse and underutilisation, with the view to ascertaining the relevance of BOQ in the construction industry today and in the future, with a number of case study projects fully analysed.  The study revealed that the BOQ remains the most indispensable contract document for cost management, procurement management, contract management and financial administration of buildings and infrastructure projects in the construction industry and concluded that the abuse and underutilization of the BOQ remains the bane and albatross of the Quantity Surveying profession in the Nigerian construction industry. Recommendations on the strategies and skills needed by the Quantity Surveyors in other to remain relevant in the construction industry were also clearly highlighted.</a:t>
            </a:r>
            <a:br>
              <a:rPr lang="en-GB" sz="1400" dirty="0" smtClean="0"/>
            </a:br>
            <a:r>
              <a:rPr lang="en-GB" sz="1400" dirty="0" smtClean="0"/>
              <a:t/>
            </a:r>
            <a:br>
              <a:rPr lang="en-GB" sz="1400" dirty="0" smtClean="0"/>
            </a:br>
            <a:r>
              <a:rPr lang="en-GB" sz="1400" dirty="0" smtClean="0"/>
              <a:t/>
            </a:r>
            <a:br>
              <a:rPr lang="en-GB" sz="1400" dirty="0" smtClean="0"/>
            </a:br>
            <a:r>
              <a:rPr lang="en-GB" sz="1400" dirty="0" smtClean="0"/>
              <a:t/>
            </a:r>
            <a:br>
              <a:rPr lang="en-GB" sz="1400" dirty="0" smtClean="0"/>
            </a:br>
            <a:r>
              <a:rPr lang="en-GB" sz="1400" dirty="0" smtClean="0"/>
              <a:t/>
            </a:r>
            <a:br>
              <a:rPr lang="en-GB" sz="1400" dirty="0" smtClean="0"/>
            </a:br>
            <a:r>
              <a:rPr lang="en-GB" sz="1400" dirty="0" smtClean="0"/>
              <a:t/>
            </a:r>
            <a:br>
              <a:rPr lang="en-GB" sz="1400" dirty="0" smtClean="0"/>
            </a:br>
            <a:endParaRPr lang="en-GB" sz="14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5202952"/>
          </a:xfrm>
        </p:spPr>
        <p:txBody>
          <a:bodyPr/>
          <a:lstStyle/>
          <a:p>
            <a:pPr algn="ctr"/>
            <a:r>
              <a:rPr lang="en-GB" dirty="0" smtClean="0"/>
              <a:t/>
            </a:r>
            <a:br>
              <a:rPr lang="en-GB" dirty="0" smtClean="0"/>
            </a:br>
            <a:r>
              <a:rPr lang="en-GB" dirty="0" smtClean="0"/>
              <a:t/>
            </a:r>
            <a:br>
              <a:rPr lang="en-GB" dirty="0" smtClean="0"/>
            </a:br>
            <a:r>
              <a:rPr lang="en-GB" dirty="0" smtClean="0"/>
              <a:t/>
            </a:r>
            <a:br>
              <a:rPr lang="en-GB" dirty="0" smtClean="0"/>
            </a:br>
            <a:r>
              <a:rPr lang="en-GB" sz="4400" dirty="0" smtClean="0"/>
              <a:t>THANK YOU FOR LISTENING</a:t>
            </a:r>
            <a:endParaRPr lang="en-GB" sz="44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202362"/>
          </a:xfrm>
        </p:spPr>
        <p:txBody>
          <a:bodyPr>
            <a:normAutofit fontScale="90000"/>
          </a:bodyPr>
          <a:lstStyle/>
          <a:p>
            <a:pPr marR="0" algn="l">
              <a:lnSpc>
                <a:spcPct val="200000"/>
              </a:lnSpc>
              <a:spcBef>
                <a:spcPts val="0"/>
              </a:spcBef>
              <a:spcAft>
                <a:spcPts val="1000"/>
              </a:spcAft>
            </a:pPr>
            <a:r>
              <a:rPr lang="en-US" sz="2200" dirty="0" smtClean="0">
                <a:solidFill>
                  <a:srgbClr val="FF0000"/>
                </a:solidFill>
              </a:rPr>
              <a:t>OUTLINES</a:t>
            </a:r>
            <a:r>
              <a:rPr lang="en-US" sz="1300" dirty="0">
                <a:solidFill>
                  <a:srgbClr val="FF0000"/>
                </a:solidFill>
              </a:rPr>
              <a:t/>
            </a:r>
            <a:br>
              <a:rPr lang="en-US" sz="1300" dirty="0">
                <a:solidFill>
                  <a:srgbClr val="FF0000"/>
                </a:solidFill>
              </a:rPr>
            </a:br>
            <a:r>
              <a:rPr lang="en-US" sz="1300" b="1" dirty="0" smtClean="0">
                <a:solidFill>
                  <a:srgbClr val="FF0000"/>
                </a:solidFill>
                <a:latin typeface="Lucida Sans" pitchFamily="34" charset="0"/>
              </a:rPr>
              <a:t>INTRODUCTION</a:t>
            </a:r>
            <a:r>
              <a:rPr lang="en-US" sz="1300" dirty="0">
                <a:solidFill>
                  <a:srgbClr val="FF0000"/>
                </a:solidFill>
                <a:latin typeface="Lucida Sans" pitchFamily="34" charset="0"/>
              </a:rPr>
              <a:t/>
            </a:r>
            <a:br>
              <a:rPr lang="en-US" sz="1300" dirty="0">
                <a:solidFill>
                  <a:srgbClr val="FF0000"/>
                </a:solidFill>
                <a:latin typeface="Lucida Sans" pitchFamily="34" charset="0"/>
              </a:rPr>
            </a:br>
            <a:r>
              <a:rPr lang="en-GB" sz="1300" b="1" dirty="0">
                <a:solidFill>
                  <a:srgbClr val="FF0000"/>
                </a:solidFill>
                <a:latin typeface="Lucida Sans" pitchFamily="34" charset="0"/>
                <a:ea typeface="Times New Roman"/>
                <a:cs typeface="Times New Roman"/>
              </a:rPr>
              <a:t>COMPETENCIES OF THE PROFESSIONAL QUANTITY </a:t>
            </a:r>
            <a:r>
              <a:rPr lang="en-GB" sz="1300" b="1" dirty="0" smtClean="0">
                <a:solidFill>
                  <a:srgbClr val="FF0000"/>
                </a:solidFill>
                <a:latin typeface="Lucida Sans" pitchFamily="34" charset="0"/>
                <a:ea typeface="Times New Roman"/>
                <a:cs typeface="Times New Roman"/>
              </a:rPr>
              <a:t>SURVEYOR</a:t>
            </a:r>
            <a:br>
              <a:rPr lang="en-GB" sz="1300" b="1" dirty="0" smtClean="0">
                <a:solidFill>
                  <a:srgbClr val="FF0000"/>
                </a:solidFill>
                <a:latin typeface="Lucida Sans" pitchFamily="34" charset="0"/>
                <a:ea typeface="Times New Roman"/>
                <a:cs typeface="Times New Roman"/>
              </a:rPr>
            </a:br>
            <a:r>
              <a:rPr lang="en-GB" sz="1300" b="1" dirty="0">
                <a:solidFill>
                  <a:srgbClr val="FF0000"/>
                </a:solidFill>
                <a:latin typeface="Lucida Sans" pitchFamily="34" charset="0"/>
                <a:ea typeface="Calibri"/>
                <a:cs typeface="Times New Roman"/>
              </a:rPr>
              <a:t>CONSTRUCTION CONTRACT PROCUREMENT STRATEGIES/SYSTEMS</a:t>
            </a:r>
            <a:r>
              <a:rPr lang="en-US" sz="1300" dirty="0">
                <a:solidFill>
                  <a:srgbClr val="FF0000"/>
                </a:solidFill>
                <a:latin typeface="Lucida Sans" pitchFamily="34" charset="0"/>
                <a:ea typeface="Calibri"/>
                <a:cs typeface="Times New Roman"/>
              </a:rPr>
              <a:t/>
            </a:r>
            <a:br>
              <a:rPr lang="en-US" sz="1300" dirty="0">
                <a:solidFill>
                  <a:srgbClr val="FF0000"/>
                </a:solidFill>
                <a:latin typeface="Lucida Sans" pitchFamily="34" charset="0"/>
                <a:ea typeface="Calibri"/>
                <a:cs typeface="Times New Roman"/>
              </a:rPr>
            </a:br>
            <a:r>
              <a:rPr lang="en-GB" sz="1300" b="1" dirty="0">
                <a:solidFill>
                  <a:srgbClr val="FF0000"/>
                </a:solidFill>
                <a:latin typeface="Lucida Sans" pitchFamily="34" charset="0"/>
                <a:ea typeface="Calibri"/>
                <a:cs typeface="Times New Roman"/>
              </a:rPr>
              <a:t>CONSTRUCTION PROCUREMENT </a:t>
            </a:r>
            <a:r>
              <a:rPr lang="en-GB" sz="1300" b="1" dirty="0" smtClean="0">
                <a:solidFill>
                  <a:srgbClr val="FF0000"/>
                </a:solidFill>
                <a:latin typeface="Lucida Sans" pitchFamily="34" charset="0"/>
                <a:ea typeface="Calibri"/>
                <a:cs typeface="Times New Roman"/>
              </a:rPr>
              <a:t>METHODS</a:t>
            </a:r>
            <a:r>
              <a:rPr lang="en-US" sz="1300" dirty="0">
                <a:solidFill>
                  <a:srgbClr val="FF0000"/>
                </a:solidFill>
                <a:latin typeface="Lucida Sans" pitchFamily="34" charset="0"/>
                <a:ea typeface="Calibri"/>
                <a:cs typeface="Times New Roman"/>
              </a:rPr>
              <a:t/>
            </a:r>
            <a:br>
              <a:rPr lang="en-US" sz="1300" dirty="0">
                <a:solidFill>
                  <a:srgbClr val="FF0000"/>
                </a:solidFill>
                <a:latin typeface="Lucida Sans" pitchFamily="34" charset="0"/>
                <a:ea typeface="Calibri"/>
                <a:cs typeface="Times New Roman"/>
              </a:rPr>
            </a:br>
            <a:r>
              <a:rPr lang="en-GB" sz="1300" b="1" dirty="0" smtClean="0">
                <a:solidFill>
                  <a:srgbClr val="FF0000"/>
                </a:solidFill>
                <a:latin typeface="Lucida Sans" pitchFamily="34" charset="0"/>
                <a:ea typeface="Calibri"/>
                <a:cs typeface="Times New Roman"/>
              </a:rPr>
              <a:t>BILLS </a:t>
            </a:r>
            <a:r>
              <a:rPr lang="en-GB" sz="1300" b="1" dirty="0">
                <a:solidFill>
                  <a:srgbClr val="FF0000"/>
                </a:solidFill>
                <a:latin typeface="Lucida Sans" pitchFamily="34" charset="0"/>
                <a:ea typeface="Calibri"/>
                <a:cs typeface="Times New Roman"/>
              </a:rPr>
              <a:t>OF </a:t>
            </a:r>
            <a:r>
              <a:rPr lang="en-GB" sz="1300" b="1" dirty="0" smtClean="0">
                <a:solidFill>
                  <a:srgbClr val="FF0000"/>
                </a:solidFill>
                <a:latin typeface="Lucida Sans" pitchFamily="34" charset="0"/>
                <a:ea typeface="Calibri"/>
                <a:cs typeface="Times New Roman"/>
              </a:rPr>
              <a:t>QUANTITIES</a:t>
            </a:r>
            <a:br>
              <a:rPr lang="en-GB" sz="1300" b="1" dirty="0" smtClean="0">
                <a:solidFill>
                  <a:srgbClr val="FF0000"/>
                </a:solidFill>
                <a:latin typeface="Lucida Sans" pitchFamily="34" charset="0"/>
                <a:ea typeface="Calibri"/>
                <a:cs typeface="Times New Roman"/>
              </a:rPr>
            </a:br>
            <a:r>
              <a:rPr lang="en-GB" sz="1300" b="1" dirty="0" smtClean="0">
                <a:solidFill>
                  <a:srgbClr val="FF0000"/>
                </a:solidFill>
                <a:latin typeface="Lucida Sans" pitchFamily="34" charset="0"/>
                <a:ea typeface="Calibri"/>
                <a:cs typeface="Times New Roman"/>
              </a:rPr>
              <a:t>ESSENTIALS IN GOOD BILLS OF QUANTITIES</a:t>
            </a:r>
            <a:r>
              <a:rPr lang="en-US" sz="1300" dirty="0" smtClean="0">
                <a:solidFill>
                  <a:srgbClr val="FF0000"/>
                </a:solidFill>
                <a:latin typeface="Lucida Sans" pitchFamily="34" charset="0"/>
                <a:ea typeface="Calibri"/>
                <a:cs typeface="Times New Roman"/>
              </a:rPr>
              <a:t/>
            </a:r>
            <a:br>
              <a:rPr lang="en-US" sz="1300" dirty="0" smtClean="0">
                <a:solidFill>
                  <a:srgbClr val="FF0000"/>
                </a:solidFill>
                <a:latin typeface="Lucida Sans" pitchFamily="34" charset="0"/>
                <a:ea typeface="Calibri"/>
                <a:cs typeface="Times New Roman"/>
              </a:rPr>
            </a:br>
            <a:r>
              <a:rPr lang="en-GB" sz="1300" b="1" dirty="0" smtClean="0">
                <a:solidFill>
                  <a:srgbClr val="FF0000"/>
                </a:solidFill>
                <a:latin typeface="Lucida Sans" pitchFamily="34" charset="0"/>
                <a:ea typeface="Calibri"/>
                <a:cs typeface="Times New Roman"/>
              </a:rPr>
              <a:t>USES OF BILLS OF QUANTITIES </a:t>
            </a:r>
            <a:r>
              <a:rPr lang="en-US" sz="1300" dirty="0">
                <a:solidFill>
                  <a:srgbClr val="FF0000"/>
                </a:solidFill>
                <a:latin typeface="Lucida Sans" pitchFamily="34" charset="0"/>
                <a:ea typeface="Calibri"/>
                <a:cs typeface="Times New Roman"/>
              </a:rPr>
              <a:t/>
            </a:r>
            <a:br>
              <a:rPr lang="en-US" sz="1300" dirty="0">
                <a:solidFill>
                  <a:srgbClr val="FF0000"/>
                </a:solidFill>
                <a:latin typeface="Lucida Sans" pitchFamily="34" charset="0"/>
                <a:ea typeface="Calibri"/>
                <a:cs typeface="Times New Roman"/>
              </a:rPr>
            </a:br>
            <a:r>
              <a:rPr lang="en-GB" sz="1300" b="1" dirty="0" smtClean="0">
                <a:solidFill>
                  <a:srgbClr val="FF0000"/>
                </a:solidFill>
                <a:latin typeface="Lucida Sans" pitchFamily="34" charset="0"/>
                <a:ea typeface="Calibri"/>
                <a:cs typeface="Times New Roman"/>
              </a:rPr>
              <a:t>CONTENTS OF BILLS OF QUANTITIES</a:t>
            </a:r>
            <a:br>
              <a:rPr lang="en-GB" sz="1300" b="1" dirty="0" smtClean="0">
                <a:solidFill>
                  <a:srgbClr val="FF0000"/>
                </a:solidFill>
                <a:latin typeface="Lucida Sans" pitchFamily="34" charset="0"/>
                <a:ea typeface="Calibri"/>
                <a:cs typeface="Times New Roman"/>
              </a:rPr>
            </a:br>
            <a:r>
              <a:rPr lang="en-GB" sz="1300" b="1" dirty="0" smtClean="0">
                <a:solidFill>
                  <a:srgbClr val="FF0000"/>
                </a:solidFill>
                <a:latin typeface="Lucida Sans" pitchFamily="34" charset="0"/>
                <a:ea typeface="Calibri"/>
                <a:cs typeface="Times New Roman"/>
              </a:rPr>
              <a:t> </a:t>
            </a:r>
            <a:r>
              <a:rPr lang="en-GB" sz="1300" b="1" dirty="0">
                <a:solidFill>
                  <a:srgbClr val="FF0000"/>
                </a:solidFill>
                <a:latin typeface="Lucida Sans" pitchFamily="34" charset="0"/>
                <a:ea typeface="Calibri"/>
                <a:cs typeface="Times New Roman"/>
              </a:rPr>
              <a:t>RELEVANCE OF BILLS OF QUANTITIES IN THE CONSTRUCTION INDUSTRY TODAY AND IN THE </a:t>
            </a:r>
            <a:r>
              <a:rPr lang="en-GB" sz="1300" b="1" dirty="0" smtClean="0">
                <a:solidFill>
                  <a:srgbClr val="FF0000"/>
                </a:solidFill>
                <a:latin typeface="Lucida Sans" pitchFamily="34" charset="0"/>
                <a:ea typeface="Calibri"/>
                <a:cs typeface="Times New Roman"/>
              </a:rPr>
              <a:t>FUTURE</a:t>
            </a:r>
            <a:br>
              <a:rPr lang="en-GB" sz="1300" b="1" dirty="0" smtClean="0">
                <a:solidFill>
                  <a:srgbClr val="FF0000"/>
                </a:solidFill>
                <a:latin typeface="Lucida Sans" pitchFamily="34" charset="0"/>
                <a:ea typeface="Calibri"/>
                <a:cs typeface="Times New Roman"/>
              </a:rPr>
            </a:br>
            <a:r>
              <a:rPr lang="en-GB" sz="1300" b="1" dirty="0">
                <a:solidFill>
                  <a:srgbClr val="FF0000"/>
                </a:solidFill>
                <a:latin typeface="Lucida Sans" pitchFamily="34" charset="0"/>
                <a:ea typeface="Calibri"/>
                <a:cs typeface="Times New Roman"/>
              </a:rPr>
              <a:t>UNDER UTILIZATION AND ABUSE OF BILLS </a:t>
            </a:r>
            <a:r>
              <a:rPr lang="en-GB" sz="1300" b="1" dirty="0" smtClean="0">
                <a:solidFill>
                  <a:srgbClr val="FF0000"/>
                </a:solidFill>
                <a:latin typeface="Lucida Sans" pitchFamily="34" charset="0"/>
                <a:ea typeface="Calibri"/>
                <a:cs typeface="Times New Roman"/>
              </a:rPr>
              <a:t>OF</a:t>
            </a:r>
            <a:br>
              <a:rPr lang="en-GB" sz="1300" b="1" dirty="0" smtClean="0">
                <a:solidFill>
                  <a:srgbClr val="FF0000"/>
                </a:solidFill>
                <a:latin typeface="Lucida Sans" pitchFamily="34" charset="0"/>
                <a:ea typeface="Calibri"/>
                <a:cs typeface="Times New Roman"/>
              </a:rPr>
            </a:br>
            <a:r>
              <a:rPr lang="en-GB" sz="1300" b="1" dirty="0" smtClean="0">
                <a:solidFill>
                  <a:srgbClr val="FF0000"/>
                </a:solidFill>
                <a:latin typeface="Lucida Sans" pitchFamily="34" charset="0"/>
                <a:ea typeface="Calibri"/>
                <a:cs typeface="Times New Roman"/>
              </a:rPr>
              <a:t> </a:t>
            </a:r>
            <a:r>
              <a:rPr lang="en-GB" sz="1300" b="1" dirty="0">
                <a:solidFill>
                  <a:srgbClr val="FF0000"/>
                </a:solidFill>
                <a:latin typeface="Lucida Sans" pitchFamily="34" charset="0"/>
                <a:ea typeface="Calibri"/>
                <a:cs typeface="Times New Roman"/>
              </a:rPr>
              <a:t>QUANTITES – SOME CASE </a:t>
            </a:r>
            <a:r>
              <a:rPr lang="en-GB" sz="1300" b="1" dirty="0" smtClean="0">
                <a:solidFill>
                  <a:srgbClr val="FF0000"/>
                </a:solidFill>
                <a:latin typeface="Lucida Sans" pitchFamily="34" charset="0"/>
                <a:ea typeface="Calibri"/>
                <a:cs typeface="Times New Roman"/>
              </a:rPr>
              <a:t>STUDIES</a:t>
            </a:r>
            <a:br>
              <a:rPr lang="en-GB" sz="1300" b="1" dirty="0" smtClean="0">
                <a:solidFill>
                  <a:srgbClr val="FF0000"/>
                </a:solidFill>
                <a:latin typeface="Lucida Sans" pitchFamily="34" charset="0"/>
                <a:ea typeface="Calibri"/>
                <a:cs typeface="Times New Roman"/>
              </a:rPr>
            </a:br>
            <a:r>
              <a:rPr lang="en-GB" sz="1300" b="1" dirty="0">
                <a:solidFill>
                  <a:srgbClr val="FF0000"/>
                </a:solidFill>
                <a:latin typeface="Lucida Sans" pitchFamily="34" charset="0"/>
                <a:ea typeface="Calibri"/>
                <a:cs typeface="Times New Roman"/>
              </a:rPr>
              <a:t>UNDER UTILIZATION OF BOQ AND THE QUANTITY SURVEYING PROFESSION IN </a:t>
            </a:r>
            <a:r>
              <a:rPr lang="en-GB" sz="1300" b="1" dirty="0" smtClean="0">
                <a:solidFill>
                  <a:srgbClr val="FF0000"/>
                </a:solidFill>
                <a:latin typeface="Lucida Sans" pitchFamily="34" charset="0"/>
                <a:ea typeface="Calibri"/>
                <a:cs typeface="Times New Roman"/>
              </a:rPr>
              <a:t>NIGERIA</a:t>
            </a:r>
            <a:br>
              <a:rPr lang="en-GB" sz="1300" b="1" dirty="0" smtClean="0">
                <a:solidFill>
                  <a:srgbClr val="FF0000"/>
                </a:solidFill>
                <a:latin typeface="Lucida Sans" pitchFamily="34" charset="0"/>
                <a:ea typeface="Calibri"/>
                <a:cs typeface="Times New Roman"/>
              </a:rPr>
            </a:br>
            <a:r>
              <a:rPr lang="en-GB" sz="1300" b="1" dirty="0">
                <a:solidFill>
                  <a:srgbClr val="FF0000"/>
                </a:solidFill>
                <a:latin typeface="Lucida Sans" pitchFamily="34" charset="0"/>
                <a:ea typeface="Calibri"/>
                <a:cs typeface="Times New Roman"/>
              </a:rPr>
              <a:t>PROJECTED MODEL FOR POTENTIALLY VIABLE QUANTITY SURVEYING PROFESSIONAL PRACTICE IN CONTEMPORARY </a:t>
            </a:r>
            <a:r>
              <a:rPr lang="en-GB" sz="1300" b="1" dirty="0" smtClean="0">
                <a:solidFill>
                  <a:srgbClr val="FF0000"/>
                </a:solidFill>
                <a:latin typeface="Lucida Sans" pitchFamily="34" charset="0"/>
                <a:ea typeface="Calibri"/>
                <a:cs typeface="Times New Roman"/>
              </a:rPr>
              <a:t>TIMES</a:t>
            </a:r>
            <a:br>
              <a:rPr lang="en-GB" sz="1300" b="1" dirty="0" smtClean="0">
                <a:solidFill>
                  <a:srgbClr val="FF0000"/>
                </a:solidFill>
                <a:latin typeface="Lucida Sans" pitchFamily="34" charset="0"/>
                <a:ea typeface="Calibri"/>
                <a:cs typeface="Times New Roman"/>
              </a:rPr>
            </a:br>
            <a:r>
              <a:rPr lang="en-GB" sz="1300" b="1" dirty="0">
                <a:solidFill>
                  <a:srgbClr val="FF0000"/>
                </a:solidFill>
                <a:latin typeface="Lucida Sans" pitchFamily="34" charset="0"/>
                <a:ea typeface="Calibri"/>
                <a:cs typeface="Times New Roman"/>
              </a:rPr>
              <a:t>CONCLUSION</a:t>
            </a:r>
            <a:r>
              <a:rPr lang="en-US" sz="1300" dirty="0">
                <a:solidFill>
                  <a:srgbClr val="FF0000"/>
                </a:solidFill>
                <a:latin typeface="Lucida Sans" pitchFamily="34" charset="0"/>
                <a:ea typeface="Calibri"/>
                <a:cs typeface="Times New Roman"/>
              </a:rPr>
              <a:t/>
            </a:r>
            <a:br>
              <a:rPr lang="en-US" sz="1300" dirty="0">
                <a:solidFill>
                  <a:srgbClr val="FF0000"/>
                </a:solidFill>
                <a:latin typeface="Lucida Sans" pitchFamily="34" charset="0"/>
                <a:ea typeface="Calibri"/>
                <a:cs typeface="Times New Roman"/>
              </a:rPr>
            </a:br>
            <a:r>
              <a:rPr lang="en-GB" sz="1300" b="1" dirty="0">
                <a:solidFill>
                  <a:srgbClr val="FF0000"/>
                </a:solidFill>
                <a:latin typeface="Lucida Sans" pitchFamily="34" charset="0"/>
                <a:ea typeface="Calibri"/>
                <a:cs typeface="Times New Roman"/>
              </a:rPr>
              <a:t>REFERENCES</a:t>
            </a:r>
            <a:r>
              <a:rPr lang="en-US" sz="1200" dirty="0">
                <a:latin typeface="Lucida Sans" pitchFamily="34" charset="0"/>
                <a:ea typeface="Calibri"/>
                <a:cs typeface="Times New Roman"/>
              </a:rPr>
              <a:t/>
            </a:r>
            <a:br>
              <a:rPr lang="en-US" sz="1200" dirty="0">
                <a:latin typeface="Lucida Sans" pitchFamily="34" charset="0"/>
                <a:ea typeface="Calibri"/>
                <a:cs typeface="Times New Roman"/>
              </a:rPr>
            </a:br>
            <a:r>
              <a:rPr lang="en-US" sz="1200" b="1" dirty="0">
                <a:latin typeface="Lucida Sans" pitchFamily="34" charset="0"/>
                <a:ea typeface="Calibri"/>
                <a:cs typeface="Times New Roman"/>
              </a:rPr>
              <a:t/>
            </a:r>
            <a:br>
              <a:rPr lang="en-US" sz="1200" b="1" dirty="0">
                <a:latin typeface="Lucida Sans" pitchFamily="34" charset="0"/>
                <a:ea typeface="Calibri"/>
                <a:cs typeface="Times New Roman"/>
              </a:rPr>
            </a:br>
            <a:r>
              <a:rPr lang="en-US" sz="1200" b="1" dirty="0">
                <a:latin typeface="Lucida Sans" pitchFamily="34" charset="0"/>
                <a:ea typeface="Calibri"/>
                <a:cs typeface="Times New Roman"/>
              </a:rPr>
              <a:t/>
            </a:r>
            <a:br>
              <a:rPr lang="en-US" sz="1200" b="1" dirty="0">
                <a:latin typeface="Lucida Sans" pitchFamily="34" charset="0"/>
                <a:ea typeface="Calibri"/>
                <a:cs typeface="Times New Roman"/>
              </a:rPr>
            </a:br>
            <a:r>
              <a:rPr lang="en-US" sz="1200" dirty="0">
                <a:latin typeface="Lucida Sans" pitchFamily="34" charset="0"/>
                <a:ea typeface="Calibri"/>
                <a:cs typeface="Times New Roman"/>
              </a:rPr>
              <a:t/>
            </a:r>
            <a:br>
              <a:rPr lang="en-US" sz="1200" dirty="0">
                <a:latin typeface="Lucida Sans" pitchFamily="34" charset="0"/>
                <a:ea typeface="Calibri"/>
                <a:cs typeface="Times New Roman"/>
              </a:rPr>
            </a:br>
            <a:r>
              <a:rPr lang="en-US" sz="1200" dirty="0">
                <a:latin typeface="Lucida Sans" pitchFamily="34" charset="0"/>
                <a:ea typeface="Calibri"/>
                <a:cs typeface="Times New Roman"/>
              </a:rPr>
              <a:t/>
            </a:r>
            <a:br>
              <a:rPr lang="en-US" sz="1200" dirty="0">
                <a:latin typeface="Lucida Sans" pitchFamily="34" charset="0"/>
                <a:ea typeface="Calibri"/>
                <a:cs typeface="Times New Roman"/>
              </a:rPr>
            </a:br>
            <a:r>
              <a:rPr lang="en-US" sz="1050" dirty="0" smtClean="0">
                <a:latin typeface="Calibri"/>
                <a:ea typeface="Calibri"/>
                <a:cs typeface="Times New Roman"/>
              </a:rPr>
              <a:t/>
            </a:r>
            <a:br>
              <a:rPr lang="en-US" sz="1050" dirty="0" smtClean="0">
                <a:latin typeface="Calibri"/>
                <a:ea typeface="Calibri"/>
                <a:cs typeface="Times New Roman"/>
              </a:rPr>
            </a:br>
            <a:r>
              <a:rPr lang="en-US" sz="1200" dirty="0">
                <a:latin typeface="Calibri"/>
                <a:ea typeface="Calibri"/>
                <a:cs typeface="Times New Roman"/>
              </a:rPr>
              <a:t/>
            </a:r>
            <a:br>
              <a:rPr lang="en-US" sz="1200" dirty="0">
                <a:latin typeface="Calibri"/>
                <a:ea typeface="Calibri"/>
                <a:cs typeface="Times New Roman"/>
              </a:rPr>
            </a:br>
            <a:r>
              <a:rPr lang="en-US" sz="1600" dirty="0">
                <a:latin typeface="Calibri"/>
                <a:ea typeface="Calibri"/>
                <a:cs typeface="Times New Roman"/>
              </a:rPr>
              <a:t/>
            </a:r>
            <a:br>
              <a:rPr lang="en-US" sz="1600" dirty="0">
                <a:latin typeface="Calibri"/>
                <a:ea typeface="Calibri"/>
                <a:cs typeface="Times New Roman"/>
              </a:rPr>
            </a:br>
            <a:endParaRPr lang="en-US" sz="1800" dirty="0"/>
          </a:p>
        </p:txBody>
      </p:sp>
    </p:spTree>
    <p:extLst>
      <p:ext uri="{BB962C8B-B14F-4D97-AF65-F5344CB8AC3E}">
        <p14:creationId xmlns:p14="http://schemas.microsoft.com/office/powerpoint/2010/main" val="10481231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285728"/>
            <a:ext cx="8786842" cy="6215106"/>
          </a:xfrm>
        </p:spPr>
        <p:txBody>
          <a:bodyPr/>
          <a:lstStyle/>
          <a:p>
            <a:r>
              <a:rPr lang="en-GB" sz="1200" dirty="0" smtClean="0"/>
              <a:t/>
            </a:r>
            <a:br>
              <a:rPr lang="en-GB" sz="1200" dirty="0" smtClean="0"/>
            </a:br>
            <a:r>
              <a:rPr lang="en-GB" sz="2000" dirty="0" smtClean="0"/>
              <a:t>INTRODCTION</a:t>
            </a:r>
            <a:br>
              <a:rPr lang="en-GB" sz="2000" dirty="0" smtClean="0"/>
            </a:br>
            <a:r>
              <a:rPr lang="en-GB" sz="1200" dirty="0" smtClean="0"/>
              <a:t/>
            </a:r>
            <a:br>
              <a:rPr lang="en-GB" sz="1200" dirty="0" smtClean="0"/>
            </a:br>
            <a:r>
              <a:rPr lang="en-GB" sz="1200" dirty="0" smtClean="0"/>
              <a:t>The Quantity Surveyor has been defined by Okereke, (2020) as a person who is an expert in procurement, costing, measurement, economics, financial management and contractual administration, in construction projects development, from early stage, until the completion of construction projects. </a:t>
            </a:r>
            <a:r>
              <a:rPr lang="en-GB" sz="2000" dirty="0" smtClean="0"/>
              <a:t/>
            </a:r>
            <a:br>
              <a:rPr lang="en-GB" sz="2000" dirty="0" smtClean="0"/>
            </a:br>
            <a:r>
              <a:rPr lang="en-GB" sz="2000" dirty="0" smtClean="0"/>
              <a:t/>
            </a:r>
            <a:br>
              <a:rPr lang="en-GB" sz="2000" dirty="0" smtClean="0"/>
            </a:br>
            <a:r>
              <a:rPr lang="en-GB" sz="1200" dirty="0" smtClean="0"/>
              <a:t>The role of QS has been evolving in all phases of construction projects lifecycles, from the inception stage, feasibility stage, design stage, construction and upon the completion of the project. </a:t>
            </a:r>
            <a:br>
              <a:rPr lang="en-GB" sz="1200" dirty="0" smtClean="0"/>
            </a:br>
            <a:r>
              <a:rPr lang="en-GB" sz="1200" dirty="0" smtClean="0"/>
              <a:t/>
            </a:r>
            <a:br>
              <a:rPr lang="en-GB" sz="1200" dirty="0" smtClean="0"/>
            </a:br>
            <a:r>
              <a:rPr lang="en-GB" sz="1200" dirty="0" smtClean="0"/>
              <a:t> For the quantity surveyor to accomplish this role he must develop a comprehensive understanding of the various construction methods and have a transparent understanding of the different forms of contract and sub-contract agreements available in the construction industry.</a:t>
            </a:r>
            <a:br>
              <a:rPr lang="en-GB" sz="1200" dirty="0" smtClean="0"/>
            </a:br>
            <a:r>
              <a:rPr lang="en-GB" sz="1200" dirty="0" smtClean="0"/>
              <a:t/>
            </a:r>
            <a:br>
              <a:rPr lang="en-GB" sz="1200" dirty="0" smtClean="0"/>
            </a:br>
            <a:r>
              <a:rPr lang="en-GB" sz="1200" dirty="0" smtClean="0"/>
              <a:t>The central focus of this topic is Quantity Surveying documentations, and since over 70% of QS documentations and services, especially in Nigeria revolve around the Bills of Quantities, which has also remained the principal contract document for most projects contractual and financial administration, this paper will dwell extensively on the bills of quantities and the extent of its under utilisation and abuse in the Nigerian construction industry.</a:t>
            </a:r>
            <a:br>
              <a:rPr lang="en-GB" sz="1200" dirty="0" smtClean="0"/>
            </a:br>
            <a:r>
              <a:rPr lang="en-GB" sz="1200" dirty="0" smtClean="0"/>
              <a:t/>
            </a:r>
            <a:br>
              <a:rPr lang="en-GB" sz="1200" dirty="0" smtClean="0"/>
            </a:br>
            <a:r>
              <a:rPr lang="en-GB" sz="1200" dirty="0" smtClean="0"/>
              <a:t>Several literatures the author consulted during the preparation of this paper from different parts of the world indicated that the use of BOQ in construction projects will be on the decline in the future, in view of growing emphasis on some emerging construction procurement systems other than the traditional/conventional procurement system, and one of the objectives of this paper is to explore the validity of this claim.</a:t>
            </a:r>
            <a:br>
              <a:rPr lang="en-GB" sz="1200" dirty="0" smtClean="0"/>
            </a:br>
            <a:r>
              <a:rPr lang="en-GB" sz="1200" dirty="0" smtClean="0"/>
              <a:t/>
            </a:r>
            <a:br>
              <a:rPr lang="en-GB" sz="1200" dirty="0" smtClean="0"/>
            </a:br>
            <a:r>
              <a:rPr lang="en-GB" sz="1200" dirty="0" smtClean="0"/>
              <a:t>The paper will therefore briefly consider the competences of the QS, the various construction project procurement systems, the contents and uses of a typical bills of quantities, with the view to establishing whether the bills of quantities is still relevant or otherwise, in construction development projects in Nigeria.</a:t>
            </a:r>
            <a:br>
              <a:rPr lang="en-GB" sz="1200" dirty="0" smtClean="0"/>
            </a:br>
            <a:r>
              <a:rPr lang="en-GB" sz="1200" dirty="0" smtClean="0"/>
              <a:t/>
            </a:r>
            <a:br>
              <a:rPr lang="en-GB" sz="1200" dirty="0" smtClean="0"/>
            </a:br>
            <a:r>
              <a:rPr lang="en-GB" sz="1200" dirty="0" smtClean="0"/>
              <a:t>Some case studies on the under utilisation and abuse of bills of quantities by the Quantity Surveyors themselves and other stake holders in Nigeria will be explored. </a:t>
            </a:r>
            <a:br>
              <a:rPr lang="en-GB" sz="1200" dirty="0" smtClean="0"/>
            </a:br>
            <a:r>
              <a:rPr lang="en-GB" sz="1200" dirty="0" smtClean="0"/>
              <a:t/>
            </a:r>
            <a:br>
              <a:rPr lang="en-GB" sz="1200" dirty="0" smtClean="0"/>
            </a:br>
            <a:r>
              <a:rPr lang="en-GB" sz="1200" dirty="0" smtClean="0"/>
              <a:t>And finally, the paper will come up with recommendations on the best ways to repackage the Quantity Surveying profession in Nigeria for more effectiveness, within the context of our local and peculiar socio-economic/political circumstances. </a:t>
            </a:r>
            <a:br>
              <a:rPr lang="en-GB" sz="1200" dirty="0" smtClean="0"/>
            </a:br>
            <a:r>
              <a:rPr lang="en-GB" sz="1200" dirty="0" smtClean="0"/>
              <a:t> </a:t>
            </a:r>
            <a:br>
              <a:rPr lang="en-GB" sz="1200" dirty="0" smtClean="0"/>
            </a:br>
            <a:endParaRPr lang="en-GB" sz="12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285728"/>
            <a:ext cx="8429684" cy="6345960"/>
          </a:xfrm>
        </p:spPr>
        <p:txBody>
          <a:bodyPr/>
          <a:lstStyle/>
          <a:p>
            <a:r>
              <a:rPr lang="en-GB" sz="2000" b="1" dirty="0" smtClean="0"/>
              <a:t>COMPETENCIES OF THE PROFESSIONAL QUANTITY SURVEYOR</a:t>
            </a:r>
            <a:br>
              <a:rPr lang="en-GB" sz="2000" b="1" dirty="0" smtClean="0"/>
            </a:br>
            <a:r>
              <a:rPr lang="en-GB" dirty="0" smtClean="0"/>
              <a:t/>
            </a:r>
            <a:br>
              <a:rPr lang="en-GB" dirty="0" smtClean="0"/>
            </a:br>
            <a:r>
              <a:rPr lang="en-GB" sz="1200" dirty="0" smtClean="0"/>
              <a:t>Competencie</a:t>
            </a:r>
            <a:r>
              <a:rPr lang="en-GB" sz="1400" dirty="0" smtClean="0"/>
              <a:t>s can be defined as the ability a person should have in a given occupational area subject to external and internal factors like organization size, type, and age (</a:t>
            </a:r>
            <a:r>
              <a:rPr lang="en-GB" sz="1400" dirty="0" err="1" smtClean="0"/>
              <a:t>Barret</a:t>
            </a:r>
            <a:r>
              <a:rPr lang="en-GB" sz="1400" dirty="0" smtClean="0"/>
              <a:t>, 1992). (Holmes &amp; Joyce, 1993) defined competence as “a description of an action, a mode of </a:t>
            </a:r>
            <a:r>
              <a:rPr lang="en-GB" sz="1400" dirty="0" err="1" smtClean="0"/>
              <a:t>behavior</a:t>
            </a:r>
            <a:r>
              <a:rPr lang="en-GB" sz="1400" dirty="0" smtClean="0"/>
              <a:t> or outcome that a person should be able to demonstrate, or the ability to transfer skills and knowledge to new situations within the occupational area.”</a:t>
            </a:r>
            <a:br>
              <a:rPr lang="en-GB" sz="1400" dirty="0" smtClean="0"/>
            </a:br>
            <a:r>
              <a:rPr lang="en-GB" sz="1400" dirty="0" smtClean="0"/>
              <a:t/>
            </a:r>
            <a:br>
              <a:rPr lang="en-GB" sz="1400" dirty="0" smtClean="0"/>
            </a:br>
            <a:r>
              <a:rPr lang="en-GB" sz="1400" dirty="0" smtClean="0"/>
              <a:t/>
            </a:r>
            <a:br>
              <a:rPr lang="en-GB" sz="1400" dirty="0" smtClean="0"/>
            </a:br>
            <a:r>
              <a:rPr lang="en-GB" sz="1400" dirty="0" smtClean="0"/>
              <a:t/>
            </a:r>
            <a:br>
              <a:rPr lang="en-GB" sz="1400" dirty="0" smtClean="0"/>
            </a:br>
            <a:r>
              <a:rPr lang="en-GB" sz="1400" dirty="0" smtClean="0"/>
              <a:t>The Royal Institution of Chartered Surveyors (RICS) and the Nigerian Institute of Quantity Surveyors set out the competencies required by professional quantity surveyors in three categories, namely basic -, core - and optional competencies.</a:t>
            </a:r>
            <a:br>
              <a:rPr lang="en-GB" sz="1400" dirty="0" smtClean="0"/>
            </a:br>
            <a:r>
              <a:rPr lang="en-GB" sz="1400" dirty="0" smtClean="0"/>
              <a:t/>
            </a:r>
            <a:br>
              <a:rPr lang="en-GB" sz="1400" dirty="0" smtClean="0"/>
            </a:br>
            <a:r>
              <a:rPr lang="en-GB" sz="1400" dirty="0" smtClean="0"/>
              <a:t/>
            </a:r>
            <a:br>
              <a:rPr lang="en-GB" sz="1400" dirty="0" smtClean="0"/>
            </a:br>
            <a:r>
              <a:rPr lang="en-GB" sz="1400" dirty="0" smtClean="0"/>
              <a:t/>
            </a:r>
            <a:br>
              <a:rPr lang="en-GB" sz="1400" dirty="0" smtClean="0"/>
            </a:br>
            <a:r>
              <a:rPr lang="en-GB" sz="1400" dirty="0" smtClean="0"/>
              <a:t>A Study conducted by </a:t>
            </a:r>
            <a:r>
              <a:rPr lang="en-GB" sz="1400" dirty="0" err="1" smtClean="0"/>
              <a:t>Nkado</a:t>
            </a:r>
            <a:r>
              <a:rPr lang="en-GB" sz="1400" dirty="0" smtClean="0"/>
              <a:t> and Meyer (2001:484) identified 23 defined competencies which apply to quantity surveyors in South Africa. A questionnaire was sent to randomly selected members of the ASAQS of a different demographic background. The questionnaire listed the 23 competencies in alphabetical order.</a:t>
            </a:r>
            <a:br>
              <a:rPr lang="en-GB" sz="1400" dirty="0" smtClean="0"/>
            </a:br>
            <a:r>
              <a:rPr lang="en-GB" sz="1400" dirty="0" smtClean="0"/>
              <a:t/>
            </a:r>
            <a:br>
              <a:rPr lang="en-GB" sz="1400" dirty="0" smtClean="0"/>
            </a:br>
            <a:r>
              <a:rPr lang="en-GB" sz="1400" dirty="0" smtClean="0"/>
              <a:t/>
            </a:r>
            <a:br>
              <a:rPr lang="en-GB" sz="1400" dirty="0" smtClean="0"/>
            </a:br>
            <a:r>
              <a:rPr lang="en-GB" sz="1400" dirty="0" smtClean="0"/>
              <a:t/>
            </a:r>
            <a:br>
              <a:rPr lang="en-GB" sz="1400" dirty="0" smtClean="0"/>
            </a:br>
            <a:r>
              <a:rPr lang="en-GB" sz="1400" dirty="0" smtClean="0"/>
              <a:t>The respondents were asked to rate the importance of the competencies for a career as a professional quantity surveyor  at present, the importance in the future and the level of evidence of each competency in the quantity surveying profession. Rating worked on a scale of 1 to 5 with 1 being ‘not important’ and 5 being ‘very important’. The researchers ensured the respondents anonymity to attain an honest response.</a:t>
            </a:r>
            <a:br>
              <a:rPr lang="en-GB" sz="1400" dirty="0" smtClean="0"/>
            </a:br>
            <a:r>
              <a:rPr lang="en-GB" sz="1400" dirty="0" smtClean="0"/>
              <a:t/>
            </a:r>
            <a:br>
              <a:rPr lang="en-GB" sz="1400" dirty="0" smtClean="0"/>
            </a:br>
            <a:r>
              <a:rPr lang="en-GB" sz="1400" dirty="0" smtClean="0"/>
              <a:t/>
            </a:r>
            <a:br>
              <a:rPr lang="en-GB" sz="1400" dirty="0" smtClean="0"/>
            </a:br>
            <a:r>
              <a:rPr lang="en-GB" sz="1400" dirty="0" smtClean="0"/>
              <a:t/>
            </a:r>
            <a:br>
              <a:rPr lang="en-GB" sz="1400" dirty="0" smtClean="0"/>
            </a:br>
            <a:endParaRPr lang="en-GB" sz="14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142852"/>
            <a:ext cx="8572560" cy="6572296"/>
          </a:xfrm>
        </p:spPr>
        <p:txBody>
          <a:bodyPr/>
          <a:lstStyle/>
          <a:p>
            <a:r>
              <a:rPr lang="en-GB" sz="1400" dirty="0" smtClean="0"/>
              <a:t/>
            </a:r>
            <a:br>
              <a:rPr lang="en-GB" sz="1400" dirty="0" smtClean="0"/>
            </a:br>
            <a:r>
              <a:rPr lang="en-GB" sz="1400" dirty="0" smtClean="0"/>
              <a:t/>
            </a:r>
            <a:br>
              <a:rPr lang="en-GB" sz="1400" dirty="0" smtClean="0"/>
            </a:br>
            <a:r>
              <a:rPr lang="en-GB" sz="1400" dirty="0" smtClean="0"/>
              <a:t>According to the study, the five most important competencies required by quantity surveyors in at present are:</a:t>
            </a:r>
            <a:br>
              <a:rPr lang="en-GB" sz="1400" dirty="0" smtClean="0"/>
            </a:br>
            <a:r>
              <a:rPr lang="en-GB" sz="1400" dirty="0" smtClean="0"/>
              <a:t/>
            </a:r>
            <a:br>
              <a:rPr lang="en-GB" sz="1400" dirty="0" smtClean="0"/>
            </a:br>
            <a:r>
              <a:rPr lang="en-GB" sz="1400" dirty="0" smtClean="0"/>
              <a:t>Computer literacy and information technology;</a:t>
            </a:r>
            <a:br>
              <a:rPr lang="en-GB" sz="1400" dirty="0" smtClean="0"/>
            </a:br>
            <a:r>
              <a:rPr lang="en-GB" sz="1400" dirty="0" smtClean="0"/>
              <a:t/>
            </a:r>
            <a:br>
              <a:rPr lang="en-GB" sz="1400" dirty="0" smtClean="0"/>
            </a:br>
            <a:r>
              <a:rPr lang="en-GB" sz="1400" dirty="0" smtClean="0"/>
              <a:t>Procurement and financial management;</a:t>
            </a:r>
            <a:br>
              <a:rPr lang="en-GB" sz="1400" dirty="0" smtClean="0"/>
            </a:br>
            <a:r>
              <a:rPr lang="en-GB" sz="1400" dirty="0" smtClean="0"/>
              <a:t/>
            </a:r>
            <a:br>
              <a:rPr lang="en-GB" sz="1400" dirty="0" smtClean="0"/>
            </a:br>
            <a:r>
              <a:rPr lang="en-GB" sz="1400" dirty="0" smtClean="0"/>
              <a:t>Economics of construction;</a:t>
            </a:r>
            <a:br>
              <a:rPr lang="en-GB" sz="1400" dirty="0" smtClean="0"/>
            </a:br>
            <a:r>
              <a:rPr lang="en-GB" sz="1400" dirty="0" smtClean="0"/>
              <a:t/>
            </a:r>
            <a:br>
              <a:rPr lang="en-GB" sz="1400" dirty="0" smtClean="0"/>
            </a:br>
            <a:r>
              <a:rPr lang="en-GB" sz="1400" dirty="0" smtClean="0"/>
              <a:t>Construction contract practice;</a:t>
            </a:r>
            <a:br>
              <a:rPr lang="en-GB" sz="1400" dirty="0" smtClean="0"/>
            </a:br>
            <a:r>
              <a:rPr lang="en-GB" sz="1400" dirty="0" smtClean="0"/>
              <a:t/>
            </a:r>
            <a:br>
              <a:rPr lang="en-GB" sz="1400" dirty="0" smtClean="0"/>
            </a:br>
            <a:r>
              <a:rPr lang="en-GB" sz="1400" dirty="0" smtClean="0"/>
              <a:t>Measurement.</a:t>
            </a:r>
            <a:br>
              <a:rPr lang="en-GB" sz="1400" dirty="0" smtClean="0"/>
            </a:br>
            <a:r>
              <a:rPr lang="en-GB" sz="1400" dirty="0" smtClean="0"/>
              <a:t/>
            </a:r>
            <a:br>
              <a:rPr lang="en-GB" sz="1400" dirty="0" smtClean="0"/>
            </a:br>
            <a:r>
              <a:rPr lang="en-GB" sz="1400" dirty="0" smtClean="0"/>
              <a:t/>
            </a:r>
            <a:br>
              <a:rPr lang="en-GB" sz="1400" dirty="0" smtClean="0"/>
            </a:br>
            <a:r>
              <a:rPr lang="en-GB" sz="1400" dirty="0" smtClean="0"/>
              <a:t/>
            </a:r>
            <a:br>
              <a:rPr lang="en-GB" sz="1400" dirty="0" smtClean="0"/>
            </a:br>
            <a:r>
              <a:rPr lang="en-GB" sz="1400" dirty="0" smtClean="0"/>
              <a:t/>
            </a:r>
            <a:br>
              <a:rPr lang="en-GB" sz="1400" dirty="0" smtClean="0"/>
            </a:br>
            <a:r>
              <a:rPr lang="en-GB" sz="1400" dirty="0" smtClean="0"/>
              <a:t/>
            </a:r>
            <a:br>
              <a:rPr lang="en-GB" sz="1400" dirty="0" smtClean="0"/>
            </a:br>
            <a:r>
              <a:rPr lang="en-GB" sz="1400" dirty="0" smtClean="0"/>
              <a:t>The five most important competencies required by quantity surveyors in the future are:</a:t>
            </a:r>
            <a:br>
              <a:rPr lang="en-GB" sz="1400" dirty="0" smtClean="0"/>
            </a:br>
            <a:r>
              <a:rPr lang="en-GB" sz="1400" dirty="0" smtClean="0"/>
              <a:t/>
            </a:r>
            <a:br>
              <a:rPr lang="en-GB" sz="1400" dirty="0" smtClean="0"/>
            </a:br>
            <a:r>
              <a:rPr lang="en-GB" sz="1400" dirty="0" smtClean="0"/>
              <a:t>Computer literacy and information technology;</a:t>
            </a:r>
            <a:br>
              <a:rPr lang="en-GB" sz="1400" dirty="0" smtClean="0"/>
            </a:br>
            <a:r>
              <a:rPr lang="en-GB" sz="1400" dirty="0" smtClean="0"/>
              <a:t/>
            </a:r>
            <a:br>
              <a:rPr lang="en-GB" sz="1400" dirty="0" smtClean="0"/>
            </a:br>
            <a:r>
              <a:rPr lang="en-GB" sz="1400" dirty="0" smtClean="0"/>
              <a:t>Procurement and financial management;</a:t>
            </a:r>
            <a:br>
              <a:rPr lang="en-GB" sz="1400" dirty="0" smtClean="0"/>
            </a:br>
            <a:r>
              <a:rPr lang="en-GB" sz="1400" dirty="0" smtClean="0"/>
              <a:t/>
            </a:r>
            <a:br>
              <a:rPr lang="en-GB" sz="1400" dirty="0" smtClean="0"/>
            </a:br>
            <a:r>
              <a:rPr lang="en-GB" sz="1400" dirty="0" smtClean="0"/>
              <a:t>Economics of construction;</a:t>
            </a:r>
            <a:br>
              <a:rPr lang="en-GB" sz="1400" dirty="0" smtClean="0"/>
            </a:br>
            <a:r>
              <a:rPr lang="en-GB" sz="1400" dirty="0" smtClean="0"/>
              <a:t/>
            </a:r>
            <a:br>
              <a:rPr lang="en-GB" sz="1400" dirty="0" smtClean="0"/>
            </a:br>
            <a:r>
              <a:rPr lang="en-GB" sz="1400" dirty="0" smtClean="0"/>
              <a:t>Project management;</a:t>
            </a:r>
            <a:br>
              <a:rPr lang="en-GB" sz="1400" dirty="0" smtClean="0"/>
            </a:br>
            <a:r>
              <a:rPr lang="en-GB" sz="1400" dirty="0" smtClean="0"/>
              <a:t/>
            </a:r>
            <a:br>
              <a:rPr lang="en-GB" sz="1400" dirty="0" smtClean="0"/>
            </a:br>
            <a:r>
              <a:rPr lang="en-GB" sz="1400" dirty="0" smtClean="0"/>
              <a:t>Marketing.</a:t>
            </a:r>
            <a:br>
              <a:rPr lang="en-GB" sz="1400" dirty="0" smtClean="0"/>
            </a:br>
            <a:endParaRPr lang="en-GB" sz="14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142852"/>
            <a:ext cx="8572560" cy="6572296"/>
          </a:xfrm>
        </p:spPr>
        <p:txBody>
          <a:bodyPr/>
          <a:lstStyle/>
          <a:p>
            <a:r>
              <a:rPr lang="en-GB" sz="1400" dirty="0" smtClean="0"/>
              <a:t/>
            </a:r>
            <a:br>
              <a:rPr lang="en-GB" sz="1400" dirty="0" smtClean="0"/>
            </a:br>
            <a:r>
              <a:rPr lang="en-GB" sz="1400" dirty="0" smtClean="0"/>
              <a:t>Competencies utilized by quantity surveyors with greatest efficiency at the moment are:</a:t>
            </a:r>
            <a:br>
              <a:rPr lang="en-GB" sz="1400" dirty="0" smtClean="0"/>
            </a:br>
            <a:r>
              <a:rPr lang="en-GB" sz="1400" dirty="0" smtClean="0"/>
              <a:t/>
            </a:r>
            <a:br>
              <a:rPr lang="en-GB" sz="1400" dirty="0" smtClean="0"/>
            </a:br>
            <a:r>
              <a:rPr lang="en-GB" sz="1400" dirty="0" smtClean="0"/>
              <a:t>Measurement;</a:t>
            </a:r>
            <a:br>
              <a:rPr lang="en-GB" sz="1400" dirty="0" smtClean="0"/>
            </a:br>
            <a:r>
              <a:rPr lang="en-GB" sz="1400" dirty="0" smtClean="0"/>
              <a:t/>
            </a:r>
            <a:br>
              <a:rPr lang="en-GB" sz="1400" dirty="0" smtClean="0"/>
            </a:br>
            <a:r>
              <a:rPr lang="en-GB" sz="1400" dirty="0" smtClean="0"/>
              <a:t>Procurement and financial management;</a:t>
            </a:r>
            <a:br>
              <a:rPr lang="en-GB" sz="1400" dirty="0" smtClean="0"/>
            </a:br>
            <a:r>
              <a:rPr lang="en-GB" sz="1400" dirty="0" smtClean="0"/>
              <a:t/>
            </a:r>
            <a:br>
              <a:rPr lang="en-GB" sz="1400" dirty="0" smtClean="0"/>
            </a:br>
            <a:r>
              <a:rPr lang="en-GB" sz="1400" dirty="0" smtClean="0"/>
              <a:t>Professional practice;</a:t>
            </a:r>
            <a:br>
              <a:rPr lang="en-GB" sz="1400" dirty="0" smtClean="0"/>
            </a:br>
            <a:r>
              <a:rPr lang="en-GB" sz="1400" dirty="0" smtClean="0"/>
              <a:t/>
            </a:r>
            <a:br>
              <a:rPr lang="en-GB" sz="1400" dirty="0" smtClean="0"/>
            </a:br>
            <a:r>
              <a:rPr lang="en-GB" sz="1400" dirty="0" smtClean="0"/>
              <a:t>Construction contract practice;</a:t>
            </a:r>
            <a:br>
              <a:rPr lang="en-GB" sz="1400" dirty="0" smtClean="0"/>
            </a:br>
            <a:r>
              <a:rPr lang="en-GB" sz="1400" dirty="0" smtClean="0"/>
              <a:t/>
            </a:r>
            <a:br>
              <a:rPr lang="en-GB" sz="1400" dirty="0" smtClean="0"/>
            </a:br>
            <a:r>
              <a:rPr lang="en-GB" sz="1400" dirty="0" smtClean="0"/>
              <a:t>Economics of construction.</a:t>
            </a:r>
            <a:br>
              <a:rPr lang="en-GB" sz="1400" dirty="0" smtClean="0"/>
            </a:br>
            <a:r>
              <a:rPr lang="en-GB" sz="1400" dirty="0" smtClean="0"/>
              <a:t/>
            </a:r>
            <a:br>
              <a:rPr lang="en-GB" sz="1400" dirty="0" smtClean="0"/>
            </a:br>
            <a:r>
              <a:rPr lang="en-GB" sz="1400" dirty="0" smtClean="0"/>
              <a:t/>
            </a:r>
            <a:br>
              <a:rPr lang="en-GB" sz="1400" dirty="0" smtClean="0"/>
            </a:br>
            <a:r>
              <a:rPr lang="en-GB" sz="2000" b="1" dirty="0" smtClean="0"/>
              <a:t>CONSTRUCTION CONTRACT PROCUREMENT STRATEGIES/SYSTEMS</a:t>
            </a:r>
            <a:r>
              <a:rPr lang="en-GB" sz="1400" dirty="0" smtClean="0"/>
              <a:t/>
            </a:r>
            <a:br>
              <a:rPr lang="en-GB" sz="1400" dirty="0" smtClean="0"/>
            </a:br>
            <a:r>
              <a:rPr lang="en-GB" sz="1400" dirty="0" smtClean="0"/>
              <a:t/>
            </a:r>
            <a:br>
              <a:rPr lang="en-GB" sz="1400" dirty="0" smtClean="0"/>
            </a:br>
            <a:r>
              <a:rPr lang="en-GB" sz="1400" dirty="0" smtClean="0"/>
              <a:t>The British Standard on Construction Procurement defines a Construction procurement strategy as a “plan of action for funding, organization, management, selection and payment of supply chains for the design, fabrication and which may include the operation of constructed facilities to achieve a desired 	objective” (BS8534: 2011). It should include potential sources of supply, terms and types of contract / 	procurement, conditions of contract, type of pricing,  and method of supplier selection’ (APM, 2006). </a:t>
            </a:r>
            <a:br>
              <a:rPr lang="en-GB" sz="1400" dirty="0" smtClean="0"/>
            </a:br>
            <a:r>
              <a:rPr lang="en-GB" sz="1400" dirty="0" smtClean="0"/>
              <a:t/>
            </a:r>
            <a:br>
              <a:rPr lang="en-GB" sz="1400" dirty="0" smtClean="0"/>
            </a:br>
            <a:r>
              <a:rPr lang="en-GB" sz="1400" dirty="0" smtClean="0"/>
              <a:t> </a:t>
            </a:r>
            <a:br>
              <a:rPr lang="en-GB" sz="1400" dirty="0" smtClean="0"/>
            </a:br>
            <a:r>
              <a:rPr lang="en-GB" sz="1600" b="1" dirty="0" smtClean="0"/>
              <a:t>CONSTRUCTION PROCUREMENT METHODS</a:t>
            </a:r>
            <a:r>
              <a:rPr lang="en-GB" sz="1400" b="1" dirty="0" smtClean="0"/>
              <a:t/>
            </a:r>
            <a:br>
              <a:rPr lang="en-GB" sz="1400" b="1" dirty="0" smtClean="0"/>
            </a:br>
            <a:r>
              <a:rPr lang="en-GB" sz="1400" b="1" dirty="0" smtClean="0"/>
              <a:t/>
            </a:r>
            <a:br>
              <a:rPr lang="en-GB" sz="1400" b="1" dirty="0" smtClean="0"/>
            </a:br>
            <a:r>
              <a:rPr lang="en-GB" sz="1400" dirty="0" smtClean="0"/>
              <a:t>For the purpose of this paper, procurement routes can be classified and   	grouped under conventional and hybrid routes as follows:</a:t>
            </a:r>
            <a:br>
              <a:rPr lang="en-GB" sz="1400" dirty="0" smtClean="0"/>
            </a:br>
            <a:r>
              <a:rPr lang="en-GB" sz="1400" dirty="0" smtClean="0"/>
              <a:t/>
            </a:r>
            <a:br>
              <a:rPr lang="en-GB" sz="1400" dirty="0" smtClean="0"/>
            </a:br>
            <a:r>
              <a:rPr lang="en-GB" sz="1400" dirty="0" smtClean="0"/>
              <a:t/>
            </a:r>
            <a:br>
              <a:rPr lang="en-GB" sz="1400" dirty="0" smtClean="0"/>
            </a:br>
            <a:r>
              <a:rPr lang="en-GB" sz="1400" b="1" dirty="0" smtClean="0"/>
              <a:t/>
            </a:r>
            <a:br>
              <a:rPr lang="en-GB" sz="1400" b="1" dirty="0" smtClean="0"/>
            </a:br>
            <a:r>
              <a:rPr lang="en-GB" sz="1400" b="1" dirty="0" smtClean="0"/>
              <a:t/>
            </a:r>
            <a:br>
              <a:rPr lang="en-GB" sz="1400" b="1" dirty="0" smtClean="0"/>
            </a:br>
            <a:r>
              <a:rPr lang="en-GB" sz="1400" dirty="0" smtClean="0"/>
              <a:t/>
            </a:r>
            <a:br>
              <a:rPr lang="en-GB" sz="1400" dirty="0" smtClean="0"/>
            </a:br>
            <a:r>
              <a:rPr lang="en-GB" sz="1400" dirty="0" smtClean="0"/>
              <a:t/>
            </a:r>
            <a:br>
              <a:rPr lang="en-GB" sz="1400" dirty="0" smtClean="0"/>
            </a:br>
            <a:r>
              <a:rPr lang="en-GB" sz="1400" dirty="0" smtClean="0"/>
              <a:t/>
            </a:r>
            <a:br>
              <a:rPr lang="en-GB" sz="1400" dirty="0" smtClean="0"/>
            </a:br>
            <a:r>
              <a:rPr lang="en-GB" sz="1400" dirty="0" smtClean="0"/>
              <a:t/>
            </a:r>
            <a:br>
              <a:rPr lang="en-GB" sz="1400" dirty="0" smtClean="0"/>
            </a:br>
            <a:r>
              <a:rPr lang="en-GB" sz="1400" dirty="0" smtClean="0"/>
              <a:t/>
            </a:r>
            <a:br>
              <a:rPr lang="en-GB" sz="1400" dirty="0" smtClean="0"/>
            </a:br>
            <a:r>
              <a:rPr lang="en-GB" sz="1400" dirty="0" smtClean="0"/>
              <a:t/>
            </a:r>
            <a:br>
              <a:rPr lang="en-GB" sz="1400" dirty="0" smtClean="0"/>
            </a:br>
            <a:endParaRPr lang="en-GB" sz="14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142852"/>
            <a:ext cx="8501122" cy="6572296"/>
          </a:xfrm>
        </p:spPr>
        <p:txBody>
          <a:bodyPr/>
          <a:lstStyle/>
          <a:p>
            <a:r>
              <a:rPr lang="en-GB" sz="1400" b="1" dirty="0" smtClean="0"/>
              <a:t/>
            </a:r>
            <a:br>
              <a:rPr lang="en-GB" sz="1400" b="1" dirty="0" smtClean="0"/>
            </a:br>
            <a:r>
              <a:rPr lang="en-GB" sz="2000" b="1" dirty="0" smtClean="0"/>
              <a:t>Conventional Route</a:t>
            </a:r>
            <a:br>
              <a:rPr lang="en-GB" sz="2000" b="1" dirty="0" smtClean="0"/>
            </a:br>
            <a:r>
              <a:rPr lang="en-GB" sz="1400" b="1" dirty="0" smtClean="0"/>
              <a:t/>
            </a:r>
            <a:br>
              <a:rPr lang="en-GB" sz="1400" b="1" dirty="0" smtClean="0"/>
            </a:br>
            <a:r>
              <a:rPr lang="en-GB" sz="1400" dirty="0" smtClean="0"/>
              <a:t>The conventional route</a:t>
            </a:r>
            <a:r>
              <a:rPr lang="en-GB" sz="1400" b="1" dirty="0" smtClean="0"/>
              <a:t> consist </a:t>
            </a:r>
            <a:r>
              <a:rPr lang="en-GB" sz="1400" dirty="0" smtClean="0"/>
              <a:t>of very highly conceptualised procurement methods and the various standard form of contract such as JCT, FIDIC etc designated specific standard forms of contract for each of them. Under the Conventional Route are the following methods:</a:t>
            </a:r>
            <a:br>
              <a:rPr lang="en-GB" sz="1400" dirty="0" smtClean="0"/>
            </a:br>
            <a:r>
              <a:rPr lang="en-GB" sz="1400" dirty="0" smtClean="0"/>
              <a:t/>
            </a:r>
            <a:br>
              <a:rPr lang="en-GB" sz="1400" dirty="0" smtClean="0"/>
            </a:br>
            <a:r>
              <a:rPr lang="en-GB" sz="1400" dirty="0" smtClean="0"/>
              <a:t>Traditional method</a:t>
            </a:r>
            <a:br>
              <a:rPr lang="en-GB" sz="1400" dirty="0" smtClean="0"/>
            </a:br>
            <a:r>
              <a:rPr lang="en-GB" sz="1400" dirty="0" smtClean="0"/>
              <a:t/>
            </a:r>
            <a:br>
              <a:rPr lang="en-GB" sz="1400" dirty="0" smtClean="0"/>
            </a:br>
            <a:r>
              <a:rPr lang="en-GB" sz="1400" dirty="0" smtClean="0"/>
              <a:t>Design and Build Method</a:t>
            </a:r>
            <a:br>
              <a:rPr lang="en-GB" sz="1400" dirty="0" smtClean="0"/>
            </a:br>
            <a:r>
              <a:rPr lang="en-GB" sz="1400" dirty="0" smtClean="0"/>
              <a:t/>
            </a:r>
            <a:br>
              <a:rPr lang="en-GB" sz="1400" dirty="0" smtClean="0"/>
            </a:br>
            <a:r>
              <a:rPr lang="en-GB" sz="1400" dirty="0" smtClean="0"/>
              <a:t>Engineering, Procurement and construction (EPC) Method</a:t>
            </a:r>
            <a:br>
              <a:rPr lang="en-GB" sz="1400" dirty="0" smtClean="0"/>
            </a:br>
            <a:r>
              <a:rPr lang="en-GB" sz="1400" dirty="0" smtClean="0"/>
              <a:t/>
            </a:r>
            <a:br>
              <a:rPr lang="en-GB" sz="1400" dirty="0" smtClean="0"/>
            </a:br>
            <a:r>
              <a:rPr lang="en-GB" sz="1400" dirty="0" smtClean="0"/>
              <a:t>Turnkey Projects</a:t>
            </a:r>
            <a:br>
              <a:rPr lang="en-GB" sz="1400" dirty="0" smtClean="0"/>
            </a:br>
            <a:r>
              <a:rPr lang="en-GB" sz="1400" dirty="0" smtClean="0"/>
              <a:t/>
            </a:r>
            <a:br>
              <a:rPr lang="en-GB" sz="1400" dirty="0" smtClean="0"/>
            </a:br>
            <a:r>
              <a:rPr lang="en-GB" sz="1400" dirty="0" smtClean="0"/>
              <a:t/>
            </a:r>
            <a:br>
              <a:rPr lang="en-GB" sz="1400" dirty="0" smtClean="0"/>
            </a:br>
            <a:r>
              <a:rPr lang="en-US" sz="2000" b="1" dirty="0" smtClean="0"/>
              <a:t> Hybrid Procurement Route</a:t>
            </a:r>
            <a:br>
              <a:rPr lang="en-US" sz="2000" b="1" dirty="0" smtClean="0"/>
            </a:br>
            <a:r>
              <a:rPr lang="en-US" sz="1400" b="1" dirty="0" smtClean="0"/>
              <a:t/>
            </a:r>
            <a:br>
              <a:rPr lang="en-US" sz="1400" b="1" dirty="0" smtClean="0"/>
            </a:br>
            <a:r>
              <a:rPr lang="en-US" sz="1400" dirty="0" smtClean="0"/>
              <a:t>Hybrid procurement combines elements of both traditional and design-build procurement methods. It involves the appointment of a lead consultant to manage the design team and coordinate the project. This route is best suited for medium to large-scale projects with complex design requirements.</a:t>
            </a:r>
            <a:r>
              <a:rPr lang="en-GB" sz="1400" dirty="0" smtClean="0"/>
              <a:t> </a:t>
            </a:r>
            <a:r>
              <a:rPr lang="en-US" sz="1400" dirty="0" smtClean="0"/>
              <a:t>Hybrid Procurement Route is classified in the following ways:</a:t>
            </a:r>
            <a:br>
              <a:rPr lang="en-US" sz="1400" dirty="0" smtClean="0"/>
            </a:br>
            <a:r>
              <a:rPr lang="en-US" sz="1400" dirty="0" smtClean="0"/>
              <a:t/>
            </a:r>
            <a:br>
              <a:rPr lang="en-US" sz="1400" dirty="0" smtClean="0"/>
            </a:br>
            <a:r>
              <a:rPr lang="en-US" sz="1400" b="1" dirty="0" smtClean="0"/>
              <a:t>Management Contracting</a:t>
            </a:r>
            <a:br>
              <a:rPr lang="en-US" sz="1400" b="1" dirty="0" smtClean="0"/>
            </a:br>
            <a:r>
              <a:rPr lang="en-US" sz="1400" b="1" dirty="0" smtClean="0"/>
              <a:t/>
            </a:r>
            <a:br>
              <a:rPr lang="en-US" sz="1400" b="1" dirty="0" smtClean="0"/>
            </a:br>
            <a:r>
              <a:rPr lang="en-US" sz="1400" b="1" dirty="0" smtClean="0"/>
              <a:t>Construction Management</a:t>
            </a:r>
            <a:br>
              <a:rPr lang="en-US" sz="1400" b="1" dirty="0" smtClean="0"/>
            </a:br>
            <a:r>
              <a:rPr lang="en-US" sz="1400" b="1" dirty="0" smtClean="0"/>
              <a:t/>
            </a:r>
            <a:br>
              <a:rPr lang="en-US" sz="1400" b="1" dirty="0" smtClean="0"/>
            </a:br>
            <a:r>
              <a:rPr lang="en-US" sz="1400" b="1" dirty="0" smtClean="0"/>
              <a:t>Public Private Partnerships (PPP)</a:t>
            </a:r>
            <a:r>
              <a:rPr lang="en-GB" sz="1400" dirty="0" smtClean="0"/>
              <a:t/>
            </a:r>
            <a:br>
              <a:rPr lang="en-GB" sz="1400" dirty="0" smtClean="0"/>
            </a:br>
            <a:r>
              <a:rPr lang="en-GB" sz="1400" dirty="0" smtClean="0"/>
              <a:t/>
            </a:r>
            <a:br>
              <a:rPr lang="en-GB" sz="1400" dirty="0" smtClean="0"/>
            </a:br>
            <a:r>
              <a:rPr lang="en-GB" sz="1400" dirty="0" smtClean="0"/>
              <a:t> </a:t>
            </a:r>
            <a:endParaRPr lang="en-GB" sz="14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0"/>
            <a:ext cx="8786842" cy="6858000"/>
          </a:xfrm>
        </p:spPr>
        <p:txBody>
          <a:bodyPr/>
          <a:lstStyle/>
          <a:p>
            <a:pPr lvl="0"/>
            <a:r>
              <a:rPr lang="en-GB" sz="1400" b="1" dirty="0" smtClean="0"/>
              <a:t/>
            </a:r>
            <a:br>
              <a:rPr lang="en-GB" sz="1400" b="1" dirty="0" smtClean="0"/>
            </a:br>
            <a:r>
              <a:rPr lang="en-GB" sz="2000" b="1" dirty="0" smtClean="0"/>
              <a:t>BILLS OF QUANTITIES</a:t>
            </a:r>
            <a:br>
              <a:rPr lang="en-GB" sz="2000" b="1" dirty="0" smtClean="0"/>
            </a:br>
            <a:r>
              <a:rPr lang="en-GB" sz="1400" b="1" dirty="0" smtClean="0"/>
              <a:t/>
            </a:r>
            <a:br>
              <a:rPr lang="en-GB" sz="1400" b="1" dirty="0" smtClean="0"/>
            </a:br>
            <a:r>
              <a:rPr lang="en-GB" sz="1400" dirty="0" smtClean="0"/>
              <a:t>A bill of quantities according to Okereke (2020) is a document which contains in an itemized and sequential manner, the quantities of materials and workmanship requisite for the execution of a construction project. The bill of quantities is prepared in accordance with rules stipulated in the standard 	method of measurement for building works (SMM) which requires that a bill of quantities shall fully describe and accurately represent the quantity and quality of works to be carried out.</a:t>
            </a:r>
            <a:br>
              <a:rPr lang="en-GB" sz="1400" dirty="0" smtClean="0"/>
            </a:br>
            <a:r>
              <a:rPr lang="en-GB" sz="1400" dirty="0" smtClean="0"/>
              <a:t/>
            </a:r>
            <a:br>
              <a:rPr lang="en-GB" sz="1400" dirty="0" smtClean="0"/>
            </a:br>
            <a:r>
              <a:rPr lang="en-GB" sz="2000" b="1" dirty="0" smtClean="0"/>
              <a:t>Essentials in Good Bills of Quantities</a:t>
            </a:r>
            <a:br>
              <a:rPr lang="en-GB" sz="2000" b="1" dirty="0" smtClean="0"/>
            </a:br>
            <a:r>
              <a:rPr lang="en-GB" sz="1400" dirty="0" smtClean="0"/>
              <a:t/>
            </a:r>
            <a:br>
              <a:rPr lang="en-GB" sz="1400" dirty="0" smtClean="0"/>
            </a:br>
            <a:r>
              <a:rPr lang="en-GB" sz="1400" dirty="0" smtClean="0"/>
              <a:t>Essentially, the bill of quantities must describe clearly, fully and precisely the requirements of the architect and the engineer and should be so arranged that the builders estimator can quickly, easily and accurately arrive at the estimated cost of the work.</a:t>
            </a:r>
            <a:br>
              <a:rPr lang="en-GB" sz="1400" dirty="0" smtClean="0"/>
            </a:br>
            <a:r>
              <a:rPr lang="en-GB" sz="1400" dirty="0" smtClean="0"/>
              <a:t/>
            </a:r>
            <a:br>
              <a:rPr lang="en-GB" sz="1400" dirty="0" smtClean="0"/>
            </a:br>
            <a:r>
              <a:rPr lang="en-GB" sz="2000" b="1" dirty="0" smtClean="0"/>
              <a:t>Uses of Bills of Quantities </a:t>
            </a:r>
            <a:br>
              <a:rPr lang="en-GB" sz="2000" b="1" dirty="0" smtClean="0"/>
            </a:br>
            <a:r>
              <a:rPr lang="en-GB" sz="1600" b="1" dirty="0" smtClean="0"/>
              <a:t/>
            </a:r>
            <a:br>
              <a:rPr lang="en-GB" sz="1600" b="1" dirty="0" smtClean="0"/>
            </a:br>
            <a:r>
              <a:rPr lang="en-GB" sz="1400" b="1" dirty="0" smtClean="0"/>
              <a:t>Competitive Tender </a:t>
            </a:r>
            <a:r>
              <a:rPr lang="en-GB" sz="1400" dirty="0" smtClean="0"/>
              <a:t/>
            </a:r>
            <a:br>
              <a:rPr lang="en-GB" sz="1400" dirty="0" smtClean="0"/>
            </a:br>
            <a:r>
              <a:rPr lang="en-GB" sz="1400" dirty="0" smtClean="0"/>
              <a:t/>
            </a:r>
            <a:br>
              <a:rPr lang="en-GB" sz="1400" dirty="0" smtClean="0"/>
            </a:br>
            <a:r>
              <a:rPr lang="en-GB" sz="1400" b="1" dirty="0" smtClean="0"/>
              <a:t>Valuation of Variation </a:t>
            </a:r>
            <a:r>
              <a:rPr lang="en-GB" sz="1400" dirty="0" smtClean="0"/>
              <a:t/>
            </a:r>
            <a:br>
              <a:rPr lang="en-GB" sz="1400" dirty="0" smtClean="0"/>
            </a:br>
            <a:r>
              <a:rPr lang="en-GB" sz="1400" dirty="0" smtClean="0"/>
              <a:t/>
            </a:r>
            <a:br>
              <a:rPr lang="en-GB" sz="1400" dirty="0" smtClean="0"/>
            </a:br>
            <a:r>
              <a:rPr lang="en-GB" sz="1400" b="1" dirty="0" smtClean="0"/>
              <a:t>Interim Certificate </a:t>
            </a:r>
            <a:r>
              <a:rPr lang="en-GB" sz="1400" dirty="0" smtClean="0"/>
              <a:t/>
            </a:r>
            <a:br>
              <a:rPr lang="en-GB" sz="1400" dirty="0" smtClean="0"/>
            </a:br>
            <a:r>
              <a:rPr lang="en-GB" sz="1400" dirty="0" smtClean="0"/>
              <a:t/>
            </a:r>
            <a:br>
              <a:rPr lang="en-GB" sz="1400" dirty="0" smtClean="0"/>
            </a:br>
            <a:r>
              <a:rPr lang="en-GB" sz="1400" b="1" dirty="0" smtClean="0"/>
              <a:t>Cost Analysis</a:t>
            </a:r>
            <a:br>
              <a:rPr lang="en-GB" sz="1400" b="1" dirty="0" smtClean="0"/>
            </a:br>
            <a:r>
              <a:rPr lang="en-GB" sz="1400" b="1" dirty="0" smtClean="0"/>
              <a:t/>
            </a:r>
            <a:br>
              <a:rPr lang="en-GB" sz="1400" b="1" dirty="0" smtClean="0"/>
            </a:br>
            <a:r>
              <a:rPr lang="en-GB" sz="1400" b="1" dirty="0" smtClean="0"/>
              <a:t>Settlement of Final Account </a:t>
            </a:r>
            <a:br>
              <a:rPr lang="en-GB" sz="1400" b="1" dirty="0" smtClean="0"/>
            </a:br>
            <a:r>
              <a:rPr lang="en-GB" sz="1400" b="1" dirty="0" smtClean="0"/>
              <a:t/>
            </a:r>
            <a:br>
              <a:rPr lang="en-GB" sz="1400" b="1" dirty="0" smtClean="0"/>
            </a:br>
            <a:r>
              <a:rPr lang="en-GB" sz="1400" b="1" dirty="0" smtClean="0"/>
              <a:t>Programme Planning </a:t>
            </a:r>
            <a:r>
              <a:rPr lang="en-GB" sz="1400" dirty="0" smtClean="0"/>
              <a:t/>
            </a:r>
            <a:br>
              <a:rPr lang="en-GB" sz="1400" dirty="0" smtClean="0"/>
            </a:br>
            <a:r>
              <a:rPr lang="en-GB" sz="1400" dirty="0" smtClean="0"/>
              <a:t/>
            </a:r>
            <a:br>
              <a:rPr lang="en-GB" sz="1400" dirty="0" smtClean="0"/>
            </a:br>
            <a:r>
              <a:rPr lang="en-GB" sz="1400" b="1" dirty="0" smtClean="0"/>
              <a:t>Material Schedule</a:t>
            </a:r>
            <a:r>
              <a:rPr lang="en-GB" sz="1400" dirty="0" smtClean="0"/>
              <a:t/>
            </a:r>
            <a:br>
              <a:rPr lang="en-GB" sz="1400" dirty="0" smtClean="0"/>
            </a:br>
            <a:r>
              <a:rPr lang="en-GB" sz="1400" dirty="0" smtClean="0"/>
              <a:t/>
            </a:r>
            <a:br>
              <a:rPr lang="en-GB" sz="1400" dirty="0" smtClean="0"/>
            </a:br>
            <a:r>
              <a:rPr lang="en-GB" sz="1400" dirty="0" smtClean="0"/>
              <a:t/>
            </a:r>
            <a:br>
              <a:rPr lang="en-GB" sz="1400" dirty="0" smtClean="0"/>
            </a:br>
            <a:r>
              <a:rPr lang="en-GB" sz="1400" dirty="0" smtClean="0"/>
              <a:t/>
            </a:r>
            <a:br>
              <a:rPr lang="en-GB" sz="1400" dirty="0" smtClean="0"/>
            </a:br>
            <a:endParaRPr lang="en-GB" sz="14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0"/>
            <a:ext cx="8786842" cy="6858000"/>
          </a:xfrm>
        </p:spPr>
        <p:txBody>
          <a:bodyPr/>
          <a:lstStyle/>
          <a:p>
            <a:pPr lvl="0"/>
            <a:r>
              <a:rPr lang="en-GB" sz="1400" b="1" dirty="0" smtClean="0"/>
              <a:t> </a:t>
            </a:r>
            <a:br>
              <a:rPr lang="en-GB" sz="1400" b="1" dirty="0" smtClean="0"/>
            </a:br>
            <a:r>
              <a:rPr lang="en-GB" sz="1400" b="1" dirty="0" smtClean="0"/>
              <a:t>Material Schedule</a:t>
            </a:r>
            <a:br>
              <a:rPr lang="en-GB" sz="1400" b="1" dirty="0" smtClean="0"/>
            </a:br>
            <a:r>
              <a:rPr lang="en-GB" sz="1400" b="1" dirty="0" smtClean="0"/>
              <a:t/>
            </a:r>
            <a:br>
              <a:rPr lang="en-GB" sz="1400" b="1" dirty="0" smtClean="0"/>
            </a:br>
            <a:r>
              <a:rPr lang="en-GB" sz="1400" b="1" dirty="0" err="1" smtClean="0"/>
              <a:t>Cashflow</a:t>
            </a:r>
            <a:r>
              <a:rPr lang="en-GB" sz="1400" b="1" dirty="0" smtClean="0"/>
              <a:t> Budgeting  </a:t>
            </a:r>
            <a:r>
              <a:rPr lang="en-GB" sz="1400" dirty="0" smtClean="0"/>
              <a:t/>
            </a:r>
            <a:br>
              <a:rPr lang="en-GB" sz="1400" dirty="0" smtClean="0"/>
            </a:br>
            <a:r>
              <a:rPr lang="en-GB" sz="1400" dirty="0" smtClean="0"/>
              <a:t/>
            </a:r>
            <a:br>
              <a:rPr lang="en-GB" sz="1400" dirty="0" smtClean="0"/>
            </a:br>
            <a:r>
              <a:rPr lang="en-GB" sz="1400" b="1" dirty="0" smtClean="0"/>
              <a:t>Contractual claims</a:t>
            </a:r>
            <a:r>
              <a:rPr lang="en-GB" sz="1400" dirty="0" smtClean="0"/>
              <a:t/>
            </a:r>
            <a:br>
              <a:rPr lang="en-GB" sz="1400" dirty="0" smtClean="0"/>
            </a:br>
            <a:r>
              <a:rPr lang="en-GB" sz="1400" dirty="0" smtClean="0"/>
              <a:t/>
            </a:r>
            <a:br>
              <a:rPr lang="en-GB" sz="1400" dirty="0" smtClean="0"/>
            </a:br>
            <a:r>
              <a:rPr lang="en-GB" sz="1400" b="1" dirty="0" smtClean="0"/>
              <a:t>Fluctuation Claims</a:t>
            </a:r>
            <a:r>
              <a:rPr lang="en-GB" sz="1400" dirty="0" smtClean="0"/>
              <a:t/>
            </a:r>
            <a:br>
              <a:rPr lang="en-GB" sz="1400" dirty="0" smtClean="0"/>
            </a:br>
            <a:r>
              <a:rPr lang="en-GB" sz="1400" dirty="0" smtClean="0"/>
              <a:t/>
            </a:r>
            <a:br>
              <a:rPr lang="en-GB" sz="1400" dirty="0" smtClean="0"/>
            </a:br>
            <a:r>
              <a:rPr lang="en-GB" sz="1400" dirty="0" smtClean="0"/>
              <a:t/>
            </a:r>
            <a:br>
              <a:rPr lang="en-GB" sz="1400" dirty="0" smtClean="0"/>
            </a:br>
            <a:r>
              <a:rPr lang="en-GB" sz="2000" b="1" dirty="0" smtClean="0"/>
              <a:t>Contents of Bills of Quantities </a:t>
            </a:r>
            <a:r>
              <a:rPr lang="en-GB" sz="2000" dirty="0" smtClean="0"/>
              <a:t/>
            </a:r>
            <a:br>
              <a:rPr lang="en-GB" sz="2000" dirty="0" smtClean="0"/>
            </a:br>
            <a:r>
              <a:rPr lang="en-GB" sz="1400" dirty="0" smtClean="0"/>
              <a:t/>
            </a:r>
            <a:br>
              <a:rPr lang="en-GB" sz="1400" dirty="0" smtClean="0"/>
            </a:br>
            <a:r>
              <a:rPr lang="en-GB" sz="1400" b="1" dirty="0" smtClean="0"/>
              <a:t>Form of Tender </a:t>
            </a:r>
            <a:r>
              <a:rPr lang="en-GB" sz="1400" dirty="0" smtClean="0"/>
              <a:t/>
            </a:r>
            <a:br>
              <a:rPr lang="en-GB" sz="1400" dirty="0" smtClean="0"/>
            </a:br>
            <a:r>
              <a:rPr lang="en-GB" sz="1400" dirty="0" smtClean="0"/>
              <a:t/>
            </a:r>
            <a:br>
              <a:rPr lang="en-GB" sz="1400" dirty="0" smtClean="0"/>
            </a:br>
            <a:r>
              <a:rPr lang="en-GB" sz="1400" b="1" dirty="0" smtClean="0"/>
              <a:t>Instruction to </a:t>
            </a:r>
            <a:r>
              <a:rPr lang="en-GB" sz="1400" b="1" dirty="0" err="1" smtClean="0"/>
              <a:t>Tenderers</a:t>
            </a:r>
            <a:r>
              <a:rPr lang="en-GB" sz="1400" b="1" dirty="0" smtClean="0"/>
              <a:t> </a:t>
            </a:r>
            <a:r>
              <a:rPr lang="en-GB" sz="1400" dirty="0" smtClean="0"/>
              <a:t/>
            </a:r>
            <a:br>
              <a:rPr lang="en-GB" sz="1400" dirty="0" smtClean="0"/>
            </a:br>
            <a:r>
              <a:rPr lang="en-GB" sz="1400" dirty="0" smtClean="0"/>
              <a:t/>
            </a:r>
            <a:br>
              <a:rPr lang="en-GB" sz="1400" dirty="0" smtClean="0"/>
            </a:br>
            <a:r>
              <a:rPr lang="en-GB" sz="1400" b="1" dirty="0" smtClean="0"/>
              <a:t>Articles of Agreement</a:t>
            </a:r>
            <a:r>
              <a:rPr lang="en-GB" sz="1400" dirty="0" smtClean="0"/>
              <a:t/>
            </a:r>
            <a:br>
              <a:rPr lang="en-GB" sz="1400" dirty="0" smtClean="0"/>
            </a:br>
            <a:r>
              <a:rPr lang="en-GB" sz="1400" dirty="0" smtClean="0"/>
              <a:t/>
            </a:r>
            <a:br>
              <a:rPr lang="en-GB" sz="1400" dirty="0" smtClean="0"/>
            </a:br>
            <a:r>
              <a:rPr lang="en-GB" sz="1400" b="1" dirty="0" smtClean="0"/>
              <a:t>Conditions of Contract: </a:t>
            </a:r>
            <a:r>
              <a:rPr lang="en-GB" sz="1400" dirty="0" smtClean="0"/>
              <a:t/>
            </a:r>
            <a:br>
              <a:rPr lang="en-GB" sz="1400" dirty="0" smtClean="0"/>
            </a:br>
            <a:r>
              <a:rPr lang="en-GB" sz="1400" dirty="0" smtClean="0"/>
              <a:t/>
            </a:r>
            <a:br>
              <a:rPr lang="en-GB" sz="1400" dirty="0" smtClean="0"/>
            </a:br>
            <a:r>
              <a:rPr lang="en-GB" sz="1400" b="1" dirty="0" smtClean="0"/>
              <a:t>Preliminaries </a:t>
            </a:r>
            <a:r>
              <a:rPr lang="en-GB" sz="1400" dirty="0" smtClean="0"/>
              <a:t/>
            </a:r>
            <a:br>
              <a:rPr lang="en-GB" sz="1400" dirty="0" smtClean="0"/>
            </a:br>
            <a:r>
              <a:rPr lang="en-GB" sz="1400" dirty="0" smtClean="0"/>
              <a:t/>
            </a:r>
            <a:br>
              <a:rPr lang="en-GB" sz="1400" dirty="0" smtClean="0"/>
            </a:br>
            <a:r>
              <a:rPr lang="en-GB" sz="1400" b="1" dirty="0" smtClean="0"/>
              <a:t>Trade Preambles </a:t>
            </a:r>
            <a:br>
              <a:rPr lang="en-GB" sz="1400" b="1" dirty="0" smtClean="0"/>
            </a:br>
            <a:r>
              <a:rPr lang="en-GB" sz="1400" b="1" dirty="0" smtClean="0"/>
              <a:t/>
            </a:r>
            <a:br>
              <a:rPr lang="en-GB" sz="1400" b="1" dirty="0" smtClean="0"/>
            </a:br>
            <a:r>
              <a:rPr lang="en-GB" sz="1400" b="1" dirty="0" smtClean="0"/>
              <a:t>Measures Bill </a:t>
            </a:r>
            <a:r>
              <a:rPr lang="en-GB" sz="1400" dirty="0" smtClean="0"/>
              <a:t/>
            </a:r>
            <a:br>
              <a:rPr lang="en-GB" sz="1400" dirty="0" smtClean="0"/>
            </a:br>
            <a:r>
              <a:rPr lang="en-GB" sz="1400" dirty="0" smtClean="0"/>
              <a:t/>
            </a:r>
            <a:br>
              <a:rPr lang="en-GB" sz="1400" dirty="0" smtClean="0"/>
            </a:br>
            <a:r>
              <a:rPr lang="en-GB" sz="1400" b="1" dirty="0" smtClean="0"/>
              <a:t>Appendix </a:t>
            </a:r>
            <a:r>
              <a:rPr lang="en-GB" sz="1400" dirty="0" smtClean="0"/>
              <a:t/>
            </a:r>
            <a:br>
              <a:rPr lang="en-GB" sz="1400" dirty="0" smtClean="0"/>
            </a:br>
            <a:r>
              <a:rPr lang="en-GB" sz="1400" dirty="0" smtClean="0"/>
              <a:t>The following items are usually contained in the appendix section of the bill of quantities: </a:t>
            </a:r>
            <a:br>
              <a:rPr lang="en-GB" sz="1400" dirty="0" smtClean="0"/>
            </a:br>
            <a:r>
              <a:rPr lang="en-GB" sz="1400" dirty="0" smtClean="0"/>
              <a:t>(a) Schedule of basic rates </a:t>
            </a:r>
            <a:br>
              <a:rPr lang="en-GB" sz="1400" dirty="0" smtClean="0"/>
            </a:br>
            <a:r>
              <a:rPr lang="en-GB" sz="1400" dirty="0" smtClean="0"/>
              <a:t>(b)  Day work schedules </a:t>
            </a:r>
            <a:br>
              <a:rPr lang="en-GB" sz="1400" dirty="0" smtClean="0"/>
            </a:br>
            <a:r>
              <a:rPr lang="en-GB" sz="1400" dirty="0" smtClean="0"/>
              <a:t>(c)  List of drawings </a:t>
            </a:r>
            <a:br>
              <a:rPr lang="en-GB" sz="1400" dirty="0" smtClean="0"/>
            </a:br>
            <a:r>
              <a:rPr lang="en-GB" sz="1400" dirty="0" smtClean="0"/>
              <a:t/>
            </a:r>
            <a:br>
              <a:rPr lang="en-GB" sz="1400" dirty="0" smtClean="0"/>
            </a:br>
            <a:endParaRPr lang="en-GB" sz="14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622</TotalTime>
  <Words>594</Words>
  <Application>Microsoft Office PowerPoint</Application>
  <PresentationFormat>On-screen Show (4:3)</PresentationFormat>
  <Paragraphs>17</Paragraphs>
  <Slides>17</Slides>
  <Notes>0</Notes>
  <HiddenSlides>1</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Metro</vt:lpstr>
      <vt:lpstr>2024 NATIONAL CONFERENCE AND ANNUAL GENERAL MEETING OF THE NIGERIAN INSTITUTE OF QUANTITY SURVEYORS  THEME:  STRENGHTENING THE QUANTITY SURVEYING PRACTICES AND PROCESSES FOR GROWTH AND SUSTAINABILITY IN A TURBULANT ECONOMY  TOPIC: EXPERT INSIGHTS INTO STANDARDIZATION OF QUANTITY SURVEYING DOCUMENTATIONS AND PRACTICE MODEL BY: QS. A/Prof. Reuben A. Okereke, FNIQS Department of Quantity Surveying, Imo State University Owerri  VENUE:        THE HOLIKINS EVENTS PLACE EASTERN BYE-PASS, PORTHARCOURT, RIVERS STATE  </vt:lpstr>
      <vt:lpstr>OUTLINES INTRODUCTION COMPETENCIES OF THE PROFESSIONAL QUANTITY SURVEYOR CONSTRUCTION CONTRACT PROCUREMENT STRATEGIES/SYSTEMS CONSTRUCTION PROCUREMENT METHODS BILLS OF QUANTITIES ESSENTIALS IN GOOD BILLS OF QUANTITIES USES OF BILLS OF QUANTITIES  CONTENTS OF BILLS OF QUANTITIES  RELEVANCE OF BILLS OF QUANTITIES IN THE CONSTRUCTION INDUSTRY TODAY AND IN THE FUTURE UNDER UTILIZATION AND ABUSE OF BILLS OF  QUANTITES – SOME CASE STUDIES UNDER UTILIZATION OF BOQ AND THE QUANTITY SURVEYING PROFESSION IN NIGERIA PROJECTED MODEL FOR POTENTIALLY VIABLE QUANTITY SURVEYING PROFESSIONAL PRACTICE IN CONTEMPORARY TIMES CONCLUSION REFERENCES        </vt:lpstr>
      <vt:lpstr> INTRODCTION  The Quantity Surveyor has been defined by Okereke, (2020) as a person who is an expert in procurement, costing, measurement, economics, financial management and contractual administration, in construction projects development, from early stage, until the completion of construction projects.   The role of QS has been evolving in all phases of construction projects lifecycles, from the inception stage, feasibility stage, design stage, construction and upon the completion of the project.    For the quantity surveyor to accomplish this role he must develop a comprehensive understanding of the various construction methods and have a transparent understanding of the different forms of contract and sub-contract agreements available in the construction industry.  The central focus of this topic is Quantity Surveying documentations, and since over 70% of QS documentations and services, especially in Nigeria revolve around the Bills of Quantities, which has also remained the principal contract document for most projects contractual and financial administration, this paper will dwell extensively on the bills of quantities and the extent of its under utilisation and abuse in the Nigerian construction industry.  Several literatures the author consulted during the preparation of this paper from different parts of the world indicated that the use of BOQ in construction projects will be on the decline in the future, in view of growing emphasis on some emerging construction procurement systems other than the traditional/conventional procurement system, and one of the objectives of this paper is to explore the validity of this claim.  The paper will therefore briefly consider the competences of the QS, the various construction project procurement systems, the contents and uses of a typical bills of quantities, with the view to establishing whether the bills of quantities is still relevant or otherwise, in construction development projects in Nigeria.  Some case studies on the under utilisation and abuse of bills of quantities by the Quantity Surveyors themselves and other stake holders in Nigeria will be explored.   And finally, the paper will come up with recommendations on the best ways to repackage the Quantity Surveying profession in Nigeria for more effectiveness, within the context of our local and peculiar socio-economic/political circumstances.    </vt:lpstr>
      <vt:lpstr>COMPETENCIES OF THE PROFESSIONAL QUANTITY SURVEYOR  Competencies can be defined as the ability a person should have in a given occupational area subject to external and internal factors like organization size, type, and age (Barret, 1992). (Holmes &amp; Joyce, 1993) defined competence as “a description of an action, a mode of behavior or outcome that a person should be able to demonstrate, or the ability to transfer skills and knowledge to new situations within the occupational area.”    The Royal Institution of Chartered Surveyors (RICS) and the Nigerian Institute of Quantity Surveyors set out the competencies required by professional quantity surveyors in three categories, namely basic -, core - and optional competencies.    A Study conducted by Nkado and Meyer (2001:484) identified 23 defined competencies which apply to quantity surveyors in South Africa. A questionnaire was sent to randomly selected members of the ASAQS of a different demographic background. The questionnaire listed the 23 competencies in alphabetical order.    The respondents were asked to rate the importance of the competencies for a career as a professional quantity surveyor  at present, the importance in the future and the level of evidence of each competency in the quantity surveying profession. Rating worked on a scale of 1 to 5 with 1 being ‘not important’ and 5 being ‘very important’. The researchers ensured the respondents anonymity to attain an honest response.    </vt:lpstr>
      <vt:lpstr>  According to the study, the five most important competencies required by quantity surveyors in at present are:  Computer literacy and information technology;  Procurement and financial management;  Economics of construction;  Construction contract practice;  Measurement.      The five most important competencies required by quantity surveyors in the future are:  Computer literacy and information technology;  Procurement and financial management;  Economics of construction;  Project management;  Marketing. </vt:lpstr>
      <vt:lpstr> Competencies utilized by quantity surveyors with greatest efficiency at the moment are:  Measurement;  Procurement and financial management;  Professional practice;  Construction contract practice;  Economics of construction.   CONSTRUCTION CONTRACT PROCUREMENT STRATEGIES/SYSTEMS  The British Standard on Construction Procurement defines a Construction procurement strategy as a “plan of action for funding, organization, management, selection and payment of supply chains for the design, fabrication and which may include the operation of constructed facilities to achieve a desired  objective” (BS8534: 2011). It should include potential sources of supply, terms and types of contract /  procurement, conditions of contract, type of pricing,  and method of supplier selection’ (APM, 2006).     CONSTRUCTION PROCUREMENT METHODS  For the purpose of this paper, procurement routes can be classified and    grouped under conventional and hybrid routes as follows:           </vt:lpstr>
      <vt:lpstr> Conventional Route  The conventional route consist of very highly conceptualised procurement methods and the various standard form of contract such as JCT, FIDIC etc designated specific standard forms of contract for each of them. Under the Conventional Route are the following methods:  Traditional method  Design and Build Method  Engineering, Procurement and construction (EPC) Method  Turnkey Projects    Hybrid Procurement Route  Hybrid procurement combines elements of both traditional and design-build procurement methods. It involves the appointment of a lead consultant to manage the design team and coordinate the project. This route is best suited for medium to large-scale projects with complex design requirements. Hybrid Procurement Route is classified in the following ways:  Management Contracting  Construction Management  Public Private Partnerships (PPP)   </vt:lpstr>
      <vt:lpstr> BILLS OF QUANTITIES  A bill of quantities according to Okereke (2020) is a document which contains in an itemized and sequential manner, the quantities of materials and workmanship requisite for the execution of a construction project. The bill of quantities is prepared in accordance with rules stipulated in the standard  method of measurement for building works (SMM) which requires that a bill of quantities shall fully describe and accurately represent the quantity and quality of works to be carried out.  Essentials in Good Bills of Quantities  Essentially, the bill of quantities must describe clearly, fully and precisely the requirements of the architect and the engineer and should be so arranged that the builders estimator can quickly, easily and accurately arrive at the estimated cost of the work.  Uses of Bills of Quantities   Competitive Tender   Valuation of Variation   Interim Certificate   Cost Analysis  Settlement of Final Account   Programme Planning   Material Schedule    </vt:lpstr>
      <vt:lpstr>  Material Schedule  Cashflow Budgeting    Contractual claims  Fluctuation Claims   Contents of Bills of Quantities   Form of Tender   Instruction to Tenderers   Articles of Agreement  Conditions of Contract:   Preliminaries   Trade Preambles   Measures Bill   Appendix  The following items are usually contained in the appendix section of the bill of quantities:  (a) Schedule of basic rates  (b)  Day work schedules  (c)  List of drawings   </vt:lpstr>
      <vt:lpstr> Appendix Cont’d  (d)  Period of final measurement (e)  Defect liability period  (f)   Date for possession and completion  (g)   Prime Cost and Provisional sums  (h)  Period of interim Certificate  (i)  Period of honouring of Certificate  (j) Percentage of certified value retained  (k) Limit of retention fund  (l)  Liquidated and ascertained damages (m) Method of payment.  RELEVANCE OF BILLS OF QUANTITIES IN THE CONSTRUCTION INDUSTRY TODAY AND IN THE FUTURE  A good number of literatures the author consulted in the course of preparation for this paper indicated that the BOQ was only popular with the traditional procurement system in which it was particularly useful for assessment of competitive tenders from the contractors, stating that with the emergence of modern procurement systems like the design and build with its other hybrids, which do not use BOQ for tendering purposes, that the use of BOQ in the construction industry has been on the decline. Some of these articles also expressed concern that the use of BOQ might be heading towards extinction in the future. The author took his time to thoroughly explore some of these articles with the view to establishing whether there were strong empirical basis for such conclusions but realised that there wasn’t much. The finding was that  most of these assertions were predicated on lack of in-depth knowledge by the authors of what the BOQ really is and the over assumption, concentration and emphasis of the various authors on the use of BOQ for tendering and bidding purposes. The author found this conclusion erroneous and misleading and consequently took his time to comprehensively present an all-encompassing teaching on the real meaning, broad uses and contents of a typical BOQ in this paper to enable the readers understand where the various authors were missing it, so as not to lose faith on this indispensable document which formed and will continue to be the bedrock of the Quantity Surveying professional practice the world over. </vt:lpstr>
      <vt:lpstr>In the first place, those presumably modern procurement methods like design and build and its other hybrids like EPC, Turnkey and various models of PPP as presented above, have been there over the years and have all along been used for highly complex, technical, specialised and often times commercial oriented projects. BOQ are not used in the tendering/bidding and contract engagement between the client and the single entity that handles the projects when using those procurement systems, not that the BOQ is not necessary for that purpose, but because these biddings take place at the very early stage of the project life cycle when adequate design for the project that would have supported the preparation of a comprehensive and detailed BOQ for tendering/bidding purpose has not evolved. This does not imply that a comprehensive and detailed BOQ will not be prepared for the same project when all the details are available because that is sacrosanct both for efficient and timely contract, project and financial administration of the same project by all the parties  directly involved.  It is also important to note that the single entity/design and build contractor who negotiated the contract with the client may not necessarily be the one to carry out the physical execution of the project on site and that’s why that entity may also go with the name developer or a private partner. The contract price negotiation or bidding for the project at that stage which is often a fixed price contract, is often based on financial proposals submitted by the bidding contractors along with their design proposals and this is usually not comprehensively detailed like a normal BOQ for very obvious reasons. This is part of the reasons why design and build contract prices are usually astronomically high, because in the first place the contract is a fixed sum contract without much room for variations, and secondly all the risks associated with the project are borne by the design and build contractor. On the issue if indispensability of BOQ for efficient administration of all projects, most design and build projects go with two stage contract arrangement for their effective execution. The design and build contractor is often given a skeletal design, outline design or simply outline specifications by the client organisation (depending on whether it is outright design and build, EPC or Turnkey) on the basis of which he prepares his design and financial proposal when bidding for the project. The implication is that after winning the contract, the design and build contract will now resort or revert back to the traditional procedure of engaging the various consultants like the architect, engineers and quantity surveyors to carry out the normal design and documentations for the project on the basis of which he will carry out the second stage tendering for selection of the main contractor or sub contractors as the case may be during which a comprehensive and detailed BOQ for the project will manifest. </vt:lpstr>
      <vt:lpstr>On the other hand, if it is a well established multi-national contractor which sometimes is the case, the design and build contractor may proceed and carry out the detailed designs and other documentations including the BOQ using their in-house professional consultants. Therefore, the notion that the use of modern procurement systems like design and build means total exclusion of the BOQ and the QS on the project is a very big misconception that should be disregarded.  Also the BOQ and its use in the construction industry especially in Nigeria has being abused by the Quantity Surveyors themselves and others through misrepresentation of just the measured section of the BOQ as the BOQ itself. This is the reason why the author has taken the pains to make a comprehensive presentation on the contents of a typical BOQ. The document BOQ is much more than the measured or the naira and kobo segment. Other components of the standard BOQ like the form of tender, articles of agreement, conditions of contract, preliminaries, trade preambles and even the appendix section of the bill must always be incorporated as a homogeneous document and the importance and application of all these sections in an efficient and hitch free procurement, cost management, contract management/administration, project management and even the overall financial administration of any construction project must be strongly emphasised by the QS. The NIQS/QSRBN may need to regulate and carry out strong oversight surveillance on this because the level of abuse of BOQ in this direction is enormous. This is very necessary if the dignity of the QS profession especially in Nigeria must be restored. All BOQ prepared for any construction contract no matter how small must go with all these contents and any violation must be sanctioned. The government and other potential construction projects proponents in the country should be more properly enlightened on what the BOQ really is, the broad uses other than just tendering and what the contents are supposed to be.  It is important to note that a detailed and comprehensive BOQ, though very useful to the client is of far more greater importance and indispensable to the contractor as no contractor can effectively and efficiently execute any project without a detailed BOQ. When the author worked in a construction company in Lagos in early nineties, his usual routine as contractor’s QS whenever a new contract was won before mobilization to site used to be to remeasure the entire work in order to confirm the quantities in the contract BOQ to start with. This is because accurate BOQ was required for efficient material, labour and plant schedules.  </vt:lpstr>
      <vt:lpstr>The company needed this particularly to determine the exact quantities of materials which we usually procured and supplied to the construction sites. We would then compare the actual quantities with those in the contract BOQ to determine if there were discrepancies. If the quantities in the contract BOQ were lower than the actual quantities we would keep quite as that was to the company’s advantage. However, if the contract quantities were lower than the actual, that becomes imminent condition for making claims for the contactor. We would then proceed to prepare the actual total market cost of materials, labour and plants, liaised with the company’s accounts department to get the overhead expenses projected for that particular project with which we as contractor’s QS prepared the total construction budget of what the entire project will cost the contractor and subsequently compared this with the actual contract sum to determine the actual amount of profit the contractor anticipates on the project even before we mobilized to site. Whereas the contract quantities if they were higher formed the basis for interim valuations, measurement and valuation of variations, fluctuations and other contractual claims, the remeasured and accurate quantities formed the basis upon which the contractor’s QS prepares the contractor’s cash flow budget and projections as well as determination of actual amount of work to be sublet to the domestic subcontractors. When payment for each certificate was received, the remeasured and accurate BOQ forms the basis upon which the contractor’s QS carries out cost/value reconciliation to determine the amount of profit the contractor is making on each certificate. Therefore, the contractor’s QS and the BOQ are very indispensable to the contractor’s organization irrespective of the procurement route through which the contract was acquired.    UNDER UTILIZATION AND ABUSE OF BILLS OF QUANTITES – SOME CASE STUDIES  EEC (Now EU) Sponsored Rural Health Facilities Project in Ondo, Benue and  Kwara States Under Lome II Convention  Faculty of Environmental Services Building Project at Imo State University Owerri  Imo State University Faculty of Engineering/Campus Project at Umuna Okigwe, Imo State.  Owerri Regional (Modern) Market Project Now Owerri Mall/Shoprite     </vt:lpstr>
      <vt:lpstr> Progress Bank Head Office Plaza Complex Project   Under Utilization 0f BOQ And The Quantity Surveying Profession In Nigeria  Non involvement of the Quantity Surveyor in most construction projects in  Nigeria  Non involvement of the QS in Civil Engineering/Road Projects in Nigeria:   PROJECTED MODEL FOR POTENTIALLY VIABLE QUANTITY SURVEYING PROFESSIONAL PRACTICE IN CONTEMPORARY TIMES  1.  Communication The profound ability to articulate clearly and concisely is among the most important duties of a quantity surveyor. Communication between relevant parties is crucial for successful project delivery. Miscommunication is typically a contributing factor to an elongated project and wasted expenditure.  2.   Numeracy &amp; finances   3.   Data-driven mind  4.   Critical Thinking  5.   Technology-driven If you ever worked in a modern construction environment, you know that using innovative technology and software is a part of everyday work. Without the right construction software solutions, the efficiency and quality of a project would not be the same. As a QS, you’ll need to be able to manage these technologies and use them to your advantage to be more efficient and accurate. Being technologically savvy will give you a competitive advantage, as delivery times are faster.   </vt:lpstr>
      <vt:lpstr> 6. Attentive to detail (Meticulous)  7. Composure (Working under pressure)  8. Negotiation skills One of the responsibilities of a quantity surveyor in construction is to manage different types of construction contracts and secure the best deal for your employer. To do so, you need to have excellent negotiation skills. This skill is often acquired with experience; however, if you come to a negotiation confidently and know what value you bring to the table, you can secure a fair deal for the project. Once you become good at it, it will boost your profile and make you a more complete and sought-after quantity surveyor.  9.  Traditional industry knowledge  10. Organized  11. Humility  12. Ethical conduct Conducting oneself according to solid moral principles is one of the vital qualities of a quantity surveyor, considering the broad range of stakeholders involved and the responsibility to the public. In an industry striving to boost productivity and unlock its potential, everyone involved in a project must pull in the same direction. The Royal Institution of Chartered Surveyors (RICS) sets out five ethical standards that RICS professionals worldwide must adhere to, namely: ▷ Act with integrity ▷Always provide a high standard of service ▷ Act in a way that promotes trust in the profession ▷ Treat others with respect ▷ Take responsibility </vt:lpstr>
      <vt:lpstr> 13. Team Orientated   CONCLUSION  This paper which was focussed on Quantity Surveying documentation standardisation and expert practice model has comprehensively reviewed the various competences of the Quantity Surveyor, construction project procurement routes and systemsand the bills of quantities, its contents, uses, abuse and underutilisation, with the view to ascertaining the relevance of BOQ in the construction industry today and in the future, with a number of case study projects fully analysed.  The study revealed that the BOQ remains the most indispensable contract document for cost management, procurement management, contract management and financial administration of buildings and infrastructure projects in the construction industry and concluded that the abuse and underutilization of the BOQ remains the bane and albatross of the Quantity Surveying profession in the Nigerian construction industry. Recommendations on the strategies and skills needed by the Quantity Surveyors in other to remain relevant in the construction industry were also clearly highlighted.      </vt:lpstr>
      <vt:lpstr>   THANK YOU FOR LISTENING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70</cp:revision>
  <dcterms:created xsi:type="dcterms:W3CDTF">2024-11-20T11:38:49Z</dcterms:created>
  <dcterms:modified xsi:type="dcterms:W3CDTF">2024-11-25T11:31:19Z</dcterms:modified>
</cp:coreProperties>
</file>