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7" r:id="rId10"/>
    <p:sldId id="263" r:id="rId11"/>
    <p:sldId id="268" r:id="rId12"/>
    <p:sldId id="264" r:id="rId13"/>
    <p:sldId id="26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Page" id="{6AF24076-EC03-43B1-97CF-3D6F0BC57B2B}">
          <p14:sldIdLst>
            <p14:sldId id="256"/>
            <p14:sldId id="257"/>
            <p14:sldId id="258"/>
            <p14:sldId id="259"/>
            <p14:sldId id="260"/>
            <p14:sldId id="261"/>
            <p14:sldId id="266"/>
            <p14:sldId id="262"/>
            <p14:sldId id="267"/>
            <p14:sldId id="263"/>
            <p14:sldId id="268"/>
            <p14:sldId id="264"/>
            <p14:sldId id="26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5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E6A47253-6ACA-40D9-9F4A-0F76114755FA}" type="datetimeFigureOut">
              <a:rPr lang="en-NG" smtClean="0"/>
              <a:t>25/11/2024</a:t>
            </a:fld>
            <a:endParaRPr lang="en-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N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12CABD22-3F7C-4B12-B166-9CBDA8EBD20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910315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7253-6ACA-40D9-9F4A-0F76114755FA}" type="datetimeFigureOut">
              <a:rPr lang="en-NG" smtClean="0"/>
              <a:t>25/11/2024</a:t>
            </a:fld>
            <a:endParaRPr lang="en-N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ABD22-3F7C-4B12-B166-9CBDA8EBD20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3045739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6A47253-6ACA-40D9-9F4A-0F76114755FA}" type="datetimeFigureOut">
              <a:rPr lang="en-NG" smtClean="0"/>
              <a:t>25/11/2024</a:t>
            </a:fld>
            <a:endParaRPr lang="en-N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N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2CABD22-3F7C-4B12-B166-9CBDA8EBD20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1601657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6A47253-6ACA-40D9-9F4A-0F76114755FA}" type="datetimeFigureOut">
              <a:rPr lang="en-NG" smtClean="0"/>
              <a:t>25/11/2024</a:t>
            </a:fld>
            <a:endParaRPr lang="en-N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N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2CABD22-3F7C-4B12-B166-9CBDA8EBD20C}" type="slidenum">
              <a:rPr lang="en-NG" smtClean="0"/>
              <a:t>‹#›</a:t>
            </a:fld>
            <a:endParaRPr lang="en-NG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256460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6A47253-6ACA-40D9-9F4A-0F76114755FA}" type="datetimeFigureOut">
              <a:rPr lang="en-NG" smtClean="0"/>
              <a:t>25/11/2024</a:t>
            </a:fld>
            <a:endParaRPr lang="en-N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N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2CABD22-3F7C-4B12-B166-9CBDA8EBD20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37153444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7253-6ACA-40D9-9F4A-0F76114755FA}" type="datetimeFigureOut">
              <a:rPr lang="en-NG" smtClean="0"/>
              <a:t>25/11/2024</a:t>
            </a:fld>
            <a:endParaRPr lang="en-N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ABD22-3F7C-4B12-B166-9CBDA8EBD20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8459833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7253-6ACA-40D9-9F4A-0F76114755FA}" type="datetimeFigureOut">
              <a:rPr lang="en-NG" smtClean="0"/>
              <a:t>25/11/2024</a:t>
            </a:fld>
            <a:endParaRPr lang="en-N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ABD22-3F7C-4B12-B166-9CBDA8EBD20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926298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7253-6ACA-40D9-9F4A-0F76114755FA}" type="datetimeFigureOut">
              <a:rPr lang="en-NG" smtClean="0"/>
              <a:t>25/11/2024</a:t>
            </a:fld>
            <a:endParaRPr lang="en-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ABD22-3F7C-4B12-B166-9CBDA8EBD20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2890456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6A47253-6ACA-40D9-9F4A-0F76114755FA}" type="datetimeFigureOut">
              <a:rPr lang="en-NG" smtClean="0"/>
              <a:t>25/11/2024</a:t>
            </a:fld>
            <a:endParaRPr lang="en-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N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2CABD22-3F7C-4B12-B166-9CBDA8EBD20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843102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7253-6ACA-40D9-9F4A-0F76114755FA}" type="datetimeFigureOut">
              <a:rPr lang="en-NG" smtClean="0"/>
              <a:t>25/11/2024</a:t>
            </a:fld>
            <a:endParaRPr lang="en-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ABD22-3F7C-4B12-B166-9CBDA8EBD20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3231021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6A47253-6ACA-40D9-9F4A-0F76114755FA}" type="datetimeFigureOut">
              <a:rPr lang="en-NG" smtClean="0"/>
              <a:t>25/11/2024</a:t>
            </a:fld>
            <a:endParaRPr lang="en-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N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2CABD22-3F7C-4B12-B166-9CBDA8EBD20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604218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7253-6ACA-40D9-9F4A-0F76114755FA}" type="datetimeFigureOut">
              <a:rPr lang="en-NG" smtClean="0"/>
              <a:t>25/11/2024</a:t>
            </a:fld>
            <a:endParaRPr lang="en-N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ABD22-3F7C-4B12-B166-9CBDA8EBD20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696535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7253-6ACA-40D9-9F4A-0F76114755FA}" type="datetimeFigureOut">
              <a:rPr lang="en-NG" smtClean="0"/>
              <a:t>25/11/2024</a:t>
            </a:fld>
            <a:endParaRPr lang="en-N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ABD22-3F7C-4B12-B166-9CBDA8EBD20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742584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7253-6ACA-40D9-9F4A-0F76114755FA}" type="datetimeFigureOut">
              <a:rPr lang="en-NG" smtClean="0"/>
              <a:t>25/11/2024</a:t>
            </a:fld>
            <a:endParaRPr lang="en-N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ABD22-3F7C-4B12-B166-9CBDA8EBD20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350962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7253-6ACA-40D9-9F4A-0F76114755FA}" type="datetimeFigureOut">
              <a:rPr lang="en-NG" smtClean="0"/>
              <a:t>25/11/2024</a:t>
            </a:fld>
            <a:endParaRPr lang="en-N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ABD22-3F7C-4B12-B166-9CBDA8EBD20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643444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7253-6ACA-40D9-9F4A-0F76114755FA}" type="datetimeFigureOut">
              <a:rPr lang="en-NG" smtClean="0"/>
              <a:t>25/11/2024</a:t>
            </a:fld>
            <a:endParaRPr lang="en-N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ABD22-3F7C-4B12-B166-9CBDA8EBD20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3921494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7253-6ACA-40D9-9F4A-0F76114755FA}" type="datetimeFigureOut">
              <a:rPr lang="en-NG" smtClean="0"/>
              <a:t>25/11/2024</a:t>
            </a:fld>
            <a:endParaRPr lang="en-N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ABD22-3F7C-4B12-B166-9CBDA8EBD20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3635110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47253-6ACA-40D9-9F4A-0F76114755FA}" type="datetimeFigureOut">
              <a:rPr lang="en-NG" smtClean="0"/>
              <a:t>25/11/2024</a:t>
            </a:fld>
            <a:endParaRPr lang="en-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CABD22-3F7C-4B12-B166-9CBDA8EBD20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4493703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FDF62E9-BC78-1967-5FF9-E6A196EF11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91613"/>
            <a:ext cx="9144000" cy="2163096"/>
          </a:xfrm>
        </p:spPr>
        <p:txBody>
          <a:bodyPr>
            <a:noAutofit/>
          </a:bodyPr>
          <a:lstStyle/>
          <a:p>
            <a:pPr algn="ctr"/>
            <a:r>
              <a:rPr lang="en-US" sz="3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Leveraging Innovative Technologies, Tools, and Methodologies for Enhanced Efficiency and Quantity Surveying Practice</a:t>
            </a:r>
            <a:endParaRPr lang="en-NG" sz="3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9DA5DA5-9C58-3225-AD3E-79AE19F7D9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05267"/>
            <a:ext cx="9144000" cy="2317955"/>
          </a:xfrm>
        </p:spPr>
        <p:txBody>
          <a:bodyPr>
            <a:normAutofit fontScale="92500"/>
          </a:bodyPr>
          <a:lstStyle/>
          <a:p>
            <a:pPr algn="ctr"/>
            <a:r>
              <a:rPr lang="en-US" dirty="0"/>
              <a:t>Presented at the</a:t>
            </a:r>
          </a:p>
          <a:p>
            <a:pPr algn="ctr"/>
            <a:r>
              <a:rPr lang="en-US"/>
              <a:t>2024 Annual </a:t>
            </a:r>
            <a:r>
              <a:rPr lang="en-US" dirty="0"/>
              <a:t>General Meeting / National Workshop of </a:t>
            </a:r>
          </a:p>
          <a:p>
            <a:pPr algn="ctr"/>
            <a:r>
              <a:rPr lang="en-US" sz="3000" b="1" dirty="0"/>
              <a:t>The Nigerian Institute of Quantity Surveyors (NIQS)</a:t>
            </a:r>
          </a:p>
          <a:p>
            <a:pPr algn="ctr"/>
            <a:r>
              <a:rPr lang="en-US" dirty="0"/>
              <a:t>Held on the 27th - 29th November 2024 in Port Harcourt, Rivers State</a:t>
            </a:r>
          </a:p>
          <a:p>
            <a:pPr algn="ctr"/>
            <a:r>
              <a:rPr lang="en-US" dirty="0"/>
              <a:t>Theme: </a:t>
            </a:r>
            <a:r>
              <a:rPr lang="en-US" b="1" dirty="0"/>
              <a:t>Strengthening the Quantity Surveying Practices and Processes for Growth and Sustainability in a Turbulent Economy</a:t>
            </a:r>
            <a:endParaRPr lang="en-NG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EAE5CFE-D04C-0F7A-2074-195F6478000E}"/>
              </a:ext>
            </a:extLst>
          </p:cNvPr>
          <p:cNvSpPr txBox="1"/>
          <p:nvPr/>
        </p:nvSpPr>
        <p:spPr>
          <a:xfrm>
            <a:off x="1524000" y="5273780"/>
            <a:ext cx="9144000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00" dirty="0"/>
              <a:t>Presented by</a:t>
            </a:r>
          </a:p>
          <a:p>
            <a:pPr algn="ctr"/>
            <a:r>
              <a:rPr lang="en-US" sz="2400" b="1" dirty="0">
                <a:latin typeface="Gill Sans MT" panose="020B0502020104020203" pitchFamily="34" charset="0"/>
              </a:rPr>
              <a:t>QS Otonye B. Ekine </a:t>
            </a:r>
            <a:r>
              <a:rPr lang="en-US" sz="1400" dirty="0">
                <a:latin typeface="Gill Sans MT" panose="020B0502020104020203" pitchFamily="34" charset="0"/>
              </a:rPr>
              <a:t>FNIQS, RQS, MICIArb.</a:t>
            </a:r>
          </a:p>
          <a:p>
            <a:pPr algn="ctr"/>
            <a:r>
              <a:rPr lang="en-US" sz="2200" dirty="0">
                <a:latin typeface="Gill Sans MT" panose="020B0502020104020203" pitchFamily="34" charset="0"/>
              </a:rPr>
              <a:t>Principal Consultant COST MASTERS ASSOCIATES LIMITED</a:t>
            </a:r>
            <a:endParaRPr lang="en-NG" sz="2200" dirty="0"/>
          </a:p>
        </p:txBody>
      </p:sp>
    </p:spTree>
    <p:extLst>
      <p:ext uri="{BB962C8B-B14F-4D97-AF65-F5344CB8AC3E}">
        <p14:creationId xmlns:p14="http://schemas.microsoft.com/office/powerpoint/2010/main" val="9567849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615C24-42BE-BAC0-E382-E0314BC684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FB9DA23-8D59-882B-92FF-EB3B0C8C93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746760"/>
            <a:ext cx="4114800" cy="1504828"/>
          </a:xfrm>
        </p:spPr>
        <p:txBody>
          <a:bodyPr>
            <a:normAutofit/>
          </a:bodyPr>
          <a:lstStyle/>
          <a:p>
            <a:r>
              <a:rPr lang="en-US" dirty="0"/>
              <a:t>Challenges IN ADOPTING NEW TECHNOLOGY</a:t>
            </a:r>
            <a:endParaRPr lang="en-NG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6D41C8-F31C-E7AD-326C-9FE40001AF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69337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Cost: The cost of hardware, software, training, and staff can be high. </a:t>
            </a:r>
          </a:p>
          <a:p>
            <a:r>
              <a:rPr lang="en-US" dirty="0"/>
              <a:t>Data security: Concerns about data privacy and protection can make professionals reluctant to use new technology. </a:t>
            </a:r>
          </a:p>
          <a:p>
            <a:r>
              <a:rPr lang="en-US" dirty="0"/>
              <a:t>Fear of change: Professionals may be resistant to change or fear that new technology will make them redundant. </a:t>
            </a:r>
          </a:p>
          <a:p>
            <a:r>
              <a:rPr lang="en-US" dirty="0"/>
              <a:t>Lack of skills: There may be a lack of skilled workers and professionals with the right digital skills and capabilities. </a:t>
            </a:r>
          </a:p>
          <a:p>
            <a:r>
              <a:rPr lang="en-US" dirty="0"/>
              <a:t>Power supply: Irregular power supply can be a challenge. </a:t>
            </a:r>
          </a:p>
          <a:p>
            <a:r>
              <a:rPr lang="en-US" dirty="0"/>
              <a:t>Software obsolescence: Software can become outdated and require frequent updates. </a:t>
            </a:r>
          </a:p>
          <a:p>
            <a:r>
              <a:rPr lang="en-US" dirty="0"/>
              <a:t>Lack of government support: The government may not be supportive of digital transformation. </a:t>
            </a:r>
          </a:p>
          <a:p>
            <a:r>
              <a:rPr lang="en-US" dirty="0"/>
              <a:t>Lack of training: There may be a lack of training programs to educate professionals on new IT innovations. Training and Upskilling: Professionals need continuous learning to adopt new tools.</a:t>
            </a:r>
          </a:p>
          <a:p>
            <a:r>
              <a:rPr lang="en-US" dirty="0"/>
              <a:t>Cost of Technology: High initial investment but long-term savings.</a:t>
            </a:r>
          </a:p>
          <a:p>
            <a:r>
              <a:rPr lang="en-US" dirty="0"/>
              <a:t>Industry Adoption: Limited but growing. NIQS should play a key role in promoting adoption.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A2A569F-264E-82FF-60E5-3A9050B757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5800" y="2251589"/>
            <a:ext cx="4114800" cy="3967096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Data Security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Fear of Change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Lack of Skill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Power Supply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Software Obsolescence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Lack of Government Support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Lack of Training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Cost of Technology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Industry Adoption</a:t>
            </a:r>
            <a:endParaRPr lang="en-NG" dirty="0"/>
          </a:p>
        </p:txBody>
      </p:sp>
    </p:spTree>
    <p:extLst>
      <p:ext uri="{BB962C8B-B14F-4D97-AF65-F5344CB8AC3E}">
        <p14:creationId xmlns:p14="http://schemas.microsoft.com/office/powerpoint/2010/main" val="22477225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D951A6-7896-9E6A-DA78-DA7F5A5820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2B30352-E678-C290-3305-E75C40AF1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746760"/>
            <a:ext cx="4114800" cy="1504828"/>
          </a:xfrm>
        </p:spPr>
        <p:txBody>
          <a:bodyPr>
            <a:normAutofit/>
          </a:bodyPr>
          <a:lstStyle/>
          <a:p>
            <a:r>
              <a:rPr lang="en-US" dirty="0"/>
              <a:t>OPPORTUNITIES IN ADOPTING NEW TECHNOLOGY</a:t>
            </a:r>
            <a:endParaRPr lang="en-NG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0ABDF1-78D3-3228-F3F8-4CAC799909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69337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Increased productivity: Technology can improve productivity by streamlining data entry and management, and automating cost and quantity calculations. </a:t>
            </a:r>
          </a:p>
          <a:p>
            <a:r>
              <a:rPr lang="en-US" dirty="0"/>
              <a:t>Reduced costs: Technology can reduce operational costs. </a:t>
            </a:r>
          </a:p>
          <a:p>
            <a:r>
              <a:rPr lang="en-US" dirty="0"/>
              <a:t>Improved quality of services: Technology can improve the quality of QS services. </a:t>
            </a:r>
          </a:p>
          <a:p>
            <a:r>
              <a:rPr lang="en-US" dirty="0"/>
              <a:t>Increased collaboration: Technology can improve collaboration among project stakeholders by providing a centralized platform for sharing information and coordinating workflows. </a:t>
            </a:r>
          </a:p>
          <a:p>
            <a:r>
              <a:rPr lang="en-US" dirty="0"/>
              <a:t>Reduced risk of errors: Technology can reduce the risk of errors by eliminating the need for manual measurements. </a:t>
            </a:r>
          </a:p>
          <a:p>
            <a:r>
              <a:rPr lang="en-US" dirty="0"/>
              <a:t>Competitive advantage: Technology can help businesses differentiate themselves from competitors by offering innovative products, services, and solutions.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5393544-93C8-FC5C-2455-C5721786BB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5800" y="2251589"/>
            <a:ext cx="4114800" cy="3967096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Increased Productivity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Reduced Costs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Improve Quality of Service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Increased Collaboration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Reduced Risk of Errors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Competitive Advantage</a:t>
            </a:r>
            <a:endParaRPr lang="en-NG" dirty="0"/>
          </a:p>
        </p:txBody>
      </p:sp>
    </p:spTree>
    <p:extLst>
      <p:ext uri="{BB962C8B-B14F-4D97-AF65-F5344CB8AC3E}">
        <p14:creationId xmlns:p14="http://schemas.microsoft.com/office/powerpoint/2010/main" val="39404731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D334E0-FE0E-F531-7E2A-323F97C77A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2397443-F343-3762-B882-BC9ED048F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746759"/>
            <a:ext cx="4114800" cy="589935"/>
          </a:xfrm>
        </p:spPr>
        <p:txBody>
          <a:bodyPr>
            <a:normAutofit/>
          </a:bodyPr>
          <a:lstStyle/>
          <a:p>
            <a:r>
              <a:rPr lang="en-US" dirty="0"/>
              <a:t>Conclusion</a:t>
            </a:r>
            <a:endParaRPr lang="en-NG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2327C2-4A40-649C-AB41-2F459AD22D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Innovations like BIM, drones, and software are transforming QS practice in Nigeria.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Efficiency, accuracy, and collaboration are enhanced.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Continuous upskilling is vital for QS professionals.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Adopting these tools will drive success in Nigeria’s construction industry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NG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12E99FD-ACCF-BD07-517B-92593DE6F7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5800" y="1336695"/>
            <a:ext cx="4114800" cy="488199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NG" dirty="0"/>
          </a:p>
        </p:txBody>
      </p:sp>
    </p:spTree>
    <p:extLst>
      <p:ext uri="{BB962C8B-B14F-4D97-AF65-F5344CB8AC3E}">
        <p14:creationId xmlns:p14="http://schemas.microsoft.com/office/powerpoint/2010/main" val="20536463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2BA25D7-098A-2496-BEB9-E1DD63C1BF65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439197" y="324465"/>
            <a:ext cx="9320981" cy="6213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8321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F9772E5-EBB8-9535-03F5-99BE751863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746759"/>
            <a:ext cx="4114800" cy="2377441"/>
          </a:xfrm>
        </p:spPr>
        <p:txBody>
          <a:bodyPr>
            <a:normAutofit/>
          </a:bodyPr>
          <a:lstStyle/>
          <a:p>
            <a:r>
              <a:rPr lang="en-US" dirty="0"/>
              <a:t>INTRODUCTION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NG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5C3799-564C-A843-ACF7-71F429E03F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Quantity Surveying (QS) has traditionally relied on manual processes.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Innovations are transforming QS practice in Nigeria.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Technologies such as BIM, drones, cost management software, cloud-based collaboration platforms, and project management methodologies </a:t>
            </a:r>
            <a:r>
              <a:rPr lang="en-US" dirty="0" err="1"/>
              <a:t>etc</a:t>
            </a:r>
            <a:r>
              <a:rPr lang="en-US" dirty="0"/>
              <a:t> are enhancing efficiency.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4B70B50-A5D3-EE31-0F62-8BF4BAAC9E9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NG" dirty="0"/>
          </a:p>
        </p:txBody>
      </p:sp>
    </p:spTree>
    <p:extLst>
      <p:ext uri="{BB962C8B-B14F-4D97-AF65-F5344CB8AC3E}">
        <p14:creationId xmlns:p14="http://schemas.microsoft.com/office/powerpoint/2010/main" val="4133424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7A3E87-EEBB-C461-2BB3-2BB435A8B6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23B85B9-E116-61F1-FF71-8D285402B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746759"/>
            <a:ext cx="4114800" cy="2377441"/>
          </a:xfrm>
        </p:spPr>
        <p:txBody>
          <a:bodyPr/>
          <a:lstStyle/>
          <a:p>
            <a:r>
              <a:rPr lang="en-US" dirty="0"/>
              <a:t>The Role of Technology in QS</a:t>
            </a:r>
            <a:br>
              <a:rPr lang="en-US" dirty="0"/>
            </a:br>
            <a:br>
              <a:rPr lang="en-US" dirty="0"/>
            </a:br>
            <a:endParaRPr lang="en-NG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BEAEC8-1C9C-2F9E-2451-2D8E0E1DFD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Digital technologies revolutionize QS roles.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Manual methods are being replaced by automated, precise tools.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Technologies improve collaboration, decision-making, and cost control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NG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186F0DD-1ADF-184F-80FC-ED11C551767D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NG" dirty="0"/>
          </a:p>
        </p:txBody>
      </p:sp>
    </p:spTree>
    <p:extLst>
      <p:ext uri="{BB962C8B-B14F-4D97-AF65-F5344CB8AC3E}">
        <p14:creationId xmlns:p14="http://schemas.microsoft.com/office/powerpoint/2010/main" val="2371101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1EF52A-2EAA-70B1-A68A-C2986BB423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261E888-2348-A219-DB28-36B6A6EDC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746760"/>
            <a:ext cx="4114800" cy="1485164"/>
          </a:xfrm>
        </p:spPr>
        <p:txBody>
          <a:bodyPr/>
          <a:lstStyle/>
          <a:p>
            <a:r>
              <a:rPr lang="en-US" dirty="0"/>
              <a:t>Building Information Modeling (BIM)</a:t>
            </a:r>
            <a:endParaRPr lang="en-NG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019AF0-C255-207E-A486-C1AEF2E6FC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QS benefits include: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Accurate cost estimation.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Improved collaboration.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Real-time data access.</a:t>
            </a:r>
          </a:p>
          <a:p>
            <a:pPr marL="285750" indent="-285750"/>
            <a:r>
              <a:rPr lang="en-US" dirty="0"/>
              <a:t>Familiarity amongst QS:</a:t>
            </a:r>
          </a:p>
          <a:p>
            <a:pPr marL="742950" lvl="1" indent="-285750"/>
            <a:r>
              <a:rPr lang="en-US" dirty="0"/>
              <a:t>90% - High</a:t>
            </a:r>
          </a:p>
          <a:p>
            <a:pPr marL="285750" indent="-285750"/>
            <a:r>
              <a:rPr lang="en-US" dirty="0"/>
              <a:t>Utilization amongst QS:</a:t>
            </a:r>
          </a:p>
          <a:p>
            <a:pPr marL="742950" lvl="1" indent="-285750"/>
            <a:r>
              <a:rPr lang="en-US" dirty="0"/>
              <a:t>47%  - Medium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Challenges:</a:t>
            </a:r>
          </a:p>
          <a:p>
            <a:pPr marL="742950" lvl="1" indent="-285750"/>
            <a:r>
              <a:rPr lang="en-US" dirty="0"/>
              <a:t>Lack of training</a:t>
            </a:r>
          </a:p>
          <a:p>
            <a:pPr marL="742950" lvl="1" indent="-285750"/>
            <a:r>
              <a:rPr lang="en-US" dirty="0"/>
              <a:t>High cost of software</a:t>
            </a:r>
          </a:p>
          <a:p>
            <a:pPr marL="742950" lvl="1" indent="-285750"/>
            <a:r>
              <a:rPr lang="en-US" dirty="0"/>
              <a:t>Lack of industry adoption in Nigeria</a:t>
            </a:r>
          </a:p>
          <a:p>
            <a:pPr marL="742950" lvl="1" indent="-285750"/>
            <a:r>
              <a:rPr lang="en-US" dirty="0"/>
              <a:t>Resistance to change within the industry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CE352B8-189E-C892-0180-2366DD4E33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5800" y="2231925"/>
            <a:ext cx="4114800" cy="398676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BIM is an intelligent, 3D model-based tool that provides users with a digital representation of a facility's physical and functional characteristics.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BIM integrates design, construction, and cost data.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BIM modeling solution combines the major elements of Building Information Modeling software, data repository, collaboration, analysis, visualization, and project management tools.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BIM dimensions refer to the type and details of </a:t>
            </a:r>
            <a:r>
              <a:rPr lang="en-US" dirty="0" err="1"/>
              <a:t>digitised</a:t>
            </a:r>
            <a:r>
              <a:rPr lang="en-US"/>
              <a:t> building information required in a BIM model for the construction project.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3289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7DE345-1F7A-E163-8525-F3D761D481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34166D2-1E48-E8A6-40DD-D491619BD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884411"/>
            <a:ext cx="4114800" cy="1600200"/>
          </a:xfrm>
        </p:spPr>
        <p:txBody>
          <a:bodyPr>
            <a:normAutofit fontScale="90000"/>
          </a:bodyPr>
          <a:lstStyle/>
          <a:p>
            <a:r>
              <a:rPr lang="en-US" dirty="0"/>
              <a:t>Drones and Geographic Information Systems (GIS)</a:t>
            </a:r>
            <a:endParaRPr lang="en-NG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4915A8-0B54-BEE5-5CF1-F0199B1F1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Key Benefits: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Improved accuracy.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Time-efficient site assessments.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Better pre-construction planning.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Awareness amongst QS:</a:t>
            </a:r>
          </a:p>
          <a:p>
            <a:pPr marL="742950" lvl="1" indent="-285750"/>
            <a:r>
              <a:rPr lang="en-US" dirty="0"/>
              <a:t>High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Utilization amongst QS:</a:t>
            </a:r>
          </a:p>
          <a:p>
            <a:pPr marL="742950" lvl="1" indent="-285750"/>
            <a:r>
              <a:rPr lang="en-US" dirty="0"/>
              <a:t>27% - Low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Challenges:</a:t>
            </a:r>
          </a:p>
          <a:p>
            <a:pPr marL="742950" lvl="1" indent="-285750"/>
            <a:r>
              <a:rPr lang="en-US" dirty="0"/>
              <a:t>Lack of technical expertise</a:t>
            </a:r>
          </a:p>
          <a:p>
            <a:pPr marL="742950" lvl="1" indent="-285750"/>
            <a:r>
              <a:rPr lang="en-US" dirty="0"/>
              <a:t>Perceived lack of necessity</a:t>
            </a:r>
          </a:p>
          <a:p>
            <a:pPr marL="742950" lvl="1" indent="-285750"/>
            <a:r>
              <a:rPr lang="en-US" dirty="0"/>
              <a:t>High cost of implementation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NG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93C2B7F-1BED-058E-F585-2F1FFF374B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5800" y="2576052"/>
            <a:ext cx="4114800" cy="364263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Drones are equipped with downward-facing sensors, such as RGB, multispectral, thermal or LIDAR and they can capture a lot of aerial data in a short space of time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Drones provide high-resolution imagery for accurate site surveys.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GIS helps analyze environmental and zoning data.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Mapping</a:t>
            </a:r>
          </a:p>
        </p:txBody>
      </p:sp>
    </p:spTree>
    <p:extLst>
      <p:ext uri="{BB962C8B-B14F-4D97-AF65-F5344CB8AC3E}">
        <p14:creationId xmlns:p14="http://schemas.microsoft.com/office/powerpoint/2010/main" val="3150613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FBAF04-913E-F26E-19BC-2D7A24B3EC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66E1C7C-7473-5D64-290F-5FE066EA5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4114800" cy="1415845"/>
          </a:xfrm>
        </p:spPr>
        <p:txBody>
          <a:bodyPr>
            <a:normAutofit/>
          </a:bodyPr>
          <a:lstStyle/>
          <a:p>
            <a:r>
              <a:rPr lang="en-US" dirty="0"/>
              <a:t>Cost Management Software</a:t>
            </a:r>
            <a:endParaRPr lang="en-NG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D47E03-DBE7-A57E-ACB4-D5C4167806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Benefits for QS: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Automates quantity take-offs, estimates, and financial reports.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Reduces errors.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Enhances decision-making through real-time data.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Enhance accuracy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Time savings</a:t>
            </a:r>
          </a:p>
          <a:p>
            <a:pPr marL="742950" lvl="1" indent="-285750"/>
            <a:r>
              <a:rPr lang="en-US" dirty="0"/>
              <a:t>Essential for complex construction projects in Nigeria.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Awareness amongst QS:</a:t>
            </a:r>
          </a:p>
          <a:p>
            <a:pPr marL="742950" lvl="1" indent="-285750"/>
            <a:r>
              <a:rPr lang="en-US" dirty="0"/>
              <a:t>100% - High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Utilization amongst QS:</a:t>
            </a:r>
          </a:p>
          <a:p>
            <a:pPr marL="742950" lvl="1" indent="-285750"/>
            <a:r>
              <a:rPr lang="en-US" dirty="0"/>
              <a:t>100% - High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Challenges:</a:t>
            </a:r>
          </a:p>
          <a:p>
            <a:pPr marL="742950" lvl="1" indent="-285750"/>
            <a:r>
              <a:rPr lang="en-US" dirty="0"/>
              <a:t>High cost of </a:t>
            </a:r>
            <a:r>
              <a:rPr lang="en-US" dirty="0" err="1"/>
              <a:t>softwares</a:t>
            </a:r>
            <a:endParaRPr lang="en-US" dirty="0"/>
          </a:p>
          <a:p>
            <a:pPr marL="742950" lvl="1" indent="-285750"/>
            <a:r>
              <a:rPr lang="en-US" dirty="0"/>
              <a:t>Lack of training</a:t>
            </a:r>
          </a:p>
          <a:p>
            <a:pPr marL="742950" lvl="1" indent="-285750"/>
            <a:r>
              <a:rPr lang="en-US" dirty="0"/>
              <a:t>Compatibility issues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D9916D5-FA4B-DEF2-2364-9D9845BE9A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5800" y="2330245"/>
            <a:ext cx="4114800" cy="3613355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Cost management software helps organizations plan, manage, and control costs throughout a project or product's life cycle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Features includes Budgeting, Financial forecasting, Overhead management, Revenue recognition, Real-time reporting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Popular tools: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MS Excel, </a:t>
            </a:r>
            <a:r>
              <a:rPr lang="en-US" dirty="0" err="1"/>
              <a:t>Planswift</a:t>
            </a:r>
            <a:r>
              <a:rPr lang="en-US" dirty="0"/>
              <a:t>,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Bluebeam, </a:t>
            </a:r>
            <a:r>
              <a:rPr lang="en-US" dirty="0" err="1"/>
              <a:t>Masterbill</a:t>
            </a:r>
            <a:r>
              <a:rPr lang="en-US" dirty="0"/>
              <a:t>,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Navisworks, Workmate,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CostX</a:t>
            </a:r>
            <a:r>
              <a:rPr lang="en-US" dirty="0"/>
              <a:t>, Revit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3260725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9DEC9D-0E3F-59AB-1638-7C621A7943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A62F3C0-9031-9AC1-F408-929B844EE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022555"/>
            <a:ext cx="4114800" cy="1600200"/>
          </a:xfrm>
        </p:spPr>
        <p:txBody>
          <a:bodyPr>
            <a:normAutofit fontScale="90000"/>
          </a:bodyPr>
          <a:lstStyle/>
          <a:p>
            <a:r>
              <a:rPr lang="en-US" dirty="0"/>
              <a:t>PROJECT MANAGEMENT TECHNIQUES AND METHODOLOGIES</a:t>
            </a:r>
            <a:endParaRPr lang="en-NG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34B7AD-AB41-2381-1995-B588E6576E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5582" y="746759"/>
            <a:ext cx="6665476" cy="547192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Key advantages for QS: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Flexibility in handling scope and design changes.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Continuous collaboration among stakeholders.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Improved project performance and efficiency.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Familiarity amongst QS:</a:t>
            </a:r>
          </a:p>
          <a:p>
            <a:pPr marL="742950" lvl="1" indent="-285750"/>
            <a:r>
              <a:rPr lang="en-US" dirty="0"/>
              <a:t>55% - Medium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Utilization amongst QS:</a:t>
            </a:r>
          </a:p>
          <a:p>
            <a:pPr marL="742950" lvl="1" indent="-285750"/>
            <a:r>
              <a:rPr lang="en-US" dirty="0"/>
              <a:t>21% - Low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Challenges:</a:t>
            </a:r>
          </a:p>
          <a:p>
            <a:pPr marL="742950" lvl="1" indent="-285750"/>
            <a:r>
              <a:rPr lang="en-US" dirty="0"/>
              <a:t>Lack of knowledge or training</a:t>
            </a:r>
          </a:p>
          <a:p>
            <a:pPr marL="742950" lvl="1" indent="-285750"/>
            <a:r>
              <a:rPr lang="en-US" dirty="0"/>
              <a:t>Difficulty in integrating it into existing processes</a:t>
            </a:r>
          </a:p>
          <a:p>
            <a:pPr marL="742950" lvl="1" indent="-285750"/>
            <a:r>
              <a:rPr lang="en-US" dirty="0" err="1"/>
              <a:t>Residtance</a:t>
            </a:r>
            <a:r>
              <a:rPr lang="en-US" dirty="0"/>
              <a:t> from clients of stakeholders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C7AC68F-5335-5D95-005D-803B2943A3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5800" y="2740960"/>
            <a:ext cx="4114800" cy="337470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Agile methodologies are gaining traction in construction.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Lean construction aims at maximizing value and minimizing wastes in each construction stage.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Delivering Unified Controlled Agile Project (DUCAP) is a methodology for project delivery developed by the Chartered Institute of Project Managers of Nigeria (CIPMN)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Created to be tailored to Nigeria's unique environment and global best practices for project delivery.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8095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44B5BA-B93C-C122-E933-9241277778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CCB12B1-9CE1-0EE2-BDFC-D98E4173C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746759"/>
            <a:ext cx="4114800" cy="1600200"/>
          </a:xfrm>
        </p:spPr>
        <p:txBody>
          <a:bodyPr>
            <a:normAutofit/>
          </a:bodyPr>
          <a:lstStyle/>
          <a:p>
            <a:r>
              <a:rPr lang="en-US" dirty="0"/>
              <a:t>CLOUD-BASED PLATFORMS FOR COLLABORATION</a:t>
            </a:r>
            <a:endParaRPr lang="en-NG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AE5FE7-50B3-CFA9-C35F-6B93258A6B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Key advantages for QS: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Improved communication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Tracking progress in real-time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Better collaboration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More efficient estimating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Centralized project data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Mobile compatibility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Data integration and standardization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Manage supply chain cycle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NG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5CDFF42-9108-D614-2BD0-B188C898A0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5799" y="2346959"/>
            <a:ext cx="4309783" cy="3871725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Procore: A project management platform that offers tools for document management, quality control, collaboration, and reporting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Buildertrend</a:t>
            </a:r>
            <a:r>
              <a:rPr lang="en-US" dirty="0"/>
              <a:t>: A customer relationship management (CRM) software that helps manage client communications, such as daily logs for clients to view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Microsoft Dynamics NAV: An enterprise resource planning (ERP) Software solution that can be accessed remotely that help businesses manage all aspects of their operations</a:t>
            </a:r>
          </a:p>
        </p:txBody>
      </p:sp>
    </p:spTree>
    <p:extLst>
      <p:ext uri="{BB962C8B-B14F-4D97-AF65-F5344CB8AC3E}">
        <p14:creationId xmlns:p14="http://schemas.microsoft.com/office/powerpoint/2010/main" val="32469373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47BE6E-768F-EDAE-DEC4-9D6F154B80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17B819A-2466-7AC8-8894-68CF6B868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746759"/>
            <a:ext cx="4407310" cy="1600200"/>
          </a:xfrm>
        </p:spPr>
        <p:txBody>
          <a:bodyPr>
            <a:normAutofit/>
          </a:bodyPr>
          <a:lstStyle/>
          <a:p>
            <a:r>
              <a:rPr lang="en-US" dirty="0"/>
              <a:t>ARTIFICIAL INTELLIGENCE IN QUANTITY SURVEYING</a:t>
            </a:r>
            <a:endParaRPr lang="en-NG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36208B-4BBA-B8A5-25D5-527F3E7215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713035"/>
          </a:xfrm>
        </p:spPr>
        <p:txBody>
          <a:bodyPr>
            <a:normAutofit fontScale="925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AI automate tasks, improve accuracy, and provide insights. AI can help QS with: </a:t>
            </a:r>
          </a:p>
          <a:p>
            <a:pPr marL="742950" lvl="1" indent="-285750"/>
            <a:r>
              <a:rPr lang="en-US" dirty="0"/>
              <a:t>Cost estimation: AI can analyze historical data and other variables to predict construction costs. For example, AI can analyze house price variables like plot size, age, and roof style. </a:t>
            </a:r>
          </a:p>
          <a:p>
            <a:pPr marL="742950" lvl="1" indent="-285750"/>
            <a:r>
              <a:rPr lang="en-US" dirty="0"/>
              <a:t>Quantity takeoff: AI can analyze historical project data to improve the accuracy of quantity takeoff estimates. </a:t>
            </a:r>
          </a:p>
          <a:p>
            <a:pPr marL="742950" lvl="1" indent="-285750"/>
            <a:r>
              <a:rPr lang="en-US" dirty="0"/>
              <a:t>Risk management: AI can help with risk management in construction projects. </a:t>
            </a:r>
          </a:p>
          <a:p>
            <a:pPr marL="742950" lvl="1" indent="-285750"/>
            <a:r>
              <a:rPr lang="en-US" dirty="0"/>
              <a:t>Real-time data processing: AI can help with real-time data processing. </a:t>
            </a:r>
          </a:p>
          <a:p>
            <a:pPr marL="742950" lvl="1" indent="-285750"/>
            <a:r>
              <a:rPr lang="en-US" dirty="0"/>
              <a:t>Strategic planning: AI can help with strategic planning. </a:t>
            </a:r>
          </a:p>
          <a:p>
            <a:pPr marL="742950" lvl="1" indent="-285750"/>
            <a:r>
              <a:rPr lang="en-US" dirty="0"/>
              <a:t>Project Scheduling: AI can help with project scheduling and progress monitoring</a:t>
            </a:r>
          </a:p>
          <a:p>
            <a:pPr marL="742950" lvl="1" indent="-285750"/>
            <a:r>
              <a:rPr lang="en-US" dirty="0"/>
              <a:t>Tender analysis: AI can automatically extract anomalies in tender data and add them to a report. </a:t>
            </a:r>
          </a:p>
          <a:p>
            <a:pPr marL="742950" lvl="1" indent="-285750"/>
            <a:r>
              <a:rPr lang="en-US" dirty="0"/>
              <a:t>Communication: AI can also improve communication and optimize documentation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NG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2BA08CD-D7C7-9875-72B4-744CF6AB26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5800" y="2346959"/>
            <a:ext cx="4114800" cy="3871725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Artificial intelligence (AI) is an aggregative term for describing when a machine mimics human cognitive functions, like problem-solving, pattern recognition, and learning.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Machine learning is a subset of AI. Machine learning is a field of artificial intelligence that uses statistical techniques to give computer systems the ability to "learn" from data, without being explicitly programmed.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 machine becomes better at understanding and providing insights as it is exposed to more data.</a:t>
            </a:r>
          </a:p>
        </p:txBody>
      </p:sp>
    </p:spTree>
    <p:extLst>
      <p:ext uri="{BB962C8B-B14F-4D97-AF65-F5344CB8AC3E}">
        <p14:creationId xmlns:p14="http://schemas.microsoft.com/office/powerpoint/2010/main" val="3365582368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1008</TotalTime>
  <Words>1369</Words>
  <Application>Microsoft Office PowerPoint</Application>
  <PresentationFormat>Widescreen</PresentationFormat>
  <Paragraphs>176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Century Gothic</vt:lpstr>
      <vt:lpstr>Gill Sans MT</vt:lpstr>
      <vt:lpstr>Vapor Trail</vt:lpstr>
      <vt:lpstr>Leveraging Innovative Technologies, Tools, and Methodologies for Enhanced Efficiency and Quantity Surveying Practice</vt:lpstr>
      <vt:lpstr>INTRODUCTION    </vt:lpstr>
      <vt:lpstr>The Role of Technology in QS  </vt:lpstr>
      <vt:lpstr>Building Information Modeling (BIM)</vt:lpstr>
      <vt:lpstr>Drones and Geographic Information Systems (GIS)</vt:lpstr>
      <vt:lpstr>Cost Management Software</vt:lpstr>
      <vt:lpstr>PROJECT MANAGEMENT TECHNIQUES AND METHODOLOGIES</vt:lpstr>
      <vt:lpstr>CLOUD-BASED PLATFORMS FOR COLLABORATION</vt:lpstr>
      <vt:lpstr>ARTIFICIAL INTELLIGENCE IN QUANTITY SURVEYING</vt:lpstr>
      <vt:lpstr>Challenges IN ADOPTING NEW TECHNOLOGY</vt:lpstr>
      <vt:lpstr>OPPORTUNITIES IN ADOPTING NEW TECHNOLOGY</vt:lpstr>
      <vt:lpstr>Conclusion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Otonye Ekine</dc:creator>
  <cp:lastModifiedBy>Otonye Ekine</cp:lastModifiedBy>
  <cp:revision>3</cp:revision>
  <dcterms:created xsi:type="dcterms:W3CDTF">2024-10-06T20:05:18Z</dcterms:created>
  <dcterms:modified xsi:type="dcterms:W3CDTF">2024-11-25T11:51:21Z</dcterms:modified>
</cp:coreProperties>
</file>