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sldIdLst>
    <p:sldId id="278" r:id="rId2"/>
    <p:sldId id="279" r:id="rId3"/>
    <p:sldId id="378" r:id="rId4"/>
    <p:sldId id="379" r:id="rId5"/>
    <p:sldId id="381" r:id="rId6"/>
    <p:sldId id="383" r:id="rId7"/>
    <p:sldId id="373" r:id="rId8"/>
    <p:sldId id="391" r:id="rId9"/>
    <p:sldId id="384" r:id="rId10"/>
    <p:sldId id="385" r:id="rId11"/>
    <p:sldId id="318" r:id="rId12"/>
    <p:sldId id="386" r:id="rId13"/>
    <p:sldId id="388" r:id="rId14"/>
    <p:sldId id="389" r:id="rId15"/>
    <p:sldId id="396" r:id="rId16"/>
    <p:sldId id="310" r:id="rId17"/>
    <p:sldId id="312" r:id="rId18"/>
    <p:sldId id="315" r:id="rId19"/>
    <p:sldId id="393" r:id="rId20"/>
    <p:sldId id="394" r:id="rId21"/>
    <p:sldId id="332" r:id="rId22"/>
    <p:sldId id="392" r:id="rId23"/>
    <p:sldId id="401" r:id="rId24"/>
    <p:sldId id="402" r:id="rId25"/>
    <p:sldId id="342" r:id="rId2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Ekung" initials="SE" lastIdx="1" clrIdx="0">
    <p:extLst>
      <p:ext uri="{19B8F6BF-5375-455C-9EA6-DF929625EA0E}">
        <p15:presenceInfo xmlns:p15="http://schemas.microsoft.com/office/powerpoint/2012/main" userId="41f43f34b2f78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78088" autoAdjust="0"/>
  </p:normalViewPr>
  <p:slideViewPr>
    <p:cSldViewPr snapToGrid="0" snapToObjects="1">
      <p:cViewPr varScale="1">
        <p:scale>
          <a:sx n="63" d="100"/>
          <a:sy n="63" d="100"/>
        </p:scale>
        <p:origin x="1474" y="6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778D-7ED4-4BC4-9AD4-A0EF147F668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CCD1C5A-FB44-4A29-A9DC-3D79839EE5BA}">
      <dgm:prSet phldrT="[Text]" custT="1"/>
      <dgm:spPr/>
      <dgm:t>
        <a:bodyPr/>
        <a:lstStyle/>
        <a:p>
          <a:r>
            <a:rPr lang="en-US" sz="2400" dirty="0"/>
            <a:t>Consolidation  </a:t>
          </a:r>
        </a:p>
      </dgm:t>
    </dgm:pt>
    <dgm:pt modelId="{03F8CC9C-22BC-40F0-9C98-72B6C83023D9}" type="parTrans" cxnId="{C8DBD3CA-24EF-4742-9A17-B35790DF4DBA}">
      <dgm:prSet/>
      <dgm:spPr/>
      <dgm:t>
        <a:bodyPr/>
        <a:lstStyle/>
        <a:p>
          <a:endParaRPr lang="en-US" sz="2400"/>
        </a:p>
      </dgm:t>
    </dgm:pt>
    <dgm:pt modelId="{829A9773-DAAE-40C1-AC5E-59CB228B7E20}" type="sibTrans" cxnId="{C8DBD3CA-24EF-4742-9A17-B35790DF4DBA}">
      <dgm:prSet/>
      <dgm:spPr/>
      <dgm:t>
        <a:bodyPr/>
        <a:lstStyle/>
        <a:p>
          <a:endParaRPr lang="en-US" sz="2400"/>
        </a:p>
      </dgm:t>
    </dgm:pt>
    <dgm:pt modelId="{2F5FA023-E906-44C9-A522-A2B8F6D81CCC}">
      <dgm:prSet phldrT="[Text]" custT="1"/>
      <dgm:spPr/>
      <dgm:t>
        <a:bodyPr/>
        <a:lstStyle/>
        <a:p>
          <a:r>
            <a:rPr lang="en-US" sz="2400" dirty="0"/>
            <a:t>Forward  </a:t>
          </a:r>
        </a:p>
      </dgm:t>
    </dgm:pt>
    <dgm:pt modelId="{A7B95E33-84D2-41C5-B8A3-39E78B6A6598}" type="parTrans" cxnId="{83F945FB-8FE4-4369-A3FD-4210626CF606}">
      <dgm:prSet/>
      <dgm:spPr/>
      <dgm:t>
        <a:bodyPr/>
        <a:lstStyle/>
        <a:p>
          <a:endParaRPr lang="en-US" sz="2400"/>
        </a:p>
      </dgm:t>
    </dgm:pt>
    <dgm:pt modelId="{B7F7A172-ADD9-47AB-9950-3B883C7EF6AE}" type="sibTrans" cxnId="{83F945FB-8FE4-4369-A3FD-4210626CF606}">
      <dgm:prSet/>
      <dgm:spPr/>
      <dgm:t>
        <a:bodyPr/>
        <a:lstStyle/>
        <a:p>
          <a:endParaRPr lang="en-US" sz="2400"/>
        </a:p>
      </dgm:t>
    </dgm:pt>
    <dgm:pt modelId="{7DCADE57-97FC-4261-8E31-DD6A6631BE7D}">
      <dgm:prSet phldrT="[Text]" custT="1"/>
      <dgm:spPr/>
      <dgm:t>
        <a:bodyPr/>
        <a:lstStyle/>
        <a:p>
          <a:r>
            <a:rPr lang="en-US" sz="2400" dirty="0"/>
            <a:t>The way </a:t>
          </a:r>
        </a:p>
      </dgm:t>
    </dgm:pt>
    <dgm:pt modelId="{E42C491F-B3C6-423B-AD15-96AD17F86006}" type="parTrans" cxnId="{FBF2E95F-F6AD-4A57-9994-44A64E566792}">
      <dgm:prSet/>
      <dgm:spPr/>
      <dgm:t>
        <a:bodyPr/>
        <a:lstStyle/>
        <a:p>
          <a:endParaRPr lang="en-US" sz="2400"/>
        </a:p>
      </dgm:t>
    </dgm:pt>
    <dgm:pt modelId="{A1F14ADE-FFE2-4184-B2FA-7E7D70431ADC}" type="sibTrans" cxnId="{FBF2E95F-F6AD-4A57-9994-44A64E566792}">
      <dgm:prSet/>
      <dgm:spPr/>
      <dgm:t>
        <a:bodyPr/>
        <a:lstStyle/>
        <a:p>
          <a:endParaRPr lang="en-US" sz="2400"/>
        </a:p>
      </dgm:t>
    </dgm:pt>
    <dgm:pt modelId="{281AE206-88A9-4B1D-BF0F-D447394A6475}" type="pres">
      <dgm:prSet presAssocID="{B2F2778D-7ED4-4BC4-9AD4-A0EF147F668E}" presName="arrowDiagram" presStyleCnt="0">
        <dgm:presLayoutVars>
          <dgm:chMax val="5"/>
          <dgm:dir/>
          <dgm:resizeHandles val="exact"/>
        </dgm:presLayoutVars>
      </dgm:prSet>
      <dgm:spPr/>
    </dgm:pt>
    <dgm:pt modelId="{0BA52049-77BC-4373-B725-5F62652E5226}" type="pres">
      <dgm:prSet presAssocID="{B2F2778D-7ED4-4BC4-9AD4-A0EF147F668E}" presName="arrow" presStyleLbl="bgShp" presStyleIdx="0" presStyleCnt="1"/>
      <dgm:spPr/>
    </dgm:pt>
    <dgm:pt modelId="{C01001CF-C644-49E1-8C48-65D9E1988076}" type="pres">
      <dgm:prSet presAssocID="{B2F2778D-7ED4-4BC4-9AD4-A0EF147F668E}" presName="arrowDiagram3" presStyleCnt="0"/>
      <dgm:spPr/>
    </dgm:pt>
    <dgm:pt modelId="{67CE59CA-8B64-41AC-B1ED-5BC4F2928CF3}" type="pres">
      <dgm:prSet presAssocID="{8CCD1C5A-FB44-4A29-A9DC-3D79839EE5BA}" presName="bullet3a" presStyleLbl="node1" presStyleIdx="0" presStyleCnt="3"/>
      <dgm:spPr/>
    </dgm:pt>
    <dgm:pt modelId="{D8917561-976D-4E89-B4B0-1999A2CB6DAC}" type="pres">
      <dgm:prSet presAssocID="{8CCD1C5A-FB44-4A29-A9DC-3D79839EE5BA}" presName="textBox3a" presStyleLbl="revTx" presStyleIdx="0" presStyleCnt="3" custScaleX="262212">
        <dgm:presLayoutVars>
          <dgm:bulletEnabled val="1"/>
        </dgm:presLayoutVars>
      </dgm:prSet>
      <dgm:spPr/>
    </dgm:pt>
    <dgm:pt modelId="{6801424E-D6DB-43F6-9328-82C49BFA7681}" type="pres">
      <dgm:prSet presAssocID="{2F5FA023-E906-44C9-A522-A2B8F6D81CCC}" presName="bullet3b" presStyleLbl="node1" presStyleIdx="1" presStyleCnt="3"/>
      <dgm:spPr/>
    </dgm:pt>
    <dgm:pt modelId="{6EAD366A-3CAE-4839-839D-FB65DF4101DB}" type="pres">
      <dgm:prSet presAssocID="{2F5FA023-E906-44C9-A522-A2B8F6D81CCC}" presName="textBox3b" presStyleLbl="revTx" presStyleIdx="1" presStyleCnt="3" custScaleX="174271">
        <dgm:presLayoutVars>
          <dgm:bulletEnabled val="1"/>
        </dgm:presLayoutVars>
      </dgm:prSet>
      <dgm:spPr/>
    </dgm:pt>
    <dgm:pt modelId="{28E5D4FB-3107-4AB4-BDE9-414F4227921D}" type="pres">
      <dgm:prSet presAssocID="{7DCADE57-97FC-4261-8E31-DD6A6631BE7D}" presName="bullet3c" presStyleLbl="node1" presStyleIdx="2" presStyleCnt="3"/>
      <dgm:spPr/>
    </dgm:pt>
    <dgm:pt modelId="{6A9552A5-65F9-48FB-975A-3A04C65B1963}" type="pres">
      <dgm:prSet presAssocID="{7DCADE57-97FC-4261-8E31-DD6A6631BE7D}" presName="textBox3c" presStyleLbl="revTx" presStyleIdx="2" presStyleCnt="3" custScaleX="178722">
        <dgm:presLayoutVars>
          <dgm:bulletEnabled val="1"/>
        </dgm:presLayoutVars>
      </dgm:prSet>
      <dgm:spPr/>
    </dgm:pt>
  </dgm:ptLst>
  <dgm:cxnLst>
    <dgm:cxn modelId="{FBF2E95F-F6AD-4A57-9994-44A64E566792}" srcId="{B2F2778D-7ED4-4BC4-9AD4-A0EF147F668E}" destId="{7DCADE57-97FC-4261-8E31-DD6A6631BE7D}" srcOrd="2" destOrd="0" parTransId="{E42C491F-B3C6-423B-AD15-96AD17F86006}" sibTransId="{A1F14ADE-FFE2-4184-B2FA-7E7D70431ADC}"/>
    <dgm:cxn modelId="{2D4BCE60-1F68-4314-B4DF-FBE11E0E627C}" type="presOf" srcId="{2F5FA023-E906-44C9-A522-A2B8F6D81CCC}" destId="{6EAD366A-3CAE-4839-839D-FB65DF4101DB}" srcOrd="0" destOrd="0" presId="urn:microsoft.com/office/officeart/2005/8/layout/arrow2"/>
    <dgm:cxn modelId="{CDE73E7E-1391-4140-A70C-84139ECD058D}" type="presOf" srcId="{8CCD1C5A-FB44-4A29-A9DC-3D79839EE5BA}" destId="{D8917561-976D-4E89-B4B0-1999A2CB6DAC}" srcOrd="0" destOrd="0" presId="urn:microsoft.com/office/officeart/2005/8/layout/arrow2"/>
    <dgm:cxn modelId="{860CE9C5-94CD-4518-805E-BB83B285DB29}" type="presOf" srcId="{7DCADE57-97FC-4261-8E31-DD6A6631BE7D}" destId="{6A9552A5-65F9-48FB-975A-3A04C65B1963}" srcOrd="0" destOrd="0" presId="urn:microsoft.com/office/officeart/2005/8/layout/arrow2"/>
    <dgm:cxn modelId="{C8DBD3CA-24EF-4742-9A17-B35790DF4DBA}" srcId="{B2F2778D-7ED4-4BC4-9AD4-A0EF147F668E}" destId="{8CCD1C5A-FB44-4A29-A9DC-3D79839EE5BA}" srcOrd="0" destOrd="0" parTransId="{03F8CC9C-22BC-40F0-9C98-72B6C83023D9}" sibTransId="{829A9773-DAAE-40C1-AC5E-59CB228B7E20}"/>
    <dgm:cxn modelId="{DABA7CE4-C2E5-473B-82BC-2BA69CABF5E6}" type="presOf" srcId="{B2F2778D-7ED4-4BC4-9AD4-A0EF147F668E}" destId="{281AE206-88A9-4B1D-BF0F-D447394A6475}" srcOrd="0" destOrd="0" presId="urn:microsoft.com/office/officeart/2005/8/layout/arrow2"/>
    <dgm:cxn modelId="{83F945FB-8FE4-4369-A3FD-4210626CF606}" srcId="{B2F2778D-7ED4-4BC4-9AD4-A0EF147F668E}" destId="{2F5FA023-E906-44C9-A522-A2B8F6D81CCC}" srcOrd="1" destOrd="0" parTransId="{A7B95E33-84D2-41C5-B8A3-39E78B6A6598}" sibTransId="{B7F7A172-ADD9-47AB-9950-3B883C7EF6AE}"/>
    <dgm:cxn modelId="{D3FFC8EA-9F4B-420A-A054-DC5F76DB0802}" type="presParOf" srcId="{281AE206-88A9-4B1D-BF0F-D447394A6475}" destId="{0BA52049-77BC-4373-B725-5F62652E5226}" srcOrd="0" destOrd="0" presId="urn:microsoft.com/office/officeart/2005/8/layout/arrow2"/>
    <dgm:cxn modelId="{DF669337-9CAF-46BD-8B44-784417DE4785}" type="presParOf" srcId="{281AE206-88A9-4B1D-BF0F-D447394A6475}" destId="{C01001CF-C644-49E1-8C48-65D9E1988076}" srcOrd="1" destOrd="0" presId="urn:microsoft.com/office/officeart/2005/8/layout/arrow2"/>
    <dgm:cxn modelId="{4AD2D61F-B22B-4FB3-B393-30848BB645C5}" type="presParOf" srcId="{C01001CF-C644-49E1-8C48-65D9E1988076}" destId="{67CE59CA-8B64-41AC-B1ED-5BC4F2928CF3}" srcOrd="0" destOrd="0" presId="urn:microsoft.com/office/officeart/2005/8/layout/arrow2"/>
    <dgm:cxn modelId="{D11EA704-7666-4104-AE59-0DE71ABE0040}" type="presParOf" srcId="{C01001CF-C644-49E1-8C48-65D9E1988076}" destId="{D8917561-976D-4E89-B4B0-1999A2CB6DAC}" srcOrd="1" destOrd="0" presId="urn:microsoft.com/office/officeart/2005/8/layout/arrow2"/>
    <dgm:cxn modelId="{6F3A10A6-E16F-4EF5-A9C3-94DCA66F29DB}" type="presParOf" srcId="{C01001CF-C644-49E1-8C48-65D9E1988076}" destId="{6801424E-D6DB-43F6-9328-82C49BFA7681}" srcOrd="2" destOrd="0" presId="urn:microsoft.com/office/officeart/2005/8/layout/arrow2"/>
    <dgm:cxn modelId="{614321EC-6BBC-4EAD-8373-258B87302284}" type="presParOf" srcId="{C01001CF-C644-49E1-8C48-65D9E1988076}" destId="{6EAD366A-3CAE-4839-839D-FB65DF4101DB}" srcOrd="3" destOrd="0" presId="urn:microsoft.com/office/officeart/2005/8/layout/arrow2"/>
    <dgm:cxn modelId="{29BE79B9-E280-4AA8-BF40-51E74AC3B1BD}" type="presParOf" srcId="{C01001CF-C644-49E1-8C48-65D9E1988076}" destId="{28E5D4FB-3107-4AB4-BDE9-414F4227921D}" srcOrd="4" destOrd="0" presId="urn:microsoft.com/office/officeart/2005/8/layout/arrow2"/>
    <dgm:cxn modelId="{2641DD28-089F-497D-9BCA-32DF013EC995}" type="presParOf" srcId="{C01001CF-C644-49E1-8C48-65D9E1988076}" destId="{6A9552A5-65F9-48FB-975A-3A04C65B196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52049-77BC-4373-B725-5F62652E5226}">
      <dsp:nvSpPr>
        <dsp:cNvPr id="0" name=""/>
        <dsp:cNvSpPr/>
      </dsp:nvSpPr>
      <dsp:spPr>
        <a:xfrm>
          <a:off x="82829" y="1201945"/>
          <a:ext cx="3382379" cy="21139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E59CA-8B64-41AC-B1ED-5BC4F2928CF3}">
      <dsp:nvSpPr>
        <dsp:cNvPr id="0" name=""/>
        <dsp:cNvSpPr/>
      </dsp:nvSpPr>
      <dsp:spPr>
        <a:xfrm>
          <a:off x="512391" y="2661018"/>
          <a:ext cx="87941" cy="87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17561-976D-4E89-B4B0-1999A2CB6DAC}">
      <dsp:nvSpPr>
        <dsp:cNvPr id="0" name=""/>
        <dsp:cNvSpPr/>
      </dsp:nvSpPr>
      <dsp:spPr>
        <a:xfrm>
          <a:off x="-82829" y="2704989"/>
          <a:ext cx="2066477" cy="61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9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Consolidation  </a:t>
          </a:r>
        </a:p>
      </dsp:txBody>
      <dsp:txXfrm>
        <a:off x="-82829" y="2704989"/>
        <a:ext cx="2066477" cy="610942"/>
      </dsp:txXfrm>
    </dsp:sp>
    <dsp:sp modelId="{6801424E-D6DB-43F6-9328-82C49BFA7681}">
      <dsp:nvSpPr>
        <dsp:cNvPr id="0" name=""/>
        <dsp:cNvSpPr/>
      </dsp:nvSpPr>
      <dsp:spPr>
        <a:xfrm>
          <a:off x="1288647" y="2086437"/>
          <a:ext cx="158971" cy="158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366A-3CAE-4839-839D-FB65DF4101DB}">
      <dsp:nvSpPr>
        <dsp:cNvPr id="0" name=""/>
        <dsp:cNvSpPr/>
      </dsp:nvSpPr>
      <dsp:spPr>
        <a:xfrm>
          <a:off x="1066678" y="2165923"/>
          <a:ext cx="1414681" cy="115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3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Forward  </a:t>
          </a:r>
        </a:p>
      </dsp:txBody>
      <dsp:txXfrm>
        <a:off x="1066678" y="2165923"/>
        <a:ext cx="1414681" cy="1150008"/>
      </dsp:txXfrm>
    </dsp:sp>
    <dsp:sp modelId="{28E5D4FB-3107-4AB4-BDE9-414F4227921D}">
      <dsp:nvSpPr>
        <dsp:cNvPr id="0" name=""/>
        <dsp:cNvSpPr/>
      </dsp:nvSpPr>
      <dsp:spPr>
        <a:xfrm>
          <a:off x="2222184" y="1736783"/>
          <a:ext cx="219854" cy="219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552A5-65F9-48FB-975A-3A04C65B1963}">
      <dsp:nvSpPr>
        <dsp:cNvPr id="0" name=""/>
        <dsp:cNvSpPr/>
      </dsp:nvSpPr>
      <dsp:spPr>
        <a:xfrm>
          <a:off x="2012590" y="1846711"/>
          <a:ext cx="1450813" cy="146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9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way </a:t>
          </a:r>
        </a:p>
      </dsp:txBody>
      <dsp:txXfrm>
        <a:off x="2012590" y="1846711"/>
        <a:ext cx="1450813" cy="146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252C-84D4-8C23-C956-56522FC1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05AC1-7644-5E1C-8BB5-D69749BB7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ED627-C39E-000C-6C56-A66BE67FA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18D5-C6EF-9314-73BB-3811E2832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0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8" r:id="rId21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847"/>
            <a:ext cx="12192000" cy="304328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800" b="1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Quantity Surveying Consolidation and Financial Innovation: Mergers, Acquisitions and Financial Models for Mega Practices</a:t>
            </a:r>
            <a:br>
              <a:rPr lang="en-US" sz="4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800" kern="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paper presented at the </a:t>
            </a:r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niqs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 annual general meeting, </a:t>
            </a:r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gardencity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5405" y="2550092"/>
            <a:ext cx="3493008" cy="878908"/>
          </a:xfrm>
        </p:spPr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Samuel Ekung</a:t>
            </a:r>
          </a:p>
          <a:p>
            <a:endParaRPr lang="en-US" sz="4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4C0714-352B-4734-E537-D6792ADE7052}"/>
              </a:ext>
            </a:extLst>
          </p:cNvPr>
          <p:cNvSpPr txBox="1">
            <a:spLocks/>
          </p:cNvSpPr>
          <p:nvPr/>
        </p:nvSpPr>
        <p:spPr>
          <a:xfrm>
            <a:off x="2002420" y="5444835"/>
            <a:ext cx="8380071" cy="10823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8D96-70F8-58A4-5B2A-ABD449E10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58EA-1AF9-7664-B9CB-CB799B1B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129" y="731520"/>
            <a:ext cx="8425791" cy="5773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Merger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is a </a:t>
            </a:r>
            <a:r>
              <a:rPr lang="en-US" sz="3200" kern="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joinder</a:t>
            </a:r>
            <a:r>
              <a:rPr lang="en-US" sz="3200" kern="0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or a 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fusion of the businesses of two or more companies</a:t>
            </a:r>
          </a:p>
          <a:p>
            <a:endParaRPr lang="en-US" sz="3200" kern="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Whenever this occur: </a:t>
            </a:r>
            <a:r>
              <a:rPr lang="en-US" sz="3200" kern="0" dirty="0">
                <a:latin typeface="Candara" panose="020E0502030303020204" pitchFamily="34" charset="0"/>
              </a:rPr>
              <a:t>the parent companies are dissolved and their liabilities transferred to the new formed company</a:t>
            </a:r>
          </a:p>
          <a:p>
            <a:endParaRPr lang="en-US" sz="3200" kern="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 Merger can occur on equal terms (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merger of equals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 or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one company absorbing another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C63F-59EA-7725-DC06-0943543B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58239B-F7CF-05F5-486C-C50755EA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57" y="208345"/>
            <a:ext cx="7588893" cy="523175"/>
          </a:xfrm>
        </p:spPr>
        <p:txBody>
          <a:bodyPr/>
          <a:lstStyle/>
          <a:p>
            <a:r>
              <a:rPr lang="en-US" sz="3200" dirty="0"/>
              <a:t> consolidation in practice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0A8F5-2FC6-5D02-DDD1-2B453B81E1A1}"/>
              </a:ext>
            </a:extLst>
          </p:cNvPr>
          <p:cNvSpPr/>
          <p:nvPr/>
        </p:nvSpPr>
        <p:spPr>
          <a:xfrm>
            <a:off x="-1" y="34723"/>
            <a:ext cx="3402957" cy="1203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Merger &amp; Implications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0FF1A-9EC7-2EF4-2255-20E2AFDB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490"/>
            <a:ext cx="3402957" cy="55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63DAE-EF03-3132-41E6-41C7BBA2B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2F9FE-E2D4-EF19-BEF6-93336F9E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918137-2CE3-C084-E8CD-464A79AB9CA3}"/>
              </a:ext>
            </a:extLst>
          </p:cNvPr>
          <p:cNvSpPr/>
          <p:nvPr/>
        </p:nvSpPr>
        <p:spPr>
          <a:xfrm>
            <a:off x="158248" y="1728787"/>
            <a:ext cx="2897468" cy="2243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Types of merger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AC6A8-EDC8-4FEB-0C9B-45DC02FD99ED}"/>
              </a:ext>
            </a:extLst>
          </p:cNvPr>
          <p:cNvSpPr txBox="1"/>
          <p:nvPr/>
        </p:nvSpPr>
        <p:spPr>
          <a:xfrm>
            <a:off x="3426106" y="0"/>
            <a:ext cx="8607646" cy="6682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Horizontal Mergers: 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horizontal merger occurs between </a:t>
            </a:r>
            <a:r>
              <a:rPr lang="en-US" sz="26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 that operate in the same industry and are direct competitors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6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 Mergers: 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Vertical mergers involve </a:t>
            </a:r>
            <a:r>
              <a:rPr lang="en-US" sz="26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 at different stages of the production or distribution process 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the same industry.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6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Conglomerate Mergers: 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Conglomerate mergers occur between companies that operate in </a:t>
            </a:r>
            <a:r>
              <a:rPr lang="en-US" sz="26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unrelated industries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6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Concentric Mergers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Concentric mergers involve </a:t>
            </a:r>
            <a:r>
              <a:rPr lang="en-US" sz="26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 that are related by technology </a:t>
            </a:r>
            <a:r>
              <a:rPr lang="en-US" sz="26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market but do not directly compete with each other. </a:t>
            </a:r>
            <a:endParaRPr lang="en-US" sz="26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3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B378-5A2F-617E-345B-AC3A5AA3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68823-AA54-43CB-ABA3-C4C9866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4ADD0A-0DEC-ED85-A7F8-E8FD2AB537D9}"/>
              </a:ext>
            </a:extLst>
          </p:cNvPr>
          <p:cNvSpPr/>
          <p:nvPr/>
        </p:nvSpPr>
        <p:spPr>
          <a:xfrm>
            <a:off x="158248" y="1728787"/>
            <a:ext cx="2897468" cy="2243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Acquisition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2AF16-7EA4-4625-3BBB-E5E02583A29A}"/>
              </a:ext>
            </a:extLst>
          </p:cNvPr>
          <p:cNvSpPr txBox="1"/>
          <p:nvPr/>
        </p:nvSpPr>
        <p:spPr>
          <a:xfrm>
            <a:off x="3426106" y="0"/>
            <a:ext cx="8765894" cy="753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acquisition, on the other hand,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refers to one company purchasing most or all of another company's shares or assets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thereby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gaining control over that company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kern="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Unlike mergers, acquisitions do not necessarily result in the formation of a new entity;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Instead, the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acquired company may continue to operate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subsidiary or be </a:t>
            </a:r>
            <a:r>
              <a:rPr lang="en-US" sz="32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integrated into the acquiring firm</a:t>
            </a:r>
            <a:r>
              <a:rPr lang="en-US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8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E78C0-E42B-90C3-1664-DAE5B7A9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E2DBD-3E35-19CE-8B8A-6E118A3A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6301-65D1-98E4-3E9C-7FCD6A52DCD2}"/>
              </a:ext>
            </a:extLst>
          </p:cNvPr>
          <p:cNvSpPr/>
          <p:nvPr/>
        </p:nvSpPr>
        <p:spPr>
          <a:xfrm>
            <a:off x="158248" y="1728787"/>
            <a:ext cx="2897468" cy="2243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Types of acquisitions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6E608-7F58-8109-4BBB-73500E3F4C77}"/>
              </a:ext>
            </a:extLst>
          </p:cNvPr>
          <p:cNvSpPr txBox="1"/>
          <p:nvPr/>
        </p:nvSpPr>
        <p:spPr>
          <a:xfrm>
            <a:off x="3426106" y="11575"/>
            <a:ext cx="8607646" cy="6117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b="1" kern="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Stock Acquisition:</a:t>
            </a: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This involves </a:t>
            </a:r>
            <a:r>
              <a:rPr lang="en-US" sz="2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 a controlling interest</a:t>
            </a: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typically 51% or more</a:t>
            </a: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of another company's shares.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 Acquisition:</a:t>
            </a: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this type, one company 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acquires the assets of another company rather than its shares</a:t>
            </a: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method allows the acquirer to choose specific assets while leaving behind unwanted liabilities.</a:t>
            </a: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6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AACB9-402B-CC21-AB5F-A291B2D9F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5EE00-DBE4-59B2-8E6E-34025F48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51A88-CD0E-B89B-8855-013CEEC278D5}"/>
              </a:ext>
            </a:extLst>
          </p:cNvPr>
          <p:cNvSpPr/>
          <p:nvPr/>
        </p:nvSpPr>
        <p:spPr>
          <a:xfrm>
            <a:off x="158248" y="1728787"/>
            <a:ext cx="2897468" cy="2243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Benefits of Merger &amp; Acquisition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4A636-5B70-DA33-99F9-77AEC771282D}"/>
              </a:ext>
            </a:extLst>
          </p:cNvPr>
          <p:cNvSpPr txBox="1"/>
          <p:nvPr/>
        </p:nvSpPr>
        <p:spPr>
          <a:xfrm>
            <a:off x="3426106" y="0"/>
            <a:ext cx="8506814" cy="6066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 Consolidation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new technologies and expertise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Diversification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Financial Performance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Opportunities for Strategic Growth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also general, internal and external drivers of consolidation</a:t>
            </a: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8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E3D3-84EA-3402-6DC3-97DE839F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Preparing for consolidation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48F2-0548-FFF1-9C98-5E7E242A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8D692-75DD-D6BF-C70D-D28BBC9D2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players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5175086-61F5-46E8-6D78-EB3EC535402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09FDF-C1F5-39BE-909B-4AD168F10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3231" y="3950208"/>
            <a:ext cx="3328415" cy="2350008"/>
          </a:xfrm>
        </p:spPr>
        <p:txBody>
          <a:bodyPr/>
          <a:lstStyle/>
          <a:p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consolidators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medium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large-sized regional </a:t>
            </a:r>
            <a:r>
              <a:rPr lang="en-U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 firms are consolidated 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69C036-63B6-45F0-60D7-204C1A36A8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Targeted firm features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5F926E2-7805-5F09-267F-34A901364BF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20978" r="20978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579C91-2009-E28E-D729-2B16B8E596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3950208"/>
            <a:ext cx="3369564" cy="2206752"/>
          </a:xfrm>
        </p:spPr>
        <p:txBody>
          <a:bodyPr/>
          <a:lstStyle/>
          <a:p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efficiency,</a:t>
            </a:r>
          </a:p>
          <a:p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reputation,</a:t>
            </a:r>
          </a:p>
          <a:p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satisfied client history, </a:t>
            </a:r>
          </a:p>
          <a:p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loyal employees</a:t>
            </a:r>
          </a:p>
          <a:p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814D67-4D69-B963-C7C4-1EC405EAB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Mission/vision statements</a:t>
            </a:r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F54CCB7-917D-7578-B265-682C35B9028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t="85" b="85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10C1AA-1C2A-EAC1-3FFE-5E05610EBE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33588" y="3950208"/>
            <a:ext cx="3287268" cy="2206752"/>
          </a:xfrm>
        </p:spPr>
        <p:txBody>
          <a:bodyPr/>
          <a:lstStyle/>
          <a:p>
            <a:pPr marL="0" indent="0">
              <a:buNone/>
            </a:pPr>
            <a:endParaRPr lang="en-US" sz="2800" b="1" kern="1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is business strategic business objective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335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F17F-4AA8-745A-4659-639789DA9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AFB4-9706-D413-7C2E-8811D05D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682" y="115747"/>
            <a:ext cx="8343116" cy="6742253"/>
          </a:xfrm>
        </p:spPr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2800" kern="1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organising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re-developing the internal practices to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optimse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solidFill>
                  <a:srgbClr val="202C8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 needed for optimal performance 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new services sector or in mega practices –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skills for internalized market operation.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solidFill>
                <a:srgbClr val="00B05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revolves on practice development externally -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diverse components external to a practice in areas of skills, knowledge, education and training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kern="100" dirty="0">
              <a:solidFill>
                <a:srgbClr val="00B05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B05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Facing-out the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“legacy process” mainly</a:t>
            </a:r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4224A-8B89-1F5A-476E-C1484334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BD77B1-09E3-C242-411D-89B4EB1E017C}"/>
              </a:ext>
            </a:extLst>
          </p:cNvPr>
          <p:cNvSpPr/>
          <p:nvPr/>
        </p:nvSpPr>
        <p:spPr>
          <a:xfrm>
            <a:off x="230983" y="313309"/>
            <a:ext cx="2767012" cy="8364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System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F60B-8A40-778E-CCC7-FB6C8598B303}"/>
              </a:ext>
            </a:extLst>
          </p:cNvPr>
          <p:cNvSpPr txBox="1"/>
          <p:nvPr/>
        </p:nvSpPr>
        <p:spPr>
          <a:xfrm>
            <a:off x="0" y="2267356"/>
            <a:ext cx="3345085" cy="414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tools: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AI,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cost management tools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office,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talent networks and globalization.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07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F716-6212-67CA-E0E3-AED96F71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2308-4D4C-F58D-7531-CE81C65A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4691"/>
            <a:ext cx="3454400" cy="1101982"/>
          </a:xfrm>
        </p:spPr>
        <p:txBody>
          <a:bodyPr/>
          <a:lstStyle/>
          <a:p>
            <a:r>
              <a:rPr lang="en-US" sz="2800" dirty="0" err="1"/>
              <a:t>Organisation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883A-1E0F-8DC6-5F96-94F11C42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0" y="219918"/>
            <a:ext cx="8478520" cy="6423949"/>
          </a:xfrm>
        </p:spPr>
        <p:txBody>
          <a:bodyPr/>
          <a:lstStyle/>
          <a:p>
            <a:r>
              <a:rPr lang="en-US" sz="2400" b="1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24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suggest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proper “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housekeeping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efficient organization: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proper, accurate and </a:t>
            </a:r>
            <a:r>
              <a:rPr lang="en-US" sz="32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book-keeping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customer(client) relationship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job similar in character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past experience to </a:t>
            </a:r>
            <a:r>
              <a:rPr lang="en-U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maximise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and profit efficiency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shore-up employees relationship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interpersonal skills and up-to-date training notably on latest innovations,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specialty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(services, building or civil works),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endeavour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dominate your market segment.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31BA-80A4-806B-0273-D6C8887B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4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0D19-FFA6-8292-A9E0-068E21F1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F9DC-4D75-497E-D86A-61D617DB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348" y="0"/>
            <a:ext cx="8513571" cy="6858000"/>
          </a:xfrm>
        </p:spPr>
        <p:txBody>
          <a:bodyPr/>
          <a:lstStyle/>
          <a:p>
            <a:r>
              <a:rPr lang="en-US" sz="24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 alignment: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modus operandi of a quantity surveying firms in Nigeria must align with that of intended/global best practices consolidation in areas such as IT-based practice), cost data organization and management, organization structure among others.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adaptation: 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hinging on centralization of functions depending on the market, there is a strong penchant towards 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virtual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networked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trust and confidence: 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slow to work-out of the customer, rather, amend the sore robes for loyalty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Take to gain the trust of customers about consolidation and develop appropriate mitigations to curb eschewing impacts on customers and markets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07DA-4CD4-ED33-FCC7-F1EDEE06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09E40-E382-A5D9-2A01-EF5813F75A5C}"/>
              </a:ext>
            </a:extLst>
          </p:cNvPr>
          <p:cNvSpPr txBox="1"/>
          <p:nvPr/>
        </p:nvSpPr>
        <p:spPr>
          <a:xfrm>
            <a:off x="0" y="10404"/>
            <a:ext cx="329742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hybrid work and delivery: </a:t>
            </a:r>
            <a:r>
              <a:rPr lang="en-US" sz="2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new normal, clients demand and employees’ expectations are shifting to remote working even before the COVID-19 pandemic and now on the rise.</a:t>
            </a:r>
          </a:p>
          <a:p>
            <a:endParaRPr lang="en-US" sz="2200" kern="1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</a:t>
            </a:r>
            <a:r>
              <a:rPr lang="en-US" sz="22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capital: </a:t>
            </a:r>
            <a:r>
              <a:rPr lang="en-US" sz="22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quantity surveying practice, five major sources are recognized, namely: working capital line of credits, asset lending, bonding, retained earnings and owner’s equity.</a:t>
            </a:r>
            <a:r>
              <a:rPr lang="en-US" sz="22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5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07B56B-1B65-1619-0ABE-2C00E4EF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modelling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D053-BF06-C6B2-C701-5AB03D19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F3533B-87A8-6CE4-6689-2E1CDA99F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01A298B-E48A-942A-5397-C4C1BBCE7E8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2742" r="22742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CE52B8-E15F-7254-5818-D3B7532C5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3232" y="3950208"/>
            <a:ext cx="3328416" cy="25816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elaborate system of planning </a:t>
            </a:r>
            <a:r>
              <a:rPr lang="en-US" sz="2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incorporating financial statements, profit drivers and obstacles to business performance </a:t>
            </a: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an industry </a:t>
            </a:r>
          </a:p>
          <a:p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BF27FF-7298-89A7-A157-E9D0ED3E3F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7CB08F8-6592-6377-F04C-56D63FA1A60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18461" r="18461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A56873-68C0-E54D-89B5-82DDB2D9BC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44291" y="3821915"/>
            <a:ext cx="3228109" cy="24783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data,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 estimates,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 projections,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cashflow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8A9EFA-9701-69E7-819D-FAFDBEB51A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Uses 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4BAAB07-798B-6638-51C5-3BA85FCD1E5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22453" r="22453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B30D70-12C7-03B3-3816-E50C37A8D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2148" y="3819144"/>
            <a:ext cx="3581816" cy="2581656"/>
          </a:xfrm>
        </p:spPr>
        <p:txBody>
          <a:bodyPr/>
          <a:lstStyle/>
          <a:p>
            <a:r>
              <a:rPr lang="en-US" sz="2400" dirty="0"/>
              <a:t>Strategic planning</a:t>
            </a:r>
          </a:p>
          <a:p>
            <a:r>
              <a:rPr lang="en-US" sz="2400" dirty="0"/>
              <a:t>Valuation</a:t>
            </a:r>
          </a:p>
          <a:p>
            <a:r>
              <a:rPr lang="en-US" sz="2400" dirty="0"/>
              <a:t>Investment analysis</a:t>
            </a:r>
          </a:p>
          <a:p>
            <a:r>
              <a:rPr lang="en-US" sz="2400" dirty="0"/>
              <a:t>Mergers and acquisitions</a:t>
            </a:r>
          </a:p>
          <a:p>
            <a:r>
              <a:rPr lang="en-US" sz="2400" dirty="0"/>
              <a:t>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252628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5" y="581152"/>
            <a:ext cx="9662237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 for engagement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371317"/>
            <a:ext cx="6864096" cy="504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QS as a professional service/practice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Consolidation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Drivers of consolidation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Form of consolidations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Consolidation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Financial Innovations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Financial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CC73-B758-D0AB-2DF5-9993F7C2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968EB-1BA3-6299-BE26-C5480010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669F7-7CF4-81EE-A75C-73C5978F1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Three-statement model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9627A95-1599-BE5A-8E25-4B20D13D5AD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4970" r="1497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B4946-8594-8887-963D-C5BCE299C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792" y="3950208"/>
            <a:ext cx="3419856" cy="220675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nomenclature suggests, the three statements are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income, balance sheet and cashflow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CBD139-FCBE-CDDB-E38E-AFC098CBB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Discounted cashflow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6EAB8BE-3A9E-99BA-D06C-0191D652CE9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14970" r="14970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5875EF-A3F3-D099-3F77-2A79ACAE36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3950208"/>
            <a:ext cx="3328416" cy="220675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common practice normally involves separate tables for each company, say A &amp; B, where A + B = Merged Company model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061C8B-0C2A-E1A1-ECC5-C2E74BFA23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M&amp;A Model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ECA71ED-B428-C4DE-7CB7-F7835FA7CB2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4910" r="14910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0D1BE8-6FC5-789E-A958-B81EB0A522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1291" y="3950208"/>
            <a:ext cx="3328415" cy="2206752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common practice normally involves separate tables for each company, say A &amp; B, where A + B = Merged Company model. </a:t>
            </a:r>
          </a:p>
        </p:txBody>
      </p:sp>
    </p:spTree>
    <p:extLst>
      <p:ext uri="{BB962C8B-B14F-4D97-AF65-F5344CB8AC3E}">
        <p14:creationId xmlns:p14="http://schemas.microsoft.com/office/powerpoint/2010/main" val="422909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231C-E942-E2B1-68DE-3AB38B98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0149B-2418-8A68-A806-D9070FFE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83F6D-26D0-6156-1EC6-8F333771E9D9}"/>
              </a:ext>
            </a:extLst>
          </p:cNvPr>
          <p:cNvSpPr txBox="1"/>
          <p:nvPr/>
        </p:nvSpPr>
        <p:spPr>
          <a:xfrm>
            <a:off x="3326752" y="129629"/>
            <a:ext cx="886524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innovation refers to the overall mechanisms that generates new financial products, services, or processes. </a:t>
            </a:r>
          </a:p>
          <a:p>
            <a:endParaRPr lang="en-US" sz="2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involves leverages </a:t>
            </a:r>
            <a:r>
              <a:rPr lang="en-US" sz="2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technology in transforming the financial services </a:t>
            </a:r>
            <a:r>
              <a:rPr lang="en-US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</a:t>
            </a:r>
            <a:r>
              <a:rPr lang="en-US" sz="4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saving, borrowing</a:t>
            </a:r>
            <a:r>
              <a:rPr lang="en-US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investing and payment for goods and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 is not a standalone industry per say, but a verticalized solution and a component of construction technology stack in which value is exchanged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6B5232-4011-58E1-D9B9-9771228F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35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87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475C9-270D-527B-27DF-4DF55A4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EEF1BFF-2E69-8770-45F0-8FB17F72D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crowdfunding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C0A15F-7732-2858-4BB8-AB859B0CB8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101577F-E72C-7868-A894-628BE8DE3C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3232" y="3950208"/>
            <a:ext cx="3328416" cy="220675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owns the consolidated firms, but become creditors and receive regular interests’ payments until loan is discharged. </a:t>
            </a:r>
          </a:p>
          <a:p>
            <a:endParaRPr lang="en-US" sz="24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4E263A9-2814-1617-6A01-1A34725E3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On-demand-loan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6590D9B4-3520-5BA5-C5DA-4CAC0A600B4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B266E83-E0A6-1E5E-D259-D659AAFBC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3950208"/>
            <a:ext cx="3369564" cy="220675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instant, micro-loans available on-demand via mobile apps, tailored to individual needs with flexible repayment terms</a:t>
            </a:r>
            <a:endParaRPr lang="en-US" sz="24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DB1F5EC-5BCB-3336-A6D9-7295AD8CA5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Esg</a:t>
            </a:r>
            <a:r>
              <a:rPr lang="en-US" dirty="0"/>
              <a:t> grant</a:t>
            </a: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6CBD1B8F-C5B0-1903-69C4-1FB738CBBC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9A770C3-B8A9-E14E-28E7-5FD9E279D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1584" y="3950208"/>
            <a:ext cx="3328416" cy="220675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tailoring practices to provide custom sustainable development goals optimization solutions to attract grants</a:t>
            </a:r>
            <a:endParaRPr lang="en-US" sz="2400" dirty="0"/>
          </a:p>
        </p:txBody>
      </p:sp>
      <p:sp>
        <p:nvSpPr>
          <p:cNvPr id="60" name="Title 59">
            <a:extLst>
              <a:ext uri="{FF2B5EF4-FFF2-40B4-BE49-F238E27FC236}">
                <a16:creationId xmlns:a16="http://schemas.microsoft.com/office/drawing/2014/main" id="{F2237B38-A4AC-788D-3306-007C7BE6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financial innovations</a:t>
            </a:r>
          </a:p>
        </p:txBody>
      </p:sp>
    </p:spTree>
    <p:extLst>
      <p:ext uri="{BB962C8B-B14F-4D97-AF65-F5344CB8AC3E}">
        <p14:creationId xmlns:p14="http://schemas.microsoft.com/office/powerpoint/2010/main" val="421616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4147-8C83-9B99-95EB-71793773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Fintech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E45C6-39AF-D8C2-3959-86BC8C967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crowdfunding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9D954-7AB1-14D9-B2BE-70E6B74CF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SeedInvest</a:t>
            </a:r>
            <a:r>
              <a:rPr lang="en-US" sz="36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6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FundersClub</a:t>
            </a:r>
            <a:r>
              <a:rPr lang="en-US" sz="36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08059-F8A1-9512-FC75-42A36388A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Micro-lending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A71ED-FC2A-B56C-82A2-342830F55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6960" y="2877312"/>
            <a:ext cx="4505960" cy="3684588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LendingClub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P2P (peer-to-peer lending where individuals can buy whole or fractional loan through tokenization)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Endelevu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Africa;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GoFundMe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Kickstarter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D9B92-B2C0-CDA4-2483-6DB19CC9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C47343-E309-F152-48F0-3FDC7791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in times of crisis that winners are segregated from losers, and those who take bold moves fast can reap the reward strategic planning, emphasis mine. 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CF8EDD-C34E-D89F-312C-D885E6B41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EA8694-49B0-7E31-4657-9771A6113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McKinsey and Company 2020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BADF3C-2829-4F34-0CCC-FB895BB0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3616" y="3263433"/>
            <a:ext cx="768096" cy="162763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3F892-697E-F47F-C18C-0EA3A460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0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1AF70-0F6B-1954-4663-6EEC072B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75" y="0"/>
            <a:ext cx="5779625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92FFE0-ED9C-C2D7-1D34-5C2B5E87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5" y="3429000"/>
            <a:ext cx="5779625" cy="360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0ECA3-8CA0-7DB6-ADCD-1F86B2E88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6982"/>
            <a:ext cx="6412375" cy="6974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0D34C3-F192-E785-F05B-01955DC76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2" y="4386805"/>
            <a:ext cx="3183039" cy="24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C1F81-D392-3616-B000-B655163B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122D-9280-EB63-69A6-B7A938D0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426106" cy="6858000"/>
          </a:xfrm>
        </p:spPr>
        <p:txBody>
          <a:bodyPr/>
          <a:lstStyle/>
          <a:p>
            <a:r>
              <a:rPr lang="en-US" dirty="0"/>
              <a:t>services sector in review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20E10-6A22-2DC7-8E7C-4658DEB4DF66}"/>
              </a:ext>
            </a:extLst>
          </p:cNvPr>
          <p:cNvSpPr txBox="1"/>
          <p:nvPr/>
        </p:nvSpPr>
        <p:spPr>
          <a:xfrm>
            <a:off x="3426107" y="39617"/>
            <a:ext cx="859227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andara" panose="020E0502030303020204" pitchFamily="34" charset="0"/>
              </a:rPr>
              <a:t>Nature of service industry</a:t>
            </a:r>
          </a:p>
          <a:p>
            <a:r>
              <a:rPr lang="en-US" sz="32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irms creating value by providing services using specialized skills and expertise.</a:t>
            </a:r>
          </a:p>
          <a:p>
            <a:endParaRPr lang="en-US" sz="3200" dirty="0">
              <a:solidFill>
                <a:srgbClr val="FF0000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202C8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resources and nature of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of the business,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 are patterned to projects and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ndara" panose="020E0502030303020204" pitchFamily="34" charset="0"/>
              </a:rPr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Law, accounting, management, </a:t>
            </a:r>
            <a:r>
              <a:rPr lang="en-US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architecture</a:t>
            </a: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advertising</a:t>
            </a:r>
          </a:p>
          <a:p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40383-37B3-0C2A-1F79-A34441A0C744}"/>
              </a:ext>
            </a:extLst>
          </p:cNvPr>
          <p:cNvSpPr txBox="1"/>
          <p:nvPr/>
        </p:nvSpPr>
        <p:spPr>
          <a:xfrm>
            <a:off x="1" y="3669174"/>
            <a:ext cx="34261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$7.06 trillion </a:t>
            </a:r>
            <a:r>
              <a:rPr lang="en-US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2025 based on capitalized growth rate of 7%. 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3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ED91-85E4-0FDD-A23D-ADC064EC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3391382" cy="3434710"/>
          </a:xfrm>
        </p:spPr>
        <p:txBody>
          <a:bodyPr/>
          <a:lstStyle/>
          <a:p>
            <a:r>
              <a:rPr lang="en-US" dirty="0"/>
              <a:t>Future outlook for the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3AA3-8681-FB31-5ADD-BA6908DB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80" y="-1"/>
            <a:ext cx="8708020" cy="6748042"/>
          </a:xfrm>
        </p:spPr>
        <p:txBody>
          <a:bodyPr/>
          <a:lstStyle/>
          <a:p>
            <a:endParaRPr lang="en-US" sz="3400" dirty="0">
              <a:latin typeface="Candara" panose="020E0502030303020204" pitchFamily="34" charset="0"/>
            </a:endParaRPr>
          </a:p>
          <a:p>
            <a:r>
              <a:rPr lang="en-US" sz="3600" b="1" dirty="0">
                <a:latin typeface="Candara" panose="020E0502030303020204" pitchFamily="34" charset="0"/>
              </a:rPr>
              <a:t>The sector in the New Normal will be driven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ncreasing </a:t>
            </a:r>
            <a:r>
              <a:rPr lang="en-US" sz="36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specilisation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ommodity pricing: the American story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ecreasing profit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carcity of skilled </a:t>
            </a:r>
            <a:r>
              <a:rPr lang="en-US" sz="36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latin typeface="Candara" panose="020E0502030303020204" pitchFamily="34" charset="0"/>
              </a:rPr>
              <a:t>Deloitte Report 2020)</a:t>
            </a:r>
            <a:endParaRPr lang="en-US" sz="3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1DD1B-CAA4-281B-36FC-C92B649E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C3F-ED62-7174-32D8-FBEE96F9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7488"/>
            <a:ext cx="3472405" cy="2723408"/>
          </a:xfrm>
        </p:spPr>
        <p:txBody>
          <a:bodyPr/>
          <a:lstStyle/>
          <a:p>
            <a:pPr algn="ctr"/>
            <a:r>
              <a:rPr lang="en-US" dirty="0"/>
              <a:t>Types of practice&amp; their </a:t>
            </a:r>
            <a:r>
              <a:rPr lang="en-US" dirty="0" err="1"/>
              <a:t>kpi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0B09-D8F3-CF85-6D48-7EEA54FD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5" y="23149"/>
            <a:ext cx="8564687" cy="6858000"/>
          </a:xfrm>
        </p:spPr>
        <p:txBody>
          <a:bodyPr/>
          <a:lstStyle/>
          <a:p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practice could be: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embedded practices </a:t>
            </a:r>
          </a:p>
          <a:p>
            <a:r>
              <a:rPr lang="en-US" sz="2800" kern="1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of the larger or another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serving the internal needs of another practice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(business) or representing a unit of that organization. </a:t>
            </a:r>
          </a:p>
          <a:p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is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internal stakeholders. </a:t>
            </a:r>
          </a:p>
          <a:p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practice </a:t>
            </a:r>
          </a:p>
          <a:p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 as a stand-alone promoting only their line of services to the client directly. </a:t>
            </a:r>
          </a:p>
          <a:p>
            <a:endParaRPr lang="en-US" sz="2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is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2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ternal stakeholders. </a:t>
            </a:r>
          </a:p>
          <a:p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5114-D143-7257-9F33-1D714C46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5D29-487C-3916-FDBC-9B299241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039"/>
            <a:ext cx="3437681" cy="2390687"/>
          </a:xfrm>
        </p:spPr>
        <p:txBody>
          <a:bodyPr/>
          <a:lstStyle/>
          <a:p>
            <a:r>
              <a:rPr lang="en-US" sz="3200" dirty="0"/>
              <a:t>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A1C5-F683-F032-DF6F-8BB55322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681" y="208344"/>
            <a:ext cx="8599990" cy="6516547"/>
          </a:xfrm>
        </p:spPr>
        <p:txBody>
          <a:bodyPr/>
          <a:lstStyle/>
          <a:p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Report </a:t>
            </a:r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Materials Benefits study in the Professional Service Sector” 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(Forrester Consulting, 2022) shows that: </a:t>
            </a:r>
          </a:p>
          <a:p>
            <a:endParaRPr lang="en-US" sz="3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53% of professional practice are challenged by </a:t>
            </a: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retention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en-US" sz="3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</a:t>
            </a:r>
            <a:r>
              <a:rPr 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(58%), and </a:t>
            </a:r>
          </a:p>
          <a:p>
            <a:endParaRPr lang="en-US" sz="3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profit </a:t>
            </a:r>
            <a:r>
              <a:rPr lang="en-US" sz="3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(55%).</a:t>
            </a:r>
          </a:p>
          <a:p>
            <a:endParaRPr lang="en-US" sz="3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B050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B57E-99AB-B300-B78E-1670C51F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00253-2042-E464-C995-B34D24E5E425}"/>
              </a:ext>
            </a:extLst>
          </p:cNvPr>
          <p:cNvSpPr/>
          <p:nvPr/>
        </p:nvSpPr>
        <p:spPr>
          <a:xfrm>
            <a:off x="8183302" y="4872942"/>
            <a:ext cx="4008698" cy="17767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Way Forward is to Consolidate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0A4F37-AEE4-1865-ED90-C9F3FABA1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862035"/>
              </p:ext>
            </p:extLst>
          </p:nvPr>
        </p:nvGraphicFramePr>
        <p:xfrm>
          <a:off x="55302" y="2488557"/>
          <a:ext cx="3382379" cy="451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4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29A7-7271-128C-609E-FDBFA21F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71" y="314934"/>
            <a:ext cx="8044405" cy="768096"/>
          </a:xfrm>
        </p:spPr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CA63-F0F9-8A78-2967-D5CD77B1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04573"/>
            <a:ext cx="7731889" cy="5743468"/>
          </a:xfrm>
        </p:spPr>
        <p:txBody>
          <a:bodyPr/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American studies/forecast/events:</a:t>
            </a:r>
          </a:p>
          <a:p>
            <a:pPr marL="285750" indent="-28575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decreases in the number of construction organization before 2020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has happened and was continuing at the rate of 25%.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8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ndara" panose="020E0502030303020204" pitchFamily="34" charset="0"/>
              </a:rPr>
              <a:t>Consolidation means joining together two or more entities for a common objective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2800" dirty="0">
              <a:latin typeface="Candara" panose="020E0502030303020204" pitchFamily="34" charset="0"/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ndara" panose="020E0502030303020204" pitchFamily="34" charset="0"/>
              </a:rPr>
              <a:t>For this study, </a:t>
            </a:r>
            <a:r>
              <a:rPr lang="en-US" sz="2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smaller practices to a mega practice with the view to expanding market access (</a:t>
            </a:r>
            <a:r>
              <a:rPr lang="en-US" sz="2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more resilient practices</a:t>
            </a:r>
            <a:r>
              <a:rPr lang="en-US" sz="2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ndara" panose="020E0502030303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800" dirty="0">
              <a:latin typeface="Candara" panose="020E0502030303020204" pitchFamily="34" charset="0"/>
            </a:endParaRPr>
          </a:p>
          <a:p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F88C3-DBD1-3B54-0D0B-159A8209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8" y="0"/>
            <a:ext cx="44601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34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3C01-9485-8347-D988-74633193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32" y="223957"/>
            <a:ext cx="5693664" cy="768096"/>
          </a:xfrm>
        </p:spPr>
        <p:txBody>
          <a:bodyPr/>
          <a:lstStyle/>
          <a:p>
            <a:r>
              <a:rPr lang="en-US" dirty="0"/>
              <a:t>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7258-6896-D956-C986-5E65BC23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29" y="1005908"/>
            <a:ext cx="10476843" cy="5641990"/>
          </a:xfrm>
        </p:spPr>
        <p:txBody>
          <a:bodyPr/>
          <a:lstStyle/>
          <a:p>
            <a:r>
              <a:rPr lang="en-US" sz="2800" dirty="0">
                <a:latin typeface="Candara" panose="020E0502030303020204" pitchFamily="34" charset="0"/>
              </a:rPr>
              <a:t>In Nigeria: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Bank of West Africa acquisition of the Anglo African Bank  to form </a:t>
            </a:r>
            <a:r>
              <a:rPr lang="en-US" sz="2800" dirty="0">
                <a:latin typeface="Candara" panose="020E0502030303020204" pitchFamily="34" charset="0"/>
              </a:rPr>
              <a:t>First Bank in 1912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Financial services sector consolidation in 2005</a:t>
            </a:r>
          </a:p>
          <a:p>
            <a:r>
              <a:rPr lang="en-US" sz="2800" b="1" dirty="0">
                <a:latin typeface="Candara" panose="020E0502030303020204" pitchFamily="34" charset="0"/>
              </a:rPr>
              <a:t>Globally for QS Community</a:t>
            </a:r>
            <a:r>
              <a:rPr lang="en-US" sz="2800" dirty="0">
                <a:latin typeface="Candara" panose="020E0502030303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MGAC acquired RLF in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ndara" panose="020E0502030303020204" pitchFamily="34" charset="0"/>
              </a:rPr>
              <a:t>Socotec</a:t>
            </a:r>
            <a:r>
              <a:rPr lang="en-US" sz="2800" dirty="0">
                <a:latin typeface="Candara" panose="020E0502030303020204" pitchFamily="34" charset="0"/>
              </a:rPr>
              <a:t> Group acquired Base Quantum, London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ndara" panose="020E0502030303020204" pitchFamily="34" charset="0"/>
              </a:rPr>
              <a:t>Armsons</a:t>
            </a:r>
            <a:r>
              <a:rPr lang="en-US" sz="2800" dirty="0">
                <a:latin typeface="Candara" panose="020E0502030303020204" pitchFamily="34" charset="0"/>
              </a:rPr>
              <a:t> Barlow merger -Derby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79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8A4B5-BAD0-51D8-5AB3-234B0D598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FE4ED16-C289-6A79-91E8-791E2F9B0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674B2A2-4BEA-2727-FEFE-E3C0F1D07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3EC2E8E-63D4-8619-4726-ACCF35746777}"/>
              </a:ext>
            </a:extLst>
          </p:cNvPr>
          <p:cNvSpPr/>
          <p:nvPr/>
        </p:nvSpPr>
        <p:spPr>
          <a:xfrm>
            <a:off x="656679" y="418299"/>
            <a:ext cx="11380992" cy="794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171"/>
              </a:lnSpc>
            </a:pPr>
            <a:r>
              <a:rPr lang="en-US" sz="3600" b="1" kern="0" spc="-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Drivers of consolidation in the construction industry</a:t>
            </a:r>
            <a:endParaRPr lang="en-US" sz="360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205A8C5-DA9C-EAE0-8041-B21A6562B7E4}"/>
              </a:ext>
            </a:extLst>
          </p:cNvPr>
          <p:cNvSpPr/>
          <p:nvPr/>
        </p:nvSpPr>
        <p:spPr>
          <a:xfrm>
            <a:off x="830461" y="2045196"/>
            <a:ext cx="33833" cy="4081066"/>
          </a:xfrm>
          <a:prstGeom prst="roundRect">
            <a:avLst>
              <a:gd name="adj" fmla="val 225429"/>
            </a:avLst>
          </a:prstGeom>
          <a:solidFill>
            <a:srgbClr val="C0C1D7"/>
          </a:solidFill>
          <a:ln/>
        </p:spPr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1F7E6A16-0007-E7A9-0F04-2C0B7AD03668}"/>
              </a:ext>
            </a:extLst>
          </p:cNvPr>
          <p:cNvSpPr/>
          <p:nvPr/>
        </p:nvSpPr>
        <p:spPr>
          <a:xfrm>
            <a:off x="1037977" y="2409478"/>
            <a:ext cx="593130" cy="33833"/>
          </a:xfrm>
          <a:prstGeom prst="roundRect">
            <a:avLst>
              <a:gd name="adj" fmla="val 225429"/>
            </a:avLst>
          </a:prstGeom>
          <a:solidFill>
            <a:srgbClr val="C0C1D7"/>
          </a:solidFill>
          <a:ln/>
        </p:spPr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48626018-2D95-E68E-13FA-81608189E10F}"/>
              </a:ext>
            </a:extLst>
          </p:cNvPr>
          <p:cNvSpPr/>
          <p:nvPr/>
        </p:nvSpPr>
        <p:spPr>
          <a:xfrm>
            <a:off x="656679" y="2235795"/>
            <a:ext cx="381298" cy="381298"/>
          </a:xfrm>
          <a:prstGeom prst="roundRect">
            <a:avLst>
              <a:gd name="adj" fmla="val 20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E54C7A3-5407-5BF2-F38E-52D88D537D18}"/>
              </a:ext>
            </a:extLst>
          </p:cNvPr>
          <p:cNvSpPr/>
          <p:nvPr/>
        </p:nvSpPr>
        <p:spPr>
          <a:xfrm>
            <a:off x="788938" y="2299295"/>
            <a:ext cx="11678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002"/>
              </a:lnSpc>
            </a:pPr>
            <a:r>
              <a:rPr lang="en-US" sz="2002" b="1" kern="0" spc="-6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002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AB4A41B-CB23-0928-A841-49595F4A7476}"/>
              </a:ext>
            </a:extLst>
          </p:cNvPr>
          <p:cNvSpPr/>
          <p:nvPr/>
        </p:nvSpPr>
        <p:spPr>
          <a:xfrm>
            <a:off x="1779489" y="2214662"/>
            <a:ext cx="2365474" cy="264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5"/>
              </a:lnSpc>
            </a:pPr>
            <a:r>
              <a:rPr lang="en-US" sz="2800" b="1" kern="0" spc="-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Generally</a:t>
            </a:r>
            <a:endParaRPr lang="en-US" sz="28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3DD12233-8F98-BFA8-5E78-FB25505E9CB6}"/>
              </a:ext>
            </a:extLst>
          </p:cNvPr>
          <p:cNvSpPr/>
          <p:nvPr/>
        </p:nvSpPr>
        <p:spPr>
          <a:xfrm>
            <a:off x="1779487" y="2455656"/>
            <a:ext cx="10016007" cy="1059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b="1" dirty="0">
                <a:solidFill>
                  <a:srgbClr val="202C8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Maturity level </a:t>
            </a:r>
            <a:r>
              <a:rPr lang="en-US" sz="2200" dirty="0">
                <a:solidFill>
                  <a:srgbClr val="202C8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business practice</a:t>
            </a:r>
            <a:r>
              <a:rPr lang="en-US" sz="2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latent strategy to construction business </a:t>
            </a:r>
            <a:r>
              <a:rPr lang="en-US" sz="22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success, creating fewer but powerful organization and </a:t>
            </a:r>
            <a:r>
              <a:rPr lang="en-US" sz="2200" b="1" dirty="0">
                <a:solidFill>
                  <a:srgbClr val="202C8F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challenges</a:t>
            </a:r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B92A629F-3121-945E-CBCD-2E0E85A21A81}"/>
              </a:ext>
            </a:extLst>
          </p:cNvPr>
          <p:cNvSpPr/>
          <p:nvPr/>
        </p:nvSpPr>
        <p:spPr>
          <a:xfrm>
            <a:off x="1037977" y="3826322"/>
            <a:ext cx="593130" cy="33833"/>
          </a:xfrm>
          <a:prstGeom prst="roundRect">
            <a:avLst>
              <a:gd name="adj" fmla="val 225429"/>
            </a:avLst>
          </a:prstGeom>
          <a:solidFill>
            <a:srgbClr val="C0C1D7"/>
          </a:solidFill>
          <a:ln/>
        </p:spPr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9D1056F6-F141-4AE7-7D8A-9E93C0ECA8F2}"/>
              </a:ext>
            </a:extLst>
          </p:cNvPr>
          <p:cNvSpPr/>
          <p:nvPr/>
        </p:nvSpPr>
        <p:spPr>
          <a:xfrm>
            <a:off x="656679" y="3652639"/>
            <a:ext cx="381298" cy="381298"/>
          </a:xfrm>
          <a:prstGeom prst="roundRect">
            <a:avLst>
              <a:gd name="adj" fmla="val 20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238FA8D-F069-1390-20A2-23548E32D68B}"/>
              </a:ext>
            </a:extLst>
          </p:cNvPr>
          <p:cNvSpPr/>
          <p:nvPr/>
        </p:nvSpPr>
        <p:spPr>
          <a:xfrm>
            <a:off x="771079" y="3716139"/>
            <a:ext cx="152499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002"/>
              </a:lnSpc>
            </a:pPr>
            <a:r>
              <a:rPr lang="en-US" sz="2002" b="1" kern="0" spc="-6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002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5A55346-CEEB-26E6-DFB8-D7CE23C190D6}"/>
              </a:ext>
            </a:extLst>
          </p:cNvPr>
          <p:cNvSpPr/>
          <p:nvPr/>
        </p:nvSpPr>
        <p:spPr>
          <a:xfrm>
            <a:off x="1779488" y="3631506"/>
            <a:ext cx="2435225" cy="264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5"/>
              </a:lnSpc>
            </a:pPr>
            <a:r>
              <a:rPr lang="en-US" sz="2800" b="1" kern="0" spc="-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Externally</a:t>
            </a:r>
            <a:endParaRPr lang="en-US" sz="280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A56927AD-6E08-047A-1025-64FB447370B9}"/>
              </a:ext>
            </a:extLst>
          </p:cNvPr>
          <p:cNvSpPr/>
          <p:nvPr/>
        </p:nvSpPr>
        <p:spPr>
          <a:xfrm>
            <a:off x="1779487" y="3997820"/>
            <a:ext cx="10142437" cy="679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practice, client demands,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performance, skills shortage, high cost of technology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E2D655AE-B69D-C9DC-E49E-31A637C306E1}"/>
              </a:ext>
            </a:extLst>
          </p:cNvPr>
          <p:cNvSpPr/>
          <p:nvPr/>
        </p:nvSpPr>
        <p:spPr>
          <a:xfrm>
            <a:off x="1037977" y="5243165"/>
            <a:ext cx="593130" cy="33833"/>
          </a:xfrm>
          <a:prstGeom prst="roundRect">
            <a:avLst>
              <a:gd name="adj" fmla="val 225429"/>
            </a:avLst>
          </a:prstGeom>
          <a:solidFill>
            <a:srgbClr val="C0C1D7"/>
          </a:solidFill>
          <a:ln/>
        </p:spPr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D172D598-8CFA-9F75-6D64-C09554E9171A}"/>
              </a:ext>
            </a:extLst>
          </p:cNvPr>
          <p:cNvSpPr/>
          <p:nvPr/>
        </p:nvSpPr>
        <p:spPr>
          <a:xfrm>
            <a:off x="656679" y="5069483"/>
            <a:ext cx="381298" cy="381298"/>
          </a:xfrm>
          <a:prstGeom prst="roundRect">
            <a:avLst>
              <a:gd name="adj" fmla="val 20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4905CFCA-74F0-8B66-1F7E-5F9FE1377B27}"/>
              </a:ext>
            </a:extLst>
          </p:cNvPr>
          <p:cNvSpPr/>
          <p:nvPr/>
        </p:nvSpPr>
        <p:spPr>
          <a:xfrm>
            <a:off x="767309" y="5132983"/>
            <a:ext cx="15994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002"/>
              </a:lnSpc>
            </a:pPr>
            <a:r>
              <a:rPr lang="en-US" sz="2002" b="1" kern="0" spc="-6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002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0B2DB06E-35B4-489D-8429-5B3CD80C571A}"/>
              </a:ext>
            </a:extLst>
          </p:cNvPr>
          <p:cNvSpPr/>
          <p:nvPr/>
        </p:nvSpPr>
        <p:spPr>
          <a:xfrm>
            <a:off x="1779489" y="5048350"/>
            <a:ext cx="2188468" cy="264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85"/>
              </a:lnSpc>
            </a:pPr>
            <a:r>
              <a:rPr lang="en-US" sz="2800" b="1" kern="0" spc="-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Internally</a:t>
            </a:r>
            <a:endParaRPr lang="en-US" sz="280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EF14F2C5-21E3-B989-42AB-94993ADB6396}"/>
              </a:ext>
            </a:extLst>
          </p:cNvPr>
          <p:cNvSpPr/>
          <p:nvPr/>
        </p:nvSpPr>
        <p:spPr>
          <a:xfrm>
            <a:off x="1779488" y="5414665"/>
            <a:ext cx="5247382" cy="5421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35"/>
              </a:lnSpc>
            </a:pPr>
            <a:endParaRPr lang="en-US" sz="2400" dirty="0"/>
          </a:p>
        </p:txBody>
      </p:sp>
      <p:sp>
        <p:nvSpPr>
          <p:cNvPr id="4" name="Text 13">
            <a:extLst>
              <a:ext uri="{FF2B5EF4-FFF2-40B4-BE49-F238E27FC236}">
                <a16:creationId xmlns:a16="http://schemas.microsoft.com/office/drawing/2014/main" id="{77579301-A1E3-FDCF-2A1A-7DDF3403C448}"/>
              </a:ext>
            </a:extLst>
          </p:cNvPr>
          <p:cNvSpPr/>
          <p:nvPr/>
        </p:nvSpPr>
        <p:spPr>
          <a:xfrm>
            <a:off x="1711423" y="5381224"/>
            <a:ext cx="9921134" cy="10584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access to sufficient growth capital to small and medium firms, and low access to public stock listing among others.</a:t>
            </a:r>
          </a:p>
        </p:txBody>
      </p:sp>
    </p:spTree>
    <p:extLst>
      <p:ext uri="{BB962C8B-B14F-4D97-AF65-F5344CB8AC3E}">
        <p14:creationId xmlns:p14="http://schemas.microsoft.com/office/powerpoint/2010/main" val="319058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{A0652762-CF47-4299-BADF-6039C91C9DB8}tf78438558_win32</Template>
  <TotalTime>3197</TotalTime>
  <Words>1518</Words>
  <Application>Microsoft Office PowerPoint</Application>
  <PresentationFormat>Widescreen</PresentationFormat>
  <Paragraphs>236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Candara</vt:lpstr>
      <vt:lpstr>Inter</vt:lpstr>
      <vt:lpstr>Sabon Next LT</vt:lpstr>
      <vt:lpstr>Symbol</vt:lpstr>
      <vt:lpstr>Office Theme</vt:lpstr>
      <vt:lpstr>Quantity Surveying Consolidation and Financial Innovation: Mergers, Acquisitions and Financial Models for Mega Practices    a paper presented at the niqs annual general meeting, gardencity 2024</vt:lpstr>
      <vt:lpstr>AGENDA for engagement</vt:lpstr>
      <vt:lpstr>services sector in review </vt:lpstr>
      <vt:lpstr>Future outlook for the sector</vt:lpstr>
      <vt:lpstr>Types of practice&amp; their kpi</vt:lpstr>
      <vt:lpstr>Key challenges</vt:lpstr>
      <vt:lpstr>consolidation</vt:lpstr>
      <vt:lpstr>In history</vt:lpstr>
      <vt:lpstr>PowerPoint Presentation</vt:lpstr>
      <vt:lpstr> consolidation in practice</vt:lpstr>
      <vt:lpstr>PowerPoint Presentation</vt:lpstr>
      <vt:lpstr>PowerPoint Presentation</vt:lpstr>
      <vt:lpstr>PowerPoint Presentation</vt:lpstr>
      <vt:lpstr>PowerPoint Presentation</vt:lpstr>
      <vt:lpstr>Preparing for consolidation </vt:lpstr>
      <vt:lpstr>PowerPoint Presentation</vt:lpstr>
      <vt:lpstr>Organisation </vt:lpstr>
      <vt:lpstr>PowerPoint Presentation</vt:lpstr>
      <vt:lpstr>Financial modelling</vt:lpstr>
      <vt:lpstr>Types of financial models</vt:lpstr>
      <vt:lpstr>PowerPoint Presentation</vt:lpstr>
      <vt:lpstr>Some financial innovations</vt:lpstr>
      <vt:lpstr>Fintech platforms</vt:lpstr>
      <vt:lpstr>“It is in times of crisis that winners are segregated from losers, and those who take bold moves fast can reap the reward strategic planning, emphasis mine.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trendS in construction and real estate development</dc:title>
  <dc:subject/>
  <dc:creator>HP</dc:creator>
  <cp:lastModifiedBy>Samuel Ekung</cp:lastModifiedBy>
  <cp:revision>21</cp:revision>
  <dcterms:created xsi:type="dcterms:W3CDTF">2023-06-21T05:34:42Z</dcterms:created>
  <dcterms:modified xsi:type="dcterms:W3CDTF">2024-11-28T06:04:26Z</dcterms:modified>
</cp:coreProperties>
</file>