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71" r:id="rId4"/>
    <p:sldId id="272" r:id="rId5"/>
    <p:sldId id="274" r:id="rId6"/>
    <p:sldId id="273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3" r:id="rId15"/>
    <p:sldId id="282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89911" autoAdjust="0"/>
  </p:normalViewPr>
  <p:slideViewPr>
    <p:cSldViewPr snapToGrid="0">
      <p:cViewPr varScale="1">
        <p:scale>
          <a:sx n="89" d="100"/>
          <a:sy n="89" d="100"/>
        </p:scale>
        <p:origin x="120" y="162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11/11/21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11/11/21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534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092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57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33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47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48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53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42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19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221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196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277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72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4E708F12-96AD-4ED4-8132-A78F5E42C1F5}" type="datetime1">
              <a:rPr lang="en-US" smtClean="0"/>
              <a:pPr/>
              <a:t>11/11/21</a:t>
            </a:fld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A170-8299-44AD-AEEF-FC686C3D7804}" type="datetime1">
              <a:rPr lang="en-US" smtClean="0"/>
              <a:t>11/11/21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/>
          <a:lstStyle>
            <a:lvl1pPr>
              <a:defRPr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/>
          <a:lstStyle>
            <a:lvl5pP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763A-68EC-4ECD-9620-D9FE9CDDD622}" type="datetime1">
              <a:rPr lang="en-US" smtClean="0"/>
              <a:t>11/11/21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EDD-6160-49BB-B372-861DE7DE9BA5}" type="datetime1">
              <a:rPr lang="en-US" smtClean="0"/>
              <a:t>11/11/21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819F-B7FD-4B29-8F66-9E318144BC2A}" type="datetime1">
              <a:rPr lang="en-US" smtClean="0"/>
              <a:t>11/11/21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159C-B6E0-4F10-9F4A-2FA57003B139}" type="datetime1">
              <a:rPr lang="en-US" smtClean="0"/>
              <a:t>11/11/21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dirty="0"/>
              <a:t>Add a footer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70CBBB-D1D1-4386-A5E9-07F3477B78F3}" type="datetime1">
              <a:rPr lang="en-US" smtClean="0"/>
              <a:t>11/11/21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9FA4CAD8-0EA7-4615-B69B-B2F199EF3A93}" type="datetime1">
              <a:rPr lang="en-US" smtClean="0"/>
              <a:t>11/11/21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4BD7-6953-492C-921B-E68B2D7F14C8}" type="datetime1">
              <a:rPr lang="en-US" smtClean="0"/>
              <a:t>11/11/21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7D9B-D4D3-4E23-88DF-2E354FA43196}" type="datetime1">
              <a:rPr lang="en-US" smtClean="0"/>
              <a:t>11/11/21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67C5-D04E-4576-B61C-12ABA14BBD6C}" type="datetime1">
              <a:rPr lang="en-US" smtClean="0"/>
              <a:t>11/11/21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C20F09E4-6EA4-4BF3-9FC8-FF40373B88E6}" type="datetime1">
              <a:rPr lang="en-US" smtClean="0"/>
              <a:pPr/>
              <a:t>11/11/21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778658" y="3988907"/>
            <a:ext cx="8441107" cy="1460449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>
                  <a:lumMod val="75000"/>
                </a:schemeClr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Georgia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1">
                  <a:lumMod val="50000"/>
                </a:schemeClr>
              </a:buClr>
              <a:buFont typeface="Wingdings 2" panose="05020102010507070707" pitchFamily="18" charset="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>
                <a:ln>
                  <a:solidFill>
                    <a:schemeClr val="accent2"/>
                  </a:solidFill>
                </a:ln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PRESENTED AT </a:t>
            </a:r>
          </a:p>
          <a:p>
            <a:pPr algn="ctr"/>
            <a:r>
              <a:rPr lang="en-US" b="1" dirty="0">
                <a:ln>
                  <a:solidFill>
                    <a:schemeClr val="accent2"/>
                  </a:solidFill>
                </a:ln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THE NIGERIAN INSTITUTE OF QUANTITY SURVEYORS</a:t>
            </a:r>
          </a:p>
          <a:p>
            <a:pPr algn="ctr"/>
            <a:r>
              <a:rPr lang="en-US" b="1" dirty="0">
                <a:ln>
                  <a:solidFill>
                    <a:schemeClr val="accent2"/>
                  </a:solidFill>
                </a:ln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29TH BIENNIAL CONFERENCE/ GENERAL MEETING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1190" y="2717479"/>
            <a:ext cx="11508658" cy="8641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b="1" dirty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Bookman Old Style" panose="02050604050505020204" pitchFamily="18" charset="0"/>
                <a:ea typeface="Segoe UI Black" panose="020B0A02040204020203" pitchFamily="34" charset="0"/>
              </a:rPr>
              <a:t>TOPIC: ACHIEVING NET ZERO CARBON EMISSION IN CITY PLANNING AND ZONING FOR SUSTAINABLE DEVELOPMENT</a:t>
            </a:r>
            <a:endParaRPr lang="en-US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 txBox="1">
            <a:spLocks/>
          </p:cNvSpPr>
          <p:nvPr/>
        </p:nvSpPr>
        <p:spPr>
          <a:xfrm>
            <a:off x="2665257" y="5370206"/>
            <a:ext cx="6667907" cy="12995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ZA" sz="1400" b="1" i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BY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ZA" sz="1400" b="1" i="1" dirty="0">
              <a:solidFill>
                <a:schemeClr val="bg2">
                  <a:lumMod val="25000"/>
                </a:schemeClr>
              </a:solidFill>
              <a:latin typeface="Bookman Old Style" panose="020506040505050202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ZA" sz="15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Tpl. Olutoyin Ayinde FNITP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National President,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schemeClr val="bg2">
                    <a:lumMod val="25000"/>
                  </a:schemeClr>
                </a:solidFill>
                <a:latin typeface="Bookman Old Style" panose="02050604050505020204" pitchFamily="18" charset="0"/>
              </a:rPr>
              <a:t>Nigerian Institute of Town Planners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827" y="5370206"/>
            <a:ext cx="1662798" cy="1447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52074" y="1513208"/>
            <a:ext cx="11508658" cy="12456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b="1" dirty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Bookman Old Style" panose="02050604050505020204" pitchFamily="18" charset="0"/>
                <a:ea typeface="Segoe UI Black" panose="020B0A02040204020203" pitchFamily="34" charset="0"/>
              </a:rPr>
              <a:t>THEME: CLIMATE AND GLOBAL DISASTERS –</a:t>
            </a:r>
          </a:p>
          <a:p>
            <a:pPr algn="ctr"/>
            <a:r>
              <a:rPr lang="en-US" sz="2400" b="1" dirty="0">
                <a:ln w="127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Bookman Old Style" panose="02050604050505020204" pitchFamily="18" charset="0"/>
                <a:ea typeface="Segoe UI Black" panose="020B0A02040204020203" pitchFamily="34" charset="0"/>
              </a:rPr>
              <a:t>DEVELOPING SUSTAINABLE INFRASTRUCTURE TO ACHIEVE GROWTH AMIDST DECLINING ECONOMIC RESOURCES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71" y="34288"/>
            <a:ext cx="1617027" cy="165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394" y="366579"/>
            <a:ext cx="10972800" cy="1073075"/>
          </a:xfrm>
        </p:spPr>
        <p:txBody>
          <a:bodyPr>
            <a:normAutofit/>
          </a:bodyPr>
          <a:lstStyle/>
          <a:p>
            <a:pPr marL="109728"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3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COVID-19 EXPERIENCE AND REALITIES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12" y="1198496"/>
            <a:ext cx="12123868" cy="5802675"/>
          </a:xfrm>
        </p:spPr>
        <p:txBody>
          <a:bodyPr>
            <a:noAutofit/>
          </a:bodyPr>
          <a:lstStyle/>
          <a:p>
            <a:pPr marL="109728" lvl="0" indent="0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r>
              <a:rPr lang="en-US" sz="2000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Lockdown became imminent, implying:</a:t>
            </a:r>
          </a:p>
          <a:p>
            <a:pPr marL="109728" indent="0" algn="ctr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No movement</a:t>
            </a:r>
          </a:p>
          <a:p>
            <a:pPr marL="109728" indent="0" algn="ctr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endParaRPr lang="en-US" sz="2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109728" indent="0" algn="ctr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endParaRPr lang="en-US" sz="2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109728" indent="0" algn="ctr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No transportation</a:t>
            </a:r>
          </a:p>
          <a:p>
            <a:pPr marL="109728" indent="0" algn="ctr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endParaRPr lang="en-US" sz="2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109728" indent="0" algn="ctr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endParaRPr lang="en-US" sz="2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109728" indent="0" algn="ctr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r>
              <a:rPr lang="en-US" sz="2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No burning of fuel, No carbon emission, No noise pollution, No heat to release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2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42" y="5338376"/>
            <a:ext cx="3632982" cy="1373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1" y="5338376"/>
            <a:ext cx="1583082" cy="15830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64" y="5129249"/>
            <a:ext cx="2346587" cy="1871922"/>
          </a:xfrm>
          <a:prstGeom prst="rect">
            <a:avLst/>
          </a:prstGeom>
        </p:spPr>
      </p:pic>
      <p:sp>
        <p:nvSpPr>
          <p:cNvPr id="7" name="Plus 6"/>
          <p:cNvSpPr/>
          <p:nvPr/>
        </p:nvSpPr>
        <p:spPr>
          <a:xfrm>
            <a:off x="2076732" y="5802179"/>
            <a:ext cx="686563" cy="638511"/>
          </a:xfrm>
          <a:prstGeom prst="mathPlus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qual 7"/>
          <p:cNvSpPr/>
          <p:nvPr/>
        </p:nvSpPr>
        <p:spPr>
          <a:xfrm>
            <a:off x="5219151" y="5802179"/>
            <a:ext cx="591342" cy="529236"/>
          </a:xfrm>
          <a:prstGeom prst="mathEqual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&quot;No&quot; Symbol 8"/>
          <p:cNvSpPr/>
          <p:nvPr/>
        </p:nvSpPr>
        <p:spPr>
          <a:xfrm>
            <a:off x="6191373" y="5527587"/>
            <a:ext cx="1209888" cy="1078421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&quot;No&quot; Symbol 9"/>
          <p:cNvSpPr/>
          <p:nvPr/>
        </p:nvSpPr>
        <p:spPr>
          <a:xfrm>
            <a:off x="7661725" y="3280963"/>
            <a:ext cx="398033" cy="405314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&quot;No&quot; Symbol 10"/>
          <p:cNvSpPr/>
          <p:nvPr/>
        </p:nvSpPr>
        <p:spPr>
          <a:xfrm>
            <a:off x="7401259" y="1793689"/>
            <a:ext cx="398033" cy="405314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191373" y="2271571"/>
            <a:ext cx="528918" cy="893935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191373" y="3770726"/>
            <a:ext cx="528918" cy="893935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3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48" y="325418"/>
            <a:ext cx="10972800" cy="1073075"/>
          </a:xfrm>
        </p:spPr>
        <p:txBody>
          <a:bodyPr>
            <a:normAutofit/>
          </a:bodyPr>
          <a:lstStyle/>
          <a:p>
            <a:pPr marL="109728"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3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CHALLENGES PRESENTED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32" y="1291993"/>
            <a:ext cx="12123868" cy="5802675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COVID-19 enforced better living but challenged our sustenance.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Mobility is a characteristic we must fulfill as living beings but how do we make it safe, knowing that movement (over long distances) implies transport, which in turn implies emissions?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How can we reduce movement over long distances and still fulfill our needs? 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Those things that we travel to obtain, can we bring them closer and just take a walk?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If we do more of walking, how can we make it safer, more interesting/attractive and more convenient?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If we do need transport, how can we make it less harmful?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2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504" y="505679"/>
            <a:ext cx="1426824" cy="1365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846" y="4528969"/>
            <a:ext cx="2927315" cy="243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1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115"/>
            <a:ext cx="10972800" cy="1073075"/>
          </a:xfrm>
        </p:spPr>
        <p:txBody>
          <a:bodyPr>
            <a:normAutofit/>
          </a:bodyPr>
          <a:lstStyle/>
          <a:p>
            <a:pPr marL="109728"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3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THE NEED FOR URBAN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3659"/>
            <a:ext cx="8236772" cy="5802675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Urban Planning is concerned with the use of land and ensuring that there is harmony, beauty and functionality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All of man’s activities are carried out physically on land, and thus the need to plan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Every economic planning proposal, political promise and campaign manifestoes are destined to be fulfilled on land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This is why all conflicts arising from political, administrative and economic decisions need to be resolved through Urban Planning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That there is a nexus between physical planning and economic planning is a fact that must be understood.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2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772" y="108652"/>
            <a:ext cx="3955228" cy="4433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157" y="4120178"/>
            <a:ext cx="3513392" cy="258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2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48" y="325418"/>
            <a:ext cx="10972800" cy="1073075"/>
          </a:xfrm>
        </p:spPr>
        <p:txBody>
          <a:bodyPr>
            <a:normAutofit/>
          </a:bodyPr>
          <a:lstStyle/>
          <a:p>
            <a:pPr marL="109728"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3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SUSTAINABILITY THROUGH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32" y="1291993"/>
            <a:ext cx="12123868" cy="5802675"/>
          </a:xfrm>
        </p:spPr>
        <p:txBody>
          <a:bodyPr>
            <a:noAutofit/>
          </a:bodyPr>
          <a:lstStyle/>
          <a:p>
            <a:pPr marL="109728" lvl="0" indent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Urban Planning would promote: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Use of Renewable Energy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Green Housing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Compact settlement pattern (mixed uses)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Efficient management of land resources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Inclusion, increasing mobility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Landscaping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Re-afforestation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Creation of more open spaces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Carbon-free Public Transportation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The 3 R’s- Reduce, Reuse, Recycle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2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42" y="917014"/>
            <a:ext cx="4754880" cy="3170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57" y="3732904"/>
            <a:ext cx="6254501" cy="31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7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48" y="325418"/>
            <a:ext cx="10972800" cy="1073075"/>
          </a:xfrm>
        </p:spPr>
        <p:txBody>
          <a:bodyPr>
            <a:normAutofit/>
          </a:bodyPr>
          <a:lstStyle/>
          <a:p>
            <a:pPr marL="109728"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3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THE POSER: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" y="1154295"/>
            <a:ext cx="12292404" cy="5802675"/>
          </a:xfrm>
        </p:spPr>
        <p:txBody>
          <a:bodyPr>
            <a:noAutofit/>
          </a:bodyPr>
          <a:lstStyle/>
          <a:p>
            <a:pPr marL="109728" lvl="0" indent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What would make us ready for the paradigm shift?</a:t>
            </a:r>
          </a:p>
          <a:p>
            <a:pPr marL="109728" lvl="0" indent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And we can relate this to the new normal </a:t>
            </a:r>
          </a:p>
          <a:p>
            <a:pPr marL="109728" lvl="0" indent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There would be need for:</a:t>
            </a:r>
          </a:p>
          <a:p>
            <a:pPr marL="109728" lvl="0" indent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r>
              <a:rPr lang="en-US" sz="2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- Mindset change </a:t>
            </a:r>
          </a:p>
          <a:p>
            <a:pPr marL="109728" lvl="0" indent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r>
              <a:rPr lang="en-US" sz="2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- Lifestyle Change </a:t>
            </a:r>
          </a:p>
          <a:p>
            <a:pPr marL="109728" lvl="0" indent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r>
              <a:rPr lang="en-US" sz="2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- Instructional Change (Education and Re-education)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2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2" y="3640623"/>
            <a:ext cx="5671587" cy="3478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36" y="817581"/>
            <a:ext cx="6031364" cy="35786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757" y="2700168"/>
            <a:ext cx="5742662" cy="61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1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3353"/>
            <a:ext cx="12123868" cy="5802675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We need to recognize that planning should precede development, so that we can achieve order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With our increasing population and our limited land resources, it becomes more compelling for us to plan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The only way to manage a limited resource is to plan it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Planning to meet the goals of sustainability would help in controlling carbon emission</a:t>
            </a:r>
          </a:p>
          <a:p>
            <a:pPr marL="109728" lvl="0" indent="0" algn="ctr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r>
              <a:rPr lang="en-US" sz="2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We will either plan, or we perish!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2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889" y="3698879"/>
            <a:ext cx="6182505" cy="454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0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895"/>
            <a:ext cx="8949075" cy="463362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 txBox="1">
            <a:spLocks/>
          </p:cNvSpPr>
          <p:nvPr/>
        </p:nvSpPr>
        <p:spPr>
          <a:xfrm>
            <a:off x="7379745" y="5417012"/>
            <a:ext cx="4640492" cy="1440988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b="1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Tpl</a:t>
            </a:r>
            <a:r>
              <a:rPr lang="en-ZA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. Olutoyin </a:t>
            </a:r>
            <a:r>
              <a:rPr lang="en-ZA" b="1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Ayinde</a:t>
            </a:r>
            <a:r>
              <a:rPr lang="en-ZA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FNITP</a:t>
            </a:r>
          </a:p>
          <a:p>
            <a:r>
              <a:rPr lang="en-ZA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Email</a:t>
            </a:r>
            <a:r>
              <a:rPr lang="en-US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: </a:t>
            </a:r>
            <a:r>
              <a:rPr lang="en-ZA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toyinayinde@yahoo.co.uk</a:t>
            </a:r>
          </a:p>
          <a:p>
            <a:r>
              <a:rPr lang="en-ZA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Tel:</a:t>
            </a:r>
            <a:r>
              <a:rPr lang="en-US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ZA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08033013849</a:t>
            </a:r>
          </a:p>
          <a:p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081" y="646562"/>
            <a:ext cx="2017420" cy="206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2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48" y="325419"/>
            <a:ext cx="10972800" cy="1066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48" y="1162900"/>
            <a:ext cx="11772452" cy="5695099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1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I always like to simplify things</a:t>
            </a:r>
          </a:p>
          <a:p>
            <a:pPr lvl="0">
              <a:lnSpc>
                <a:spcPct val="17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1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Breaking down this complex topic brings it to:</a:t>
            </a:r>
          </a:p>
          <a:p>
            <a:pPr lvl="0">
              <a:lnSpc>
                <a:spcPct val="170000"/>
              </a:lnSpc>
            </a:pPr>
            <a:endParaRPr lang="en-US" sz="1700" b="1" dirty="0">
              <a:latin typeface="Bookman Old Style" panose="02050604050505020204" pitchFamily="18" charset="0"/>
            </a:endParaRPr>
          </a:p>
          <a:p>
            <a:pPr marL="109728" lvl="0" indent="0" algn="ctr">
              <a:lnSpc>
                <a:spcPct val="170000"/>
              </a:lnSpc>
              <a:buNone/>
            </a:pPr>
            <a:r>
              <a:rPr lang="en-US" sz="2600" b="1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PLANNING OUR CITIES AND COMMUNITIES FOR SUSTAINABLE DEVELOPMENT</a:t>
            </a:r>
            <a:endParaRPr lang="en-US" sz="2600" b="1" dirty="0">
              <a:latin typeface="Bookman Old Style" panose="02050604050505020204" pitchFamily="18" charset="0"/>
            </a:endParaRPr>
          </a:p>
          <a:p>
            <a:pPr marL="109728" lvl="0" indent="0" algn="ctr">
              <a:lnSpc>
                <a:spcPct val="170000"/>
              </a:lnSpc>
              <a:buNone/>
            </a:pPr>
            <a:r>
              <a:rPr lang="en-US" sz="2600" b="1" dirty="0">
                <a:latin typeface="Bookman Old Style" panose="02050604050505020204" pitchFamily="18" charset="0"/>
              </a:rPr>
              <a:t>From The Topic: </a:t>
            </a:r>
            <a:r>
              <a:rPr lang="en-US" sz="2600" b="1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"ACHIEVING NET ZERO CARBON EMISSION IN CITY PLANNING AND ZONING FOR SUSTAINABLE DEVELOPMENT“</a:t>
            </a:r>
          </a:p>
          <a:p>
            <a:pPr marL="109728" lvl="0" indent="0" algn="ctr">
              <a:lnSpc>
                <a:spcPct val="170000"/>
              </a:lnSpc>
              <a:buNone/>
            </a:pPr>
            <a:endParaRPr lang="en-US" sz="1700" b="1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lvl="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3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We can simply have it as above and achieve all that we need to achieve</a:t>
            </a:r>
          </a:p>
          <a:p>
            <a:pPr lvl="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3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Our goal ultimately is sustainable development </a:t>
            </a:r>
          </a:p>
          <a:p>
            <a:pPr lvl="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3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What are the characteristics of a sustainable development?</a:t>
            </a:r>
          </a:p>
          <a:p>
            <a:pPr marL="109728" lvl="0" indent="0">
              <a:lnSpc>
                <a:spcPct val="150000"/>
              </a:lnSpc>
              <a:buNone/>
            </a:pPr>
            <a:r>
              <a:rPr lang="en-US" sz="23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               - Livability of the human settlement</a:t>
            </a:r>
          </a:p>
          <a:p>
            <a:pPr marL="109728" lvl="0" indent="0">
              <a:lnSpc>
                <a:spcPct val="150000"/>
              </a:lnSpc>
              <a:buNone/>
            </a:pPr>
            <a:r>
              <a:rPr lang="en-US" sz="23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               - Availability of the relevant resources</a:t>
            </a:r>
          </a:p>
          <a:p>
            <a:pPr marL="109728" lvl="0" indent="0">
              <a:lnSpc>
                <a:spcPct val="150000"/>
              </a:lnSpc>
              <a:buNone/>
            </a:pPr>
            <a:r>
              <a:rPr lang="en-US" sz="23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               - Ability to live carbon-free (Net Zero Carbon Emission)</a:t>
            </a:r>
          </a:p>
          <a:p>
            <a:pPr marL="109728" lvl="0" indent="0">
              <a:lnSpc>
                <a:spcPct val="150000"/>
              </a:lnSpc>
              <a:buNone/>
            </a:pPr>
            <a:r>
              <a:rPr lang="en-US" sz="23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               - Capability of the system to last generations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2061883" y="-174654"/>
            <a:ext cx="6096000" cy="5000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728" lvl="0" indent="0" algn="ctr">
              <a:lnSpc>
                <a:spcPct val="170000"/>
              </a:lnSpc>
              <a:buNone/>
            </a:pP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PROTOCOLS</a:t>
            </a:r>
            <a:endParaRPr lang="en-US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463" y="4137449"/>
            <a:ext cx="3835514" cy="261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48" y="325419"/>
            <a:ext cx="10972800" cy="1066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8334" y="1162899"/>
            <a:ext cx="12457355" cy="5695099"/>
          </a:xfrm>
        </p:spPr>
        <p:txBody>
          <a:bodyPr>
            <a:normAutofit/>
          </a:bodyPr>
          <a:lstStyle/>
          <a:p>
            <a:pPr marL="109728" lvl="0" indent="0" algn="just">
              <a:lnSpc>
                <a:spcPct val="150000"/>
              </a:lnSpc>
              <a:buNone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•	Need to appreciate how the planet, earth, has existed for ages and has sustained  life</a:t>
            </a:r>
          </a:p>
          <a:p>
            <a:pPr marL="109728" lvl="0" indent="0" algn="just">
              <a:lnSpc>
                <a:spcPct val="150000"/>
              </a:lnSpc>
              <a:buNone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•	Over time the once friendly earth is seemingly becoming hostile</a:t>
            </a:r>
          </a:p>
          <a:p>
            <a:pPr marL="109728" lvl="0" indent="0" algn="just">
              <a:lnSpc>
                <a:spcPct val="150000"/>
              </a:lnSpc>
              <a:buNone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•	Coolness is becoming warm and then, hot</a:t>
            </a:r>
          </a:p>
          <a:p>
            <a:pPr marL="109728" lvl="0" indent="0" algn="just">
              <a:lnSpc>
                <a:spcPct val="150000"/>
              </a:lnSpc>
              <a:buNone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•	Flooding and wild fires are becoming prevalent </a:t>
            </a:r>
          </a:p>
          <a:p>
            <a:pPr marL="109728" lvl="0" indent="0" algn="just">
              <a:lnSpc>
                <a:spcPct val="150000"/>
              </a:lnSpc>
              <a:buNone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•	These are signs of Climate change</a:t>
            </a:r>
          </a:p>
          <a:p>
            <a:pPr marL="109728" lvl="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22" y="3943755"/>
            <a:ext cx="3835514" cy="2611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976" y="2472680"/>
            <a:ext cx="4574179" cy="4935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87" y="4239770"/>
            <a:ext cx="2232541" cy="2232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342" y="1602352"/>
            <a:ext cx="2421897" cy="213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48" y="325419"/>
            <a:ext cx="10972800" cy="1066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CLIMATE CHANGE 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153" y="1162899"/>
            <a:ext cx="12123868" cy="5695099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Man and his activities (based on his need to survive)</a:t>
            </a:r>
          </a:p>
          <a:p>
            <a:pPr marL="109728" lvl="0" indent="0" algn="just">
              <a:lnSpc>
                <a:spcPct val="150000"/>
              </a:lnSpc>
              <a:buNone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Man's basic needs</a:t>
            </a:r>
          </a:p>
          <a:p>
            <a:pPr marL="109728" lvl="0" indent="0" algn="just">
              <a:lnSpc>
                <a:spcPct val="150000"/>
              </a:lnSpc>
              <a:buNone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•	Food</a:t>
            </a:r>
          </a:p>
          <a:p>
            <a:pPr marL="109728" lvl="0" indent="0" algn="just">
              <a:lnSpc>
                <a:spcPct val="150000"/>
              </a:lnSpc>
              <a:buNone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•	Clothing</a:t>
            </a:r>
          </a:p>
          <a:p>
            <a:pPr marL="109728" lvl="0" indent="0" algn="just">
              <a:lnSpc>
                <a:spcPct val="150000"/>
              </a:lnSpc>
              <a:buNone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•	Shelter</a:t>
            </a:r>
          </a:p>
          <a:p>
            <a:pPr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Man's three needs in a sustainable human settlement</a:t>
            </a:r>
          </a:p>
          <a:p>
            <a:pPr marL="109728" lvl="0" indent="0" algn="just">
              <a:lnSpc>
                <a:spcPct val="150000"/>
              </a:lnSpc>
              <a:buNone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•	Live</a:t>
            </a:r>
          </a:p>
          <a:p>
            <a:pPr marL="109728" lvl="0" indent="0" algn="just">
              <a:lnSpc>
                <a:spcPct val="150000"/>
              </a:lnSpc>
              <a:buNone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•	Work</a:t>
            </a:r>
          </a:p>
          <a:p>
            <a:pPr marL="109728" lvl="0" indent="0" algn="just">
              <a:lnSpc>
                <a:spcPct val="150000"/>
              </a:lnSpc>
              <a:buNone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•	Play</a:t>
            </a:r>
          </a:p>
          <a:p>
            <a:pPr marL="109728" lvl="0" indent="0" algn="just">
              <a:lnSpc>
                <a:spcPct val="150000"/>
              </a:lnSpc>
              <a:buNone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These invariably induce results that lead to climate change or making the impact more severe.</a:t>
            </a:r>
          </a:p>
          <a:p>
            <a:pPr marL="109728" lvl="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4117032"/>
            <a:ext cx="3364847" cy="17091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138" y="1914860"/>
            <a:ext cx="3950989" cy="17891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87" y="-1745385"/>
            <a:ext cx="3468298" cy="444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7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48" y="325419"/>
            <a:ext cx="10972800" cy="1066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CLIMATE CHANGE 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1994"/>
            <a:ext cx="12123868" cy="5802675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There is a give and take scenario between man and nature. When this is balanced all will be well, but when not balanced, the result is life-threatening.</a:t>
            </a:r>
          </a:p>
          <a:p>
            <a:pPr marL="109728" lvl="0" indent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endParaRPr lang="en-US" sz="2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lvl="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Man, through urban settlements, takes 75% of energy of the earth</a:t>
            </a:r>
          </a:p>
          <a:p>
            <a:pPr marL="109728" lvl="0" indent="0" algn="just">
              <a:lnSpc>
                <a:spcPct val="150000"/>
              </a:lnSpc>
              <a:buNone/>
            </a:pPr>
            <a:r>
              <a:rPr lang="en-US" sz="2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In return, what does he give back to the earth? Emissions to the tune of 70%, and 25% of those emissions are because man needs to move about transporting goods and services.</a:t>
            </a:r>
          </a:p>
          <a:p>
            <a:pPr marL="109728" lvl="0" indent="0" algn="just">
              <a:lnSpc>
                <a:spcPct val="150000"/>
              </a:lnSpc>
              <a:buNone/>
            </a:pPr>
            <a:endParaRPr lang="en-US" sz="2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109728" lvl="0" indent="0" algn="just">
              <a:lnSpc>
                <a:spcPct val="150000"/>
              </a:lnSpc>
              <a:buNone/>
            </a:pP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12" y="4473184"/>
            <a:ext cx="2416126" cy="2102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35" y="4193331"/>
            <a:ext cx="2765140" cy="2988479"/>
          </a:xfrm>
          <a:prstGeom prst="rect">
            <a:avLst/>
          </a:prstGeom>
        </p:spPr>
      </p:pic>
      <p:sp>
        <p:nvSpPr>
          <p:cNvPr id="10" name="Left-Right Arrow 9"/>
          <p:cNvSpPr/>
          <p:nvPr/>
        </p:nvSpPr>
        <p:spPr>
          <a:xfrm>
            <a:off x="5399839" y="5375223"/>
            <a:ext cx="662095" cy="297951"/>
          </a:xfrm>
          <a:prstGeom prst="left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2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48" y="325418"/>
            <a:ext cx="10972800" cy="1073075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CLIMATE CHANGE 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32" y="1291994"/>
            <a:ext cx="12123868" cy="5802675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From transportation alone, man generates two major types of pollution, and in some cases a third.</a:t>
            </a:r>
          </a:p>
          <a:p>
            <a:pPr marL="109728" lvl="0" indent="0" algn="just">
              <a:lnSpc>
                <a:spcPct val="150000"/>
              </a:lnSpc>
              <a:buNone/>
            </a:pPr>
            <a:r>
              <a:rPr lang="en-US" sz="2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-Air pollution (fumes from exhaust, increasing the carbon emission that is our major concern)</a:t>
            </a:r>
          </a:p>
          <a:p>
            <a:pPr marL="109728" lvl="0" indent="0" algn="just">
              <a:lnSpc>
                <a:spcPct val="150000"/>
              </a:lnSpc>
              <a:buNone/>
            </a:pPr>
            <a:r>
              <a:rPr lang="en-US" sz="2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-Noise pollution (automobile noise, and consequently human noise)</a:t>
            </a:r>
          </a:p>
          <a:p>
            <a:pPr marL="109728" lvl="0" indent="0" algn="just">
              <a:lnSpc>
                <a:spcPct val="150000"/>
              </a:lnSpc>
              <a:buNone/>
            </a:pPr>
            <a:r>
              <a:rPr lang="en-US" sz="2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-Water pollution (when oils and products from engine lubricants are not well managed).</a:t>
            </a:r>
          </a:p>
          <a:p>
            <a:pPr marL="109728" lvl="0" indent="0" algn="just">
              <a:lnSpc>
                <a:spcPct val="150000"/>
              </a:lnSpc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38" y="4322334"/>
            <a:ext cx="2449605" cy="2449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67" y="3720130"/>
            <a:ext cx="3374539" cy="3374539"/>
          </a:xfrm>
          <a:prstGeom prst="rect">
            <a:avLst/>
          </a:prstGeom>
        </p:spPr>
      </p:pic>
      <p:sp>
        <p:nvSpPr>
          <p:cNvPr id="11" name="Plus 10"/>
          <p:cNvSpPr/>
          <p:nvPr/>
        </p:nvSpPr>
        <p:spPr>
          <a:xfrm>
            <a:off x="3388658" y="5154482"/>
            <a:ext cx="785309" cy="785308"/>
          </a:xfrm>
          <a:prstGeom prst="mathPlus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30" y="4605302"/>
            <a:ext cx="2335822" cy="1966556"/>
          </a:xfrm>
          <a:prstGeom prst="rect">
            <a:avLst/>
          </a:prstGeom>
        </p:spPr>
      </p:pic>
      <p:sp>
        <p:nvSpPr>
          <p:cNvPr id="13" name="Plus 12"/>
          <p:cNvSpPr/>
          <p:nvPr/>
        </p:nvSpPr>
        <p:spPr>
          <a:xfrm>
            <a:off x="7237508" y="5195926"/>
            <a:ext cx="785309" cy="785308"/>
          </a:xfrm>
          <a:prstGeom prst="mathPlus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3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53" y="548641"/>
            <a:ext cx="4207581" cy="2805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48" y="325418"/>
            <a:ext cx="10972800" cy="1073075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MAN AND HIS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32" y="1291994"/>
            <a:ext cx="12123868" cy="5802675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The need to eat - burns fuel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The need for warmth - burns fuel, depleting forests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The need for shelter - cuts forests, releases heat, flooding, etc.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The need for cooling - releases carbon, heat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The need to move - (transportation)- burns fuel (carbon), noise, etc.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The need to work - (drive industrial machines)- burns fuel, releases heat, carbon, etc.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Uncontrolled sprawl - deforestation, encroachment on flood plains, ecological imbalance, depletion of endangered species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The need to manage wastes - air pollution, flooding, carbon emission.</a:t>
            </a:r>
          </a:p>
        </p:txBody>
      </p:sp>
    </p:spTree>
    <p:extLst>
      <p:ext uri="{BB962C8B-B14F-4D97-AF65-F5344CB8AC3E}">
        <p14:creationId xmlns:p14="http://schemas.microsoft.com/office/powerpoint/2010/main" val="395269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48" y="325418"/>
            <a:ext cx="10972800" cy="1073075"/>
          </a:xfrm>
        </p:spPr>
        <p:txBody>
          <a:bodyPr>
            <a:normAutofit/>
          </a:bodyPr>
          <a:lstStyle/>
          <a:p>
            <a:pPr marL="109728"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3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THE COST OF MAN’S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32" y="1130629"/>
            <a:ext cx="12123868" cy="5802675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Man’s very own existence (none has felt the impact of these activities like man)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Man is threatened by the process of living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The more man chooses to meet his own needs alone (i.e. a life without balance), the more threatened is man’s existence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The more need for transportation (mobility), the more the carbon emission, but one of the characteristics of living things is mobility, so man must continue to move.</a:t>
            </a:r>
          </a:p>
          <a:p>
            <a:pPr marL="109728" lvl="0" indent="0" algn="ctr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r>
              <a:rPr lang="en-US" sz="2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Question: If man’s gain induces so much pain, can there be a reversal or a balance?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2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444" y="4410636"/>
            <a:ext cx="4016638" cy="268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9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48" y="325418"/>
            <a:ext cx="10972800" cy="1073075"/>
          </a:xfrm>
        </p:spPr>
        <p:txBody>
          <a:bodyPr>
            <a:normAutofit/>
          </a:bodyPr>
          <a:lstStyle/>
          <a:p>
            <a:pPr marL="109728"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32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COVID-19 EXPERIENCE AND REALITIES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32" y="1281236"/>
            <a:ext cx="12123868" cy="5802675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The pandemic struck- there was immediate need for open spaces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Lack of open spaces proved lack of attention to Urban Planning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There was need to move victims promptly to health (isolation) Centres</a:t>
            </a:r>
          </a:p>
          <a:p>
            <a:pPr lvl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0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  Lack of accessibility (road connectivity) was another proof of lack of attention to Urban Planning.</a:t>
            </a:r>
          </a:p>
          <a:p>
            <a:pPr marL="109728" lvl="0" indent="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endParaRPr lang="en-US" sz="20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048" y="614581"/>
            <a:ext cx="2122151" cy="2122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74" y="3899074"/>
            <a:ext cx="2958926" cy="2958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922" y="2994693"/>
            <a:ext cx="5690115" cy="4433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6" b="21508"/>
          <a:stretch/>
        </p:blipFill>
        <p:spPr>
          <a:xfrm>
            <a:off x="236507" y="4387091"/>
            <a:ext cx="3216698" cy="197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3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 presentation.potx" id="{7B9FCAFE-DDE5-4198-9987-54DFCAD80598}" vid="{6015A8B0-C387-4E39-945C-0F39E3EB10B6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</Template>
  <TotalTime>201</TotalTime>
  <Words>1726</Words>
  <Application>Microsoft Office PowerPoint</Application>
  <PresentationFormat>Widescreen</PresentationFormat>
  <Paragraphs>165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Training presentation</vt:lpstr>
      <vt:lpstr>PowerPoint Presentation</vt:lpstr>
      <vt:lpstr>INTRODUCTION</vt:lpstr>
      <vt:lpstr>BACKGROUND</vt:lpstr>
      <vt:lpstr>CLIMATE CHANGE CAUSES</vt:lpstr>
      <vt:lpstr>CLIMATE CHANGE CAUSES</vt:lpstr>
      <vt:lpstr>CLIMATE CHANGE CAUSES</vt:lpstr>
      <vt:lpstr>MAN AND HIS ACTIVITIES</vt:lpstr>
      <vt:lpstr>THE COST OF MAN’S NEEDS</vt:lpstr>
      <vt:lpstr>COVID-19 EXPERIENCE AND REALITIES</vt:lpstr>
      <vt:lpstr> COVID-19 EXPERIENCE AND REALITIES</vt:lpstr>
      <vt:lpstr>CHALLENGES PRESENTED</vt:lpstr>
      <vt:lpstr>THE NEED FOR URBAN PLANNING</vt:lpstr>
      <vt:lpstr>SUSTAINABILITY THROUGH PLANNING</vt:lpstr>
      <vt:lpstr>THE POSER: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TAA WORKSTATION</dc:creator>
  <cp:lastModifiedBy>Olutoyin Ayinde</cp:lastModifiedBy>
  <cp:revision>22</cp:revision>
  <dcterms:created xsi:type="dcterms:W3CDTF">2021-11-11T10:36:41Z</dcterms:created>
  <dcterms:modified xsi:type="dcterms:W3CDTF">2021-11-11T22:40:50Z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