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  <p:sldId id="271" r:id="rId10"/>
    <p:sldId id="266" r:id="rId11"/>
    <p:sldId id="262" r:id="rId12"/>
    <p:sldId id="274" r:id="rId13"/>
    <p:sldId id="269" r:id="rId14"/>
    <p:sldId id="267" r:id="rId15"/>
    <p:sldId id="279" r:id="rId16"/>
    <p:sldId id="280" r:id="rId17"/>
    <p:sldId id="283" r:id="rId18"/>
    <p:sldId id="273" r:id="rId19"/>
    <p:sldId id="282" r:id="rId20"/>
    <p:sldId id="278" r:id="rId21"/>
    <p:sldId id="272" r:id="rId22"/>
    <p:sldId id="284" r:id="rId23"/>
    <p:sldId id="276" r:id="rId24"/>
    <p:sldId id="281" r:id="rId25"/>
    <p:sldId id="275" r:id="rId26"/>
    <p:sldId id="277" r:id="rId27"/>
  </p:sldIdLst>
  <p:sldSz cx="12192000" cy="7772400"/>
  <p:notesSz cx="6858000" cy="9144000"/>
  <p:defaultTextStyle>
    <a:defPPr>
      <a:defRPr lang="en-US"/>
    </a:defPPr>
    <a:lvl1pPr marL="0" algn="l" defTabSz="388710" rtl="0" eaLnBrk="1" latinLnBrk="0" hangingPunct="1">
      <a:defRPr sz="1531" kern="1200">
        <a:solidFill>
          <a:schemeClr val="tx1"/>
        </a:solidFill>
        <a:latin typeface="+mn-lt"/>
        <a:ea typeface="+mn-ea"/>
        <a:cs typeface="+mn-cs"/>
      </a:defRPr>
    </a:lvl1pPr>
    <a:lvl2pPr marL="388710" algn="l" defTabSz="388710" rtl="0" eaLnBrk="1" latinLnBrk="0" hangingPunct="1">
      <a:defRPr sz="1531" kern="1200">
        <a:solidFill>
          <a:schemeClr val="tx1"/>
        </a:solidFill>
        <a:latin typeface="+mn-lt"/>
        <a:ea typeface="+mn-ea"/>
        <a:cs typeface="+mn-cs"/>
      </a:defRPr>
    </a:lvl2pPr>
    <a:lvl3pPr marL="777421" algn="l" defTabSz="388710" rtl="0" eaLnBrk="1" latinLnBrk="0" hangingPunct="1">
      <a:defRPr sz="1531" kern="1200">
        <a:solidFill>
          <a:schemeClr val="tx1"/>
        </a:solidFill>
        <a:latin typeface="+mn-lt"/>
        <a:ea typeface="+mn-ea"/>
        <a:cs typeface="+mn-cs"/>
      </a:defRPr>
    </a:lvl3pPr>
    <a:lvl4pPr marL="1166132" algn="l" defTabSz="388710" rtl="0" eaLnBrk="1" latinLnBrk="0" hangingPunct="1">
      <a:defRPr sz="1531" kern="1200">
        <a:solidFill>
          <a:schemeClr val="tx1"/>
        </a:solidFill>
        <a:latin typeface="+mn-lt"/>
        <a:ea typeface="+mn-ea"/>
        <a:cs typeface="+mn-cs"/>
      </a:defRPr>
    </a:lvl4pPr>
    <a:lvl5pPr marL="1554842" algn="l" defTabSz="388710" rtl="0" eaLnBrk="1" latinLnBrk="0" hangingPunct="1">
      <a:defRPr sz="1531" kern="1200">
        <a:solidFill>
          <a:schemeClr val="tx1"/>
        </a:solidFill>
        <a:latin typeface="+mn-lt"/>
        <a:ea typeface="+mn-ea"/>
        <a:cs typeface="+mn-cs"/>
      </a:defRPr>
    </a:lvl5pPr>
    <a:lvl6pPr marL="1943552" algn="l" defTabSz="388710" rtl="0" eaLnBrk="1" latinLnBrk="0" hangingPunct="1">
      <a:defRPr sz="1531" kern="1200">
        <a:solidFill>
          <a:schemeClr val="tx1"/>
        </a:solidFill>
        <a:latin typeface="+mn-lt"/>
        <a:ea typeface="+mn-ea"/>
        <a:cs typeface="+mn-cs"/>
      </a:defRPr>
    </a:lvl6pPr>
    <a:lvl7pPr marL="2332262" algn="l" defTabSz="388710" rtl="0" eaLnBrk="1" latinLnBrk="0" hangingPunct="1">
      <a:defRPr sz="1531" kern="1200">
        <a:solidFill>
          <a:schemeClr val="tx1"/>
        </a:solidFill>
        <a:latin typeface="+mn-lt"/>
        <a:ea typeface="+mn-ea"/>
        <a:cs typeface="+mn-cs"/>
      </a:defRPr>
    </a:lvl7pPr>
    <a:lvl8pPr marL="2720974" algn="l" defTabSz="388710" rtl="0" eaLnBrk="1" latinLnBrk="0" hangingPunct="1">
      <a:defRPr sz="1531" kern="1200">
        <a:solidFill>
          <a:schemeClr val="tx1"/>
        </a:solidFill>
        <a:latin typeface="+mn-lt"/>
        <a:ea typeface="+mn-ea"/>
        <a:cs typeface="+mn-cs"/>
      </a:defRPr>
    </a:lvl8pPr>
    <a:lvl9pPr marL="3109684" algn="l" defTabSz="388710" rtl="0" eaLnBrk="1" latinLnBrk="0" hangingPunct="1">
      <a:defRPr sz="153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5"/>
    <a:srgbClr val="AECAD7"/>
    <a:srgbClr val="FFC400"/>
    <a:srgbClr val="DED5D6"/>
    <a:srgbClr val="7F7F7F"/>
    <a:srgbClr val="8AA5B0"/>
    <a:srgbClr val="E6681E"/>
    <a:srgbClr val="E5EEED"/>
    <a:srgbClr val="5E6F75"/>
    <a:srgbClr val="A0C9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900" y="60"/>
      </p:cViewPr>
      <p:guideLst>
        <p:guide orient="horz" pos="249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72011"/>
            <a:ext cx="9144000" cy="270594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82310"/>
            <a:ext cx="9144000" cy="187653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F088-6CC5-4EF4-A970-2A492858F8B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47096-5C68-405B-ABA9-DA334154F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1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F088-6CC5-4EF4-A970-2A492858F8B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47096-5C68-405B-ABA9-DA334154F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39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3808"/>
            <a:ext cx="2628900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3808"/>
            <a:ext cx="7734300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F088-6CC5-4EF4-A970-2A492858F8B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47096-5C68-405B-ABA9-DA334154F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2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F088-6CC5-4EF4-A970-2A492858F8B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47096-5C68-405B-ABA9-DA334154F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66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937704"/>
            <a:ext cx="10515600" cy="323310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5201392"/>
            <a:ext cx="10515600" cy="170021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F088-6CC5-4EF4-A970-2A492858F8B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47096-5C68-405B-ABA9-DA334154F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54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69042"/>
            <a:ext cx="518160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69042"/>
            <a:ext cx="518160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F088-6CC5-4EF4-A970-2A492858F8B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47096-5C68-405B-ABA9-DA334154F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60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13809"/>
            <a:ext cx="1051560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905318"/>
            <a:ext cx="5157787" cy="9337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839085"/>
            <a:ext cx="5157787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905318"/>
            <a:ext cx="5183188" cy="9337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839085"/>
            <a:ext cx="5183188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F088-6CC5-4EF4-A970-2A492858F8B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47096-5C68-405B-ABA9-DA334154F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21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F088-6CC5-4EF4-A970-2A492858F8B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47096-5C68-405B-ABA9-DA334154F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12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F088-6CC5-4EF4-A970-2A492858F8B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47096-5C68-405B-ABA9-DA334154F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08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518160"/>
            <a:ext cx="3932237" cy="18135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19082"/>
            <a:ext cx="6172200" cy="55234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331720"/>
            <a:ext cx="3932237" cy="4319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F088-6CC5-4EF4-A970-2A492858F8B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47096-5C68-405B-ABA9-DA334154F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9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518160"/>
            <a:ext cx="3932237" cy="18135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119082"/>
            <a:ext cx="6172200" cy="552344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331720"/>
            <a:ext cx="3932237" cy="4319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F088-6CC5-4EF4-A970-2A492858F8B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47096-5C68-405B-ABA9-DA334154F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82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13809"/>
            <a:ext cx="1051560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69042"/>
            <a:ext cx="1051560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7203864"/>
            <a:ext cx="274320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DF088-6CC5-4EF4-A970-2A492858F8B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7203864"/>
            <a:ext cx="411480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7203864"/>
            <a:ext cx="274320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47096-5C68-405B-ABA9-DA334154F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8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5.wdp"/><Relationship Id="rId7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ure.com/articles/d41586-021-00090-3" TargetMode="External"/><Relationship Id="rId13" Type="http://schemas.openxmlformats.org/officeDocument/2006/relationships/hyperlink" Target="https://www.sydney.edu.au/news-opinion/news/2019/11/27/how-climate-change-impacts-infrastructure--experts-explain.html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citymonitor.ai/community/four-technological-innovations-can-help-reduce-urban-carbon-emissions-2103" TargetMode="External"/><Relationship Id="rId12" Type="http://schemas.openxmlformats.org/officeDocument/2006/relationships/hyperlink" Target="https://www.universityofcalifornia.edu/longform/where-do-greenhouse-gas-emissions-come" TargetMode="External"/><Relationship Id="rId17" Type="http://schemas.openxmlformats.org/officeDocument/2006/relationships/hyperlink" Target="https://www.smartcitiesdive.com/news/5-key-ways-to-reduce-ghg-emissions-in-building-construction/564707/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www.sintef.no/en/latest-news/2019/ntnu-will-lead-european-sustainability-project1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40.org/news/mayors-of-copenhagen-oslo-and-stockholm-commit-to-clean-construction/" TargetMode="External"/><Relationship Id="rId11" Type="http://schemas.openxmlformats.org/officeDocument/2006/relationships/hyperlink" Target="https://www.oneclicklca.com/designing-net-zero-carbon-buildings-article/" TargetMode="External"/><Relationship Id="rId5" Type="http://schemas.openxmlformats.org/officeDocument/2006/relationships/image" Target="../media/image8.png"/><Relationship Id="rId15" Type="http://schemas.openxmlformats.org/officeDocument/2006/relationships/hyperlink" Target="https://www.weforum.org/agenda/2021/09/how-to-build-zero-carbon-buildings/" TargetMode="External"/><Relationship Id="rId10" Type="http://schemas.openxmlformats.org/officeDocument/2006/relationships/hyperlink" Target="https://www.ecowatch.com/carbon-emissions-building-construction-climate-2650743234.html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norwegianscitechnews.com/2019/09/ntnu-will-lead-european-sustainability-project/" TargetMode="External"/><Relationship Id="rId14" Type="http://schemas.openxmlformats.org/officeDocument/2006/relationships/hyperlink" Target="https://www.treehugger.com/embodied-carbon-hidden-climate-challenge-5199118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ck Arc 3">
            <a:extLst>
              <a:ext uri="{FF2B5EF4-FFF2-40B4-BE49-F238E27FC236}">
                <a16:creationId xmlns:a16="http://schemas.microsoft.com/office/drawing/2014/main" id="{420E7C5D-0CA3-43AA-A4AB-CB8F86A5BA9D}"/>
              </a:ext>
            </a:extLst>
          </p:cNvPr>
          <p:cNvSpPr/>
          <p:nvPr/>
        </p:nvSpPr>
        <p:spPr>
          <a:xfrm rot="5813193">
            <a:off x="-1631499" y="2054001"/>
            <a:ext cx="6470511" cy="3986418"/>
          </a:xfrm>
          <a:custGeom>
            <a:avLst/>
            <a:gdLst>
              <a:gd name="connsiteX0" fmla="*/ 33180 w 6484867"/>
              <a:gd name="connsiteY0" fmla="*/ 4090376 h 7159187"/>
              <a:gd name="connsiteX1" fmla="*/ 1171941 w 6484867"/>
              <a:gd name="connsiteY1" fmla="*/ 824842 h 7159187"/>
              <a:gd name="connsiteX2" fmla="*/ 4736432 w 6484867"/>
              <a:gd name="connsiteY2" fmla="*/ 402623 h 7159187"/>
              <a:gd name="connsiteX3" fmla="*/ 6481913 w 6484867"/>
              <a:gd name="connsiteY3" fmla="*/ 3426832 h 7159187"/>
              <a:gd name="connsiteX4" fmla="*/ 5155748 w 6484867"/>
              <a:gd name="connsiteY4" fmla="*/ 3489369 h 7159187"/>
              <a:gd name="connsiteX5" fmla="*/ 4169171 w 6484867"/>
              <a:gd name="connsiteY5" fmla="*/ 1608897 h 7159187"/>
              <a:gd name="connsiteX6" fmla="*/ 1974240 w 6484867"/>
              <a:gd name="connsiteY6" fmla="*/ 1892285 h 7159187"/>
              <a:gd name="connsiteX7" fmla="*/ 1344879 w 6484867"/>
              <a:gd name="connsiteY7" fmla="*/ 3881606 h 7159187"/>
              <a:gd name="connsiteX8" fmla="*/ 33180 w 6484867"/>
              <a:gd name="connsiteY8" fmla="*/ 4090376 h 7159187"/>
              <a:gd name="connsiteX0" fmla="*/ 33233 w 6481966"/>
              <a:gd name="connsiteY0" fmla="*/ 4090412 h 4090412"/>
              <a:gd name="connsiteX1" fmla="*/ 1171994 w 6481966"/>
              <a:gd name="connsiteY1" fmla="*/ 824878 h 4090412"/>
              <a:gd name="connsiteX2" fmla="*/ 4736485 w 6481966"/>
              <a:gd name="connsiteY2" fmla="*/ 402659 h 4090412"/>
              <a:gd name="connsiteX3" fmla="*/ 6481966 w 6481966"/>
              <a:gd name="connsiteY3" fmla="*/ 3426868 h 4090412"/>
              <a:gd name="connsiteX4" fmla="*/ 5155801 w 6481966"/>
              <a:gd name="connsiteY4" fmla="*/ 3489405 h 4090412"/>
              <a:gd name="connsiteX5" fmla="*/ 4169224 w 6481966"/>
              <a:gd name="connsiteY5" fmla="*/ 1608933 h 4090412"/>
              <a:gd name="connsiteX6" fmla="*/ 1974293 w 6481966"/>
              <a:gd name="connsiteY6" fmla="*/ 1892321 h 4090412"/>
              <a:gd name="connsiteX7" fmla="*/ 1351477 w 6481966"/>
              <a:gd name="connsiteY7" fmla="*/ 3935839 h 4090412"/>
              <a:gd name="connsiteX8" fmla="*/ 33233 w 6481966"/>
              <a:gd name="connsiteY8" fmla="*/ 4090412 h 4090412"/>
              <a:gd name="connsiteX0" fmla="*/ 33233 w 6467238"/>
              <a:gd name="connsiteY0" fmla="*/ 3984535 h 3984535"/>
              <a:gd name="connsiteX1" fmla="*/ 1171994 w 6467238"/>
              <a:gd name="connsiteY1" fmla="*/ 719001 h 3984535"/>
              <a:gd name="connsiteX2" fmla="*/ 4736485 w 6467238"/>
              <a:gd name="connsiteY2" fmla="*/ 296782 h 3984535"/>
              <a:gd name="connsiteX3" fmla="*/ 6467238 w 6467238"/>
              <a:gd name="connsiteY3" fmla="*/ 3199048 h 3984535"/>
              <a:gd name="connsiteX4" fmla="*/ 5155801 w 6467238"/>
              <a:gd name="connsiteY4" fmla="*/ 3383528 h 3984535"/>
              <a:gd name="connsiteX5" fmla="*/ 4169224 w 6467238"/>
              <a:gd name="connsiteY5" fmla="*/ 1503056 h 3984535"/>
              <a:gd name="connsiteX6" fmla="*/ 1974293 w 6467238"/>
              <a:gd name="connsiteY6" fmla="*/ 1786444 h 3984535"/>
              <a:gd name="connsiteX7" fmla="*/ 1351477 w 6467238"/>
              <a:gd name="connsiteY7" fmla="*/ 3829962 h 3984535"/>
              <a:gd name="connsiteX8" fmla="*/ 33233 w 6467238"/>
              <a:gd name="connsiteY8" fmla="*/ 3984535 h 3984535"/>
              <a:gd name="connsiteX0" fmla="*/ 33233 w 6467238"/>
              <a:gd name="connsiteY0" fmla="*/ 3984535 h 3984535"/>
              <a:gd name="connsiteX1" fmla="*/ 1171994 w 6467238"/>
              <a:gd name="connsiteY1" fmla="*/ 719001 h 3984535"/>
              <a:gd name="connsiteX2" fmla="*/ 4736485 w 6467238"/>
              <a:gd name="connsiteY2" fmla="*/ 296782 h 3984535"/>
              <a:gd name="connsiteX3" fmla="*/ 6467238 w 6467238"/>
              <a:gd name="connsiteY3" fmla="*/ 3199048 h 3984535"/>
              <a:gd name="connsiteX4" fmla="*/ 5155801 w 6467238"/>
              <a:gd name="connsiteY4" fmla="*/ 3383528 h 3984535"/>
              <a:gd name="connsiteX5" fmla="*/ 4169224 w 6467238"/>
              <a:gd name="connsiteY5" fmla="*/ 1503056 h 3984535"/>
              <a:gd name="connsiteX6" fmla="*/ 1974293 w 6467238"/>
              <a:gd name="connsiteY6" fmla="*/ 1786444 h 3984535"/>
              <a:gd name="connsiteX7" fmla="*/ 1351477 w 6467238"/>
              <a:gd name="connsiteY7" fmla="*/ 3829962 h 3984535"/>
              <a:gd name="connsiteX8" fmla="*/ 33233 w 6467238"/>
              <a:gd name="connsiteY8" fmla="*/ 3984535 h 3984535"/>
              <a:gd name="connsiteX0" fmla="*/ 33233 w 6470511"/>
              <a:gd name="connsiteY0" fmla="*/ 3986418 h 3986418"/>
              <a:gd name="connsiteX1" fmla="*/ 1171994 w 6470511"/>
              <a:gd name="connsiteY1" fmla="*/ 720884 h 3986418"/>
              <a:gd name="connsiteX2" fmla="*/ 4736485 w 6470511"/>
              <a:gd name="connsiteY2" fmla="*/ 298665 h 3986418"/>
              <a:gd name="connsiteX3" fmla="*/ 6470511 w 6470511"/>
              <a:gd name="connsiteY3" fmla="*/ 3228030 h 3986418"/>
              <a:gd name="connsiteX4" fmla="*/ 5155801 w 6470511"/>
              <a:gd name="connsiteY4" fmla="*/ 3385411 h 3986418"/>
              <a:gd name="connsiteX5" fmla="*/ 4169224 w 6470511"/>
              <a:gd name="connsiteY5" fmla="*/ 1504939 h 3986418"/>
              <a:gd name="connsiteX6" fmla="*/ 1974293 w 6470511"/>
              <a:gd name="connsiteY6" fmla="*/ 1788327 h 3986418"/>
              <a:gd name="connsiteX7" fmla="*/ 1351477 w 6470511"/>
              <a:gd name="connsiteY7" fmla="*/ 3831845 h 3986418"/>
              <a:gd name="connsiteX8" fmla="*/ 33233 w 6470511"/>
              <a:gd name="connsiteY8" fmla="*/ 3986418 h 398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70511" h="3986418">
                <a:moveTo>
                  <a:pt x="33233" y="3986418"/>
                </a:moveTo>
                <a:cubicBezTo>
                  <a:pt x="-127799" y="2753299"/>
                  <a:pt x="303518" y="1516447"/>
                  <a:pt x="1171994" y="720884"/>
                </a:cubicBezTo>
                <a:cubicBezTo>
                  <a:pt x="2175238" y="-198132"/>
                  <a:pt x="3853399" y="-119193"/>
                  <a:pt x="4736485" y="298665"/>
                </a:cubicBezTo>
                <a:cubicBezTo>
                  <a:pt x="5619571" y="716523"/>
                  <a:pt x="6420974" y="1947705"/>
                  <a:pt x="6470511" y="3228030"/>
                </a:cubicBezTo>
                <a:lnTo>
                  <a:pt x="5155801" y="3385411"/>
                </a:lnTo>
                <a:cubicBezTo>
                  <a:pt x="5128986" y="2598883"/>
                  <a:pt x="4699475" y="1771120"/>
                  <a:pt x="4169224" y="1504939"/>
                </a:cubicBezTo>
                <a:cubicBezTo>
                  <a:pt x="3638973" y="1238758"/>
                  <a:pt x="2581294" y="1157295"/>
                  <a:pt x="1974293" y="1788327"/>
                </a:cubicBezTo>
                <a:cubicBezTo>
                  <a:pt x="1495290" y="2286294"/>
                  <a:pt x="1265740" y="3086754"/>
                  <a:pt x="1351477" y="3831845"/>
                </a:cubicBezTo>
                <a:cubicBezTo>
                  <a:pt x="914244" y="3901435"/>
                  <a:pt x="470466" y="3916828"/>
                  <a:pt x="33233" y="398641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99CF73-AF14-4BD3-84F0-97AC9FC7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2806" y="2960796"/>
            <a:ext cx="1368979" cy="17529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E45C28-5831-47E8-BBD1-5BEFB121A77D}"/>
              </a:ext>
            </a:extLst>
          </p:cNvPr>
          <p:cNvSpPr txBox="1"/>
          <p:nvPr/>
        </p:nvSpPr>
        <p:spPr>
          <a:xfrm>
            <a:off x="6993595" y="3751152"/>
            <a:ext cx="3556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65"/>
                </a:solidFill>
                <a:latin typeface="Bahnschrift Condensed" panose="020B0502040204020203" pitchFamily="34" charset="0"/>
                <a:ea typeface="Adobe Gothic Std B" panose="020B0800000000000000" pitchFamily="34" charset="-128"/>
              </a:rPr>
              <a:t>NATIONAL INSTITUTE OF </a:t>
            </a:r>
          </a:p>
          <a:p>
            <a:pPr algn="ctr"/>
            <a:r>
              <a:rPr lang="en-US" sz="2400" b="1" dirty="0">
                <a:solidFill>
                  <a:srgbClr val="000065"/>
                </a:solidFill>
                <a:latin typeface="Bahnschrift Condensed" panose="020B0502040204020203" pitchFamily="34" charset="0"/>
                <a:ea typeface="Adobe Gothic Std B" panose="020B0800000000000000" pitchFamily="34" charset="-128"/>
              </a:rPr>
              <a:t>QUANTITY SURVEYORS</a:t>
            </a:r>
          </a:p>
        </p:txBody>
      </p:sp>
      <p:pic>
        <p:nvPicPr>
          <p:cNvPr id="1026" name="Picture 2" descr="https://powerslides.com/wp-content/uploads/2020/04/Climate-Change-PPT-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904" b="87875" l="1685" r="22637">
                        <a14:foregroundMark x1="4689" y1="21904" x2="4689" y2="21904"/>
                        <a14:foregroundMark x1="1685" y1="28553" x2="1685" y2="28553"/>
                        <a14:foregroundMark x1="4322" y1="84746" x2="4322" y2="84746"/>
                        <a14:foregroundMark x1="11795" y1="85137" x2="11795" y2="85137"/>
                        <a14:foregroundMark x1="4322" y1="87875" x2="4322" y2="87875"/>
                        <a14:foregroundMark x1="22637" y1="54759" x2="22637" y2="54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3" r="75135" b="9097"/>
          <a:stretch/>
        </p:blipFill>
        <p:spPr bwMode="auto">
          <a:xfrm>
            <a:off x="-41544" y="1214646"/>
            <a:ext cx="3084996" cy="518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83278916-C7C3-4D87-9BEC-2D91836FE8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6"/>
          <a:stretch/>
        </p:blipFill>
        <p:spPr>
          <a:xfrm>
            <a:off x="0" y="2145788"/>
            <a:ext cx="2188723" cy="3425588"/>
          </a:xfrm>
          <a:prstGeom prst="rect">
            <a:avLst/>
          </a:prstGeom>
        </p:spPr>
      </p:pic>
      <p:sp>
        <p:nvSpPr>
          <p:cNvPr id="22" name="Block Arc 3">
            <a:extLst>
              <a:ext uri="{FF2B5EF4-FFF2-40B4-BE49-F238E27FC236}">
                <a16:creationId xmlns:a16="http://schemas.microsoft.com/office/drawing/2014/main" id="{CC5B7A02-F863-4D0D-BE3C-67BA3327A1F0}"/>
              </a:ext>
            </a:extLst>
          </p:cNvPr>
          <p:cNvSpPr/>
          <p:nvPr/>
        </p:nvSpPr>
        <p:spPr>
          <a:xfrm rot="5813193">
            <a:off x="-1983833" y="1698496"/>
            <a:ext cx="7880109" cy="4913726"/>
          </a:xfrm>
          <a:custGeom>
            <a:avLst/>
            <a:gdLst>
              <a:gd name="connsiteX0" fmla="*/ 33180 w 6484867"/>
              <a:gd name="connsiteY0" fmla="*/ 4090376 h 7159187"/>
              <a:gd name="connsiteX1" fmla="*/ 1171941 w 6484867"/>
              <a:gd name="connsiteY1" fmla="*/ 824842 h 7159187"/>
              <a:gd name="connsiteX2" fmla="*/ 4736432 w 6484867"/>
              <a:gd name="connsiteY2" fmla="*/ 402623 h 7159187"/>
              <a:gd name="connsiteX3" fmla="*/ 6481913 w 6484867"/>
              <a:gd name="connsiteY3" fmla="*/ 3426832 h 7159187"/>
              <a:gd name="connsiteX4" fmla="*/ 5155748 w 6484867"/>
              <a:gd name="connsiteY4" fmla="*/ 3489369 h 7159187"/>
              <a:gd name="connsiteX5" fmla="*/ 4169171 w 6484867"/>
              <a:gd name="connsiteY5" fmla="*/ 1608897 h 7159187"/>
              <a:gd name="connsiteX6" fmla="*/ 1974240 w 6484867"/>
              <a:gd name="connsiteY6" fmla="*/ 1892285 h 7159187"/>
              <a:gd name="connsiteX7" fmla="*/ 1344879 w 6484867"/>
              <a:gd name="connsiteY7" fmla="*/ 3881606 h 7159187"/>
              <a:gd name="connsiteX8" fmla="*/ 33180 w 6484867"/>
              <a:gd name="connsiteY8" fmla="*/ 4090376 h 7159187"/>
              <a:gd name="connsiteX0" fmla="*/ 33233 w 6481966"/>
              <a:gd name="connsiteY0" fmla="*/ 4090412 h 4090412"/>
              <a:gd name="connsiteX1" fmla="*/ 1171994 w 6481966"/>
              <a:gd name="connsiteY1" fmla="*/ 824878 h 4090412"/>
              <a:gd name="connsiteX2" fmla="*/ 4736485 w 6481966"/>
              <a:gd name="connsiteY2" fmla="*/ 402659 h 4090412"/>
              <a:gd name="connsiteX3" fmla="*/ 6481966 w 6481966"/>
              <a:gd name="connsiteY3" fmla="*/ 3426868 h 4090412"/>
              <a:gd name="connsiteX4" fmla="*/ 5155801 w 6481966"/>
              <a:gd name="connsiteY4" fmla="*/ 3489405 h 4090412"/>
              <a:gd name="connsiteX5" fmla="*/ 4169224 w 6481966"/>
              <a:gd name="connsiteY5" fmla="*/ 1608933 h 4090412"/>
              <a:gd name="connsiteX6" fmla="*/ 1974293 w 6481966"/>
              <a:gd name="connsiteY6" fmla="*/ 1892321 h 4090412"/>
              <a:gd name="connsiteX7" fmla="*/ 1351477 w 6481966"/>
              <a:gd name="connsiteY7" fmla="*/ 3935839 h 4090412"/>
              <a:gd name="connsiteX8" fmla="*/ 33233 w 6481966"/>
              <a:gd name="connsiteY8" fmla="*/ 4090412 h 4090412"/>
              <a:gd name="connsiteX0" fmla="*/ 33233 w 6467238"/>
              <a:gd name="connsiteY0" fmla="*/ 3984535 h 3984535"/>
              <a:gd name="connsiteX1" fmla="*/ 1171994 w 6467238"/>
              <a:gd name="connsiteY1" fmla="*/ 719001 h 3984535"/>
              <a:gd name="connsiteX2" fmla="*/ 4736485 w 6467238"/>
              <a:gd name="connsiteY2" fmla="*/ 296782 h 3984535"/>
              <a:gd name="connsiteX3" fmla="*/ 6467238 w 6467238"/>
              <a:gd name="connsiteY3" fmla="*/ 3199048 h 3984535"/>
              <a:gd name="connsiteX4" fmla="*/ 5155801 w 6467238"/>
              <a:gd name="connsiteY4" fmla="*/ 3383528 h 3984535"/>
              <a:gd name="connsiteX5" fmla="*/ 4169224 w 6467238"/>
              <a:gd name="connsiteY5" fmla="*/ 1503056 h 3984535"/>
              <a:gd name="connsiteX6" fmla="*/ 1974293 w 6467238"/>
              <a:gd name="connsiteY6" fmla="*/ 1786444 h 3984535"/>
              <a:gd name="connsiteX7" fmla="*/ 1351477 w 6467238"/>
              <a:gd name="connsiteY7" fmla="*/ 3829962 h 3984535"/>
              <a:gd name="connsiteX8" fmla="*/ 33233 w 6467238"/>
              <a:gd name="connsiteY8" fmla="*/ 3984535 h 3984535"/>
              <a:gd name="connsiteX0" fmla="*/ 33233 w 6467238"/>
              <a:gd name="connsiteY0" fmla="*/ 3984535 h 3984535"/>
              <a:gd name="connsiteX1" fmla="*/ 1171994 w 6467238"/>
              <a:gd name="connsiteY1" fmla="*/ 719001 h 3984535"/>
              <a:gd name="connsiteX2" fmla="*/ 4736485 w 6467238"/>
              <a:gd name="connsiteY2" fmla="*/ 296782 h 3984535"/>
              <a:gd name="connsiteX3" fmla="*/ 6467238 w 6467238"/>
              <a:gd name="connsiteY3" fmla="*/ 3199048 h 3984535"/>
              <a:gd name="connsiteX4" fmla="*/ 5155801 w 6467238"/>
              <a:gd name="connsiteY4" fmla="*/ 3383528 h 3984535"/>
              <a:gd name="connsiteX5" fmla="*/ 4169224 w 6467238"/>
              <a:gd name="connsiteY5" fmla="*/ 1503056 h 3984535"/>
              <a:gd name="connsiteX6" fmla="*/ 1974293 w 6467238"/>
              <a:gd name="connsiteY6" fmla="*/ 1786444 h 3984535"/>
              <a:gd name="connsiteX7" fmla="*/ 1351477 w 6467238"/>
              <a:gd name="connsiteY7" fmla="*/ 3829962 h 3984535"/>
              <a:gd name="connsiteX8" fmla="*/ 33233 w 6467238"/>
              <a:gd name="connsiteY8" fmla="*/ 3984535 h 3984535"/>
              <a:gd name="connsiteX0" fmla="*/ 33233 w 6470511"/>
              <a:gd name="connsiteY0" fmla="*/ 3986418 h 3986418"/>
              <a:gd name="connsiteX1" fmla="*/ 1171994 w 6470511"/>
              <a:gd name="connsiteY1" fmla="*/ 720884 h 3986418"/>
              <a:gd name="connsiteX2" fmla="*/ 4736485 w 6470511"/>
              <a:gd name="connsiteY2" fmla="*/ 298665 h 3986418"/>
              <a:gd name="connsiteX3" fmla="*/ 6470511 w 6470511"/>
              <a:gd name="connsiteY3" fmla="*/ 3228030 h 3986418"/>
              <a:gd name="connsiteX4" fmla="*/ 5155801 w 6470511"/>
              <a:gd name="connsiteY4" fmla="*/ 3385411 h 3986418"/>
              <a:gd name="connsiteX5" fmla="*/ 4169224 w 6470511"/>
              <a:gd name="connsiteY5" fmla="*/ 1504939 h 3986418"/>
              <a:gd name="connsiteX6" fmla="*/ 1974293 w 6470511"/>
              <a:gd name="connsiteY6" fmla="*/ 1788327 h 3986418"/>
              <a:gd name="connsiteX7" fmla="*/ 1351477 w 6470511"/>
              <a:gd name="connsiteY7" fmla="*/ 3831845 h 3986418"/>
              <a:gd name="connsiteX8" fmla="*/ 33233 w 6470511"/>
              <a:gd name="connsiteY8" fmla="*/ 3986418 h 398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70511" h="3986418">
                <a:moveTo>
                  <a:pt x="33233" y="3986418"/>
                </a:moveTo>
                <a:cubicBezTo>
                  <a:pt x="-127799" y="2753299"/>
                  <a:pt x="303518" y="1516447"/>
                  <a:pt x="1171994" y="720884"/>
                </a:cubicBezTo>
                <a:cubicBezTo>
                  <a:pt x="2175238" y="-198132"/>
                  <a:pt x="3853399" y="-119193"/>
                  <a:pt x="4736485" y="298665"/>
                </a:cubicBezTo>
                <a:cubicBezTo>
                  <a:pt x="5619571" y="716523"/>
                  <a:pt x="6420974" y="1947705"/>
                  <a:pt x="6470511" y="3228030"/>
                </a:cubicBezTo>
                <a:lnTo>
                  <a:pt x="5155801" y="3385411"/>
                </a:lnTo>
                <a:cubicBezTo>
                  <a:pt x="5128986" y="2598883"/>
                  <a:pt x="4699475" y="1771120"/>
                  <a:pt x="4169224" y="1504939"/>
                </a:cubicBezTo>
                <a:cubicBezTo>
                  <a:pt x="3638973" y="1238758"/>
                  <a:pt x="2581294" y="1157295"/>
                  <a:pt x="1974293" y="1788327"/>
                </a:cubicBezTo>
                <a:cubicBezTo>
                  <a:pt x="1495290" y="2286294"/>
                  <a:pt x="1265740" y="3086754"/>
                  <a:pt x="1351477" y="3831845"/>
                </a:cubicBezTo>
                <a:cubicBezTo>
                  <a:pt x="914244" y="3901435"/>
                  <a:pt x="470466" y="3916828"/>
                  <a:pt x="33233" y="398641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B0BDE5-6E04-4978-B377-708DDCC836BD}"/>
              </a:ext>
            </a:extLst>
          </p:cNvPr>
          <p:cNvSpPr txBox="1"/>
          <p:nvPr/>
        </p:nvSpPr>
        <p:spPr>
          <a:xfrm>
            <a:off x="7627769" y="4754618"/>
            <a:ext cx="3196709" cy="5741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65"/>
                </a:solidFill>
                <a:latin typeface="Bahnschrift Condensed" panose="020B0502040204020203" pitchFamily="34" charset="0"/>
                <a:ea typeface="Adobe Gothic Std B" panose="020B0800000000000000" pitchFamily="34" charset="-128"/>
              </a:rPr>
              <a:t> 29</a:t>
            </a:r>
            <a:r>
              <a:rPr lang="en-US" sz="1600" b="1" baseline="30000" dirty="0">
                <a:solidFill>
                  <a:srgbClr val="000065"/>
                </a:solidFill>
                <a:latin typeface="Bahnschrift Condensed" panose="020B0502040204020203" pitchFamily="34" charset="0"/>
                <a:ea typeface="Adobe Gothic Std B" panose="020B0800000000000000" pitchFamily="34" charset="-128"/>
              </a:rPr>
              <a:t>TH</a:t>
            </a:r>
            <a:r>
              <a:rPr lang="en-US" sz="1600" b="1" dirty="0">
                <a:solidFill>
                  <a:srgbClr val="000065"/>
                </a:solidFill>
                <a:latin typeface="Bahnschrift Condensed" panose="020B0502040204020203" pitchFamily="34" charset="0"/>
                <a:ea typeface="Adobe Gothic Std B" panose="020B0800000000000000" pitchFamily="34" charset="-128"/>
              </a:rPr>
              <a:t> BIENNUAL ELECTION / GENERAL MEETING </a:t>
            </a:r>
          </a:p>
          <a:p>
            <a:endParaRPr lang="en-US" dirty="0">
              <a:latin typeface="Bahnschrift Condensed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3FDABA-74BA-4DCE-B26B-B9ACBA7B4B32}"/>
              </a:ext>
            </a:extLst>
          </p:cNvPr>
          <p:cNvSpPr txBox="1"/>
          <p:nvPr/>
        </p:nvSpPr>
        <p:spPr>
          <a:xfrm>
            <a:off x="9275658" y="584697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#NETZERO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A4E70F-6FA6-4D6C-B5B7-A429D87C5F70}"/>
              </a:ext>
            </a:extLst>
          </p:cNvPr>
          <p:cNvCxnSpPr/>
          <p:nvPr/>
        </p:nvCxnSpPr>
        <p:spPr>
          <a:xfrm>
            <a:off x="7822063" y="581005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DD47742C-2C99-44AA-96EB-31AFF5D15A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92" y="5326522"/>
            <a:ext cx="1619542" cy="161954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64D29EB-0C53-47CF-9B5C-069BA8DAA004}"/>
              </a:ext>
            </a:extLst>
          </p:cNvPr>
          <p:cNvSpPr txBox="1"/>
          <p:nvPr/>
        </p:nvSpPr>
        <p:spPr>
          <a:xfrm>
            <a:off x="9275658" y="6154753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#SUSTAINABILITY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8FA99EB-3A5A-46CE-AC53-BC01CABF0DB0}"/>
              </a:ext>
            </a:extLst>
          </p:cNvPr>
          <p:cNvCxnSpPr/>
          <p:nvPr/>
        </p:nvCxnSpPr>
        <p:spPr>
          <a:xfrm>
            <a:off x="10768463" y="5828516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8B95947-354E-4568-8C59-259056983D73}"/>
              </a:ext>
            </a:extLst>
          </p:cNvPr>
          <p:cNvSpPr txBox="1"/>
          <p:nvPr/>
        </p:nvSpPr>
        <p:spPr>
          <a:xfrm>
            <a:off x="8407062" y="5071125"/>
            <a:ext cx="1077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65"/>
                </a:solidFill>
                <a:latin typeface="Agency FB" panose="020B0503020202020204" pitchFamily="34" charset="0"/>
                <a:ea typeface="Adobe Gothic Std B" panose="020B0800000000000000" pitchFamily="34" charset="-128"/>
              </a:rPr>
              <a:t>NOVEMBER 2021</a:t>
            </a:r>
            <a:endParaRPr lang="en-US" sz="14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384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5207" r="14096"/>
          <a:stretch/>
        </p:blipFill>
        <p:spPr>
          <a:xfrm>
            <a:off x="389557" y="1135321"/>
            <a:ext cx="5268686" cy="5036022"/>
          </a:xfrm>
          <a:prstGeom prst="rect">
            <a:avLst/>
          </a:prstGeom>
        </p:spPr>
      </p:pic>
      <p:sp>
        <p:nvSpPr>
          <p:cNvPr id="9" name="Block Arc 8"/>
          <p:cNvSpPr/>
          <p:nvPr/>
        </p:nvSpPr>
        <p:spPr>
          <a:xfrm>
            <a:off x="595496" y="1246169"/>
            <a:ext cx="4718685" cy="4688958"/>
          </a:xfrm>
          <a:prstGeom prst="blockArc">
            <a:avLst>
              <a:gd name="adj1" fmla="val 11118137"/>
              <a:gd name="adj2" fmla="val 1003945"/>
              <a:gd name="adj3" fmla="val 22506"/>
            </a:avLst>
          </a:prstGeom>
          <a:solidFill>
            <a:schemeClr val="bg1">
              <a:lumMod val="8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28A117DA-106D-924D-A69C-EF67E0762D71}"/>
              </a:ext>
            </a:extLst>
          </p:cNvPr>
          <p:cNvSpPr txBox="1"/>
          <p:nvPr/>
        </p:nvSpPr>
        <p:spPr>
          <a:xfrm>
            <a:off x="6128405" y="2627018"/>
            <a:ext cx="3338073" cy="323165"/>
          </a:xfrm>
          <a:prstGeom prst="rect">
            <a:avLst/>
          </a:prstGeom>
          <a:solidFill>
            <a:srgbClr val="000065"/>
          </a:solidFill>
        </p:spPr>
        <p:txBody>
          <a:bodyPr wrap="square" t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cs typeface="Arial" panose="020B0604020202020204" pitchFamily="34" charset="0"/>
              </a:rPr>
              <a:t>Mitigate effects of climate change</a:t>
            </a:r>
            <a:endParaRPr lang="en-US" sz="1400" baseline="300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28A117DA-106D-924D-A69C-EF67E0762D71}"/>
              </a:ext>
            </a:extLst>
          </p:cNvPr>
          <p:cNvSpPr txBox="1"/>
          <p:nvPr/>
        </p:nvSpPr>
        <p:spPr>
          <a:xfrm>
            <a:off x="6128406" y="3319201"/>
            <a:ext cx="4136824" cy="323165"/>
          </a:xfrm>
          <a:prstGeom prst="rect">
            <a:avLst/>
          </a:prstGeom>
          <a:solidFill>
            <a:srgbClr val="000065"/>
          </a:solidFill>
        </p:spPr>
        <p:txBody>
          <a:bodyPr wrap="square" t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cs typeface="Arial" panose="020B0604020202020204" pitchFamily="34" charset="0"/>
              </a:rPr>
              <a:t>Best practices to respond to market trends</a:t>
            </a:r>
            <a:endParaRPr lang="en-US" sz="1400" baseline="300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28A117DA-106D-924D-A69C-EF67E0762D71}"/>
              </a:ext>
            </a:extLst>
          </p:cNvPr>
          <p:cNvSpPr txBox="1"/>
          <p:nvPr/>
        </p:nvSpPr>
        <p:spPr>
          <a:xfrm>
            <a:off x="6128405" y="4007568"/>
            <a:ext cx="4713261" cy="323165"/>
          </a:xfrm>
          <a:prstGeom prst="rect">
            <a:avLst/>
          </a:prstGeom>
          <a:solidFill>
            <a:srgbClr val="000065"/>
          </a:solidFill>
        </p:spPr>
        <p:txBody>
          <a:bodyPr wrap="square" t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cs typeface="Arial" panose="020B0604020202020204" pitchFamily="34" charset="0"/>
              </a:rPr>
              <a:t>Supports innovation in various sectors of the economy</a:t>
            </a:r>
            <a:endParaRPr lang="en-US" sz="1400" baseline="300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28A117DA-106D-924D-A69C-EF67E0762D71}"/>
              </a:ext>
            </a:extLst>
          </p:cNvPr>
          <p:cNvSpPr txBox="1"/>
          <p:nvPr/>
        </p:nvSpPr>
        <p:spPr>
          <a:xfrm>
            <a:off x="6111626" y="5405528"/>
            <a:ext cx="4730040" cy="359073"/>
          </a:xfrm>
          <a:prstGeom prst="rect">
            <a:avLst/>
          </a:prstGeom>
          <a:solidFill>
            <a:srgbClr val="000065"/>
          </a:solidFill>
        </p:spPr>
        <p:txBody>
          <a:bodyPr wrap="square" tIns="0" bIns="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cs typeface="Arial" panose="020B0604020202020204" pitchFamily="34" charset="0"/>
              </a:rPr>
              <a:t>Infrastructural Transformation – most powerful weapon</a:t>
            </a:r>
          </a:p>
          <a:p>
            <a:endParaRPr lang="en-US" sz="1400" baseline="300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17" name="Block Arc 16"/>
          <p:cNvSpPr/>
          <p:nvPr/>
        </p:nvSpPr>
        <p:spPr>
          <a:xfrm>
            <a:off x="808491" y="1415650"/>
            <a:ext cx="4430819" cy="4519477"/>
          </a:xfrm>
          <a:prstGeom prst="blockArc">
            <a:avLst>
              <a:gd name="adj1" fmla="val 2147288"/>
              <a:gd name="adj2" fmla="val 4929611"/>
              <a:gd name="adj3" fmla="val 22814"/>
            </a:avLst>
          </a:prstGeom>
          <a:solidFill>
            <a:schemeClr val="bg1">
              <a:lumMod val="8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Block Arc 17"/>
          <p:cNvSpPr/>
          <p:nvPr/>
        </p:nvSpPr>
        <p:spPr>
          <a:xfrm rot="940423">
            <a:off x="699313" y="1415649"/>
            <a:ext cx="4430819" cy="4519477"/>
          </a:xfrm>
          <a:prstGeom prst="blockArc">
            <a:avLst>
              <a:gd name="adj1" fmla="val 5062414"/>
              <a:gd name="adj2" fmla="val 6396726"/>
              <a:gd name="adj3" fmla="val 24260"/>
            </a:avLst>
          </a:prstGeom>
          <a:solidFill>
            <a:schemeClr val="bg1">
              <a:lumMod val="8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99CF73-AF14-4BD3-84F0-97AC9FC70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96" y="6343972"/>
            <a:ext cx="994419" cy="12733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81183" y="6509471"/>
            <a:ext cx="4996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gency FB" panose="020B0503020202020204" pitchFamily="34" charset="0"/>
              </a:rPr>
              <a:t>THEME: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CLIMATE CHANGE AND GLOBAL DISASTERS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DEVELOPING SUSTAINABLE INFRASTRUCTURES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TO ACHIEVE GROWTH AMIDST DECLINING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ECONOMIC RESOURCES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28995" y="685204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#NETZERO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45" y="6064043"/>
            <a:ext cx="1723471" cy="183007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10408" y="7068763"/>
            <a:ext cx="973343" cy="56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BIENNIAL </a:t>
            </a:r>
          </a:p>
          <a:p>
            <a:pPr algn="ctr"/>
            <a:r>
              <a:rPr lang="en-US" dirty="0">
                <a:latin typeface="Agency FB" panose="020B0503020202020204" pitchFamily="34" charset="0"/>
              </a:rPr>
              <a:t>CONFERENCE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30861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3754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51" y="6332244"/>
            <a:ext cx="1524003" cy="152400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828995" y="7159823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#SUSTAINABILITY 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9321800" y="6833586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13" y="6637466"/>
            <a:ext cx="1617124" cy="979846"/>
          </a:xfrm>
          <a:prstGeom prst="rect">
            <a:avLst/>
          </a:prstGeom>
        </p:spPr>
      </p:pic>
      <p:sp>
        <p:nvSpPr>
          <p:cNvPr id="29" name="CuadroTexto 15">
            <a:extLst>
              <a:ext uri="{FF2B5EF4-FFF2-40B4-BE49-F238E27FC236}">
                <a16:creationId xmlns:a16="http://schemas.microsoft.com/office/drawing/2014/main" id="{2DC9AA00-A309-0C4D-9BA7-DC5D5E508F8B}"/>
              </a:ext>
            </a:extLst>
          </p:cNvPr>
          <p:cNvSpPr txBox="1"/>
          <p:nvPr/>
        </p:nvSpPr>
        <p:spPr>
          <a:xfrm>
            <a:off x="-228599" y="216350"/>
            <a:ext cx="544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s-ES_tradnl" sz="24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NET ZERO – </a:t>
            </a:r>
            <a:r>
              <a:rPr lang="es-ES_tradnl" sz="12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IMPORTANCE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595496" y="698316"/>
            <a:ext cx="550050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096000" y="1375725"/>
            <a:ext cx="4539343" cy="954107"/>
          </a:xfrm>
          <a:prstGeom prst="rect">
            <a:avLst/>
          </a:prstGeom>
          <a:solidFill>
            <a:srgbClr val="000065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Net zero emissions refers to achieving an overall balance between greenhouse gas emissions produced and greenhouse gas emissions taken out of the atmosphere.</a:t>
            </a:r>
          </a:p>
        </p:txBody>
      </p:sp>
      <p:sp>
        <p:nvSpPr>
          <p:cNvPr id="4" name="Oval 3"/>
          <p:cNvSpPr/>
          <p:nvPr/>
        </p:nvSpPr>
        <p:spPr>
          <a:xfrm>
            <a:off x="2133239" y="2750988"/>
            <a:ext cx="1654989" cy="16823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76" y="2880427"/>
            <a:ext cx="1629323" cy="15529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3086100" y="1375726"/>
            <a:ext cx="784494" cy="1701060"/>
          </a:xfrm>
          <a:prstGeom prst="line">
            <a:avLst/>
          </a:prstGeom>
          <a:ln>
            <a:solidFill>
              <a:srgbClr val="00006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1" name="Straight Connector 5120"/>
          <p:cNvCxnSpPr/>
          <p:nvPr/>
        </p:nvCxnSpPr>
        <p:spPr>
          <a:xfrm>
            <a:off x="3870594" y="1375725"/>
            <a:ext cx="1975034" cy="0"/>
          </a:xfrm>
          <a:prstGeom prst="line">
            <a:avLst/>
          </a:prstGeom>
          <a:ln w="12700">
            <a:solidFill>
              <a:srgbClr val="00006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4">
            <a:extLst>
              <a:ext uri="{FF2B5EF4-FFF2-40B4-BE49-F238E27FC236}">
                <a16:creationId xmlns:a16="http://schemas.microsoft.com/office/drawing/2014/main" id="{28A117DA-106D-924D-A69C-EF67E0762D71}"/>
              </a:ext>
            </a:extLst>
          </p:cNvPr>
          <p:cNvSpPr txBox="1"/>
          <p:nvPr/>
        </p:nvSpPr>
        <p:spPr>
          <a:xfrm>
            <a:off x="6096000" y="4681868"/>
            <a:ext cx="5508171" cy="359073"/>
          </a:xfrm>
          <a:prstGeom prst="rect">
            <a:avLst/>
          </a:prstGeom>
          <a:solidFill>
            <a:srgbClr val="000065"/>
          </a:solidFill>
        </p:spPr>
        <p:txBody>
          <a:bodyPr wrap="square" tIns="0" bIns="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cs typeface="Arial" panose="020B0604020202020204" pitchFamily="34" charset="0"/>
              </a:rPr>
              <a:t>Largely reduces hazardous impact on humans and the environment</a:t>
            </a:r>
          </a:p>
          <a:p>
            <a:endParaRPr lang="en-US" sz="1400" baseline="300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66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064043"/>
          </a:xfrm>
          <a:prstGeom prst="rect">
            <a:avLst/>
          </a:prstGeom>
          <a:solidFill>
            <a:srgbClr val="AECAD7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adroTexto 15">
            <a:extLst>
              <a:ext uri="{FF2B5EF4-FFF2-40B4-BE49-F238E27FC236}">
                <a16:creationId xmlns:a16="http://schemas.microsoft.com/office/drawing/2014/main" id="{2DC9AA00-A309-0C4D-9BA7-DC5D5E508F8B}"/>
              </a:ext>
            </a:extLst>
          </p:cNvPr>
          <p:cNvSpPr txBox="1"/>
          <p:nvPr/>
        </p:nvSpPr>
        <p:spPr>
          <a:xfrm>
            <a:off x="3367089" y="675289"/>
            <a:ext cx="5381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s-ES_tradnl" sz="28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INTERACTIVE SESSION</a:t>
            </a:r>
            <a:endParaRPr lang="es-ES_tradnl" sz="1600" b="1" dirty="0">
              <a:solidFill>
                <a:srgbClr val="00006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38397" y="1241316"/>
            <a:ext cx="1915206" cy="327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65"/>
                </a:solidFill>
              </a:rPr>
              <a:t>T R U E   O R  F A L S 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42334" y="1755107"/>
            <a:ext cx="69073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65"/>
                </a:solidFill>
              </a:rPr>
              <a:t>Climate Change and Global Warming mean the same thing</a:t>
            </a:r>
          </a:p>
          <a:p>
            <a:pPr marL="285743" indent="-285743" algn="just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0065"/>
              </a:solidFill>
            </a:endParaRPr>
          </a:p>
          <a:p>
            <a:pPr marL="285743" indent="-285743" algn="just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0065"/>
              </a:solidFill>
            </a:endParaRPr>
          </a:p>
          <a:p>
            <a:pPr marL="285743" indent="-285743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65"/>
                </a:solidFill>
              </a:rPr>
              <a:t>Waste Management is a key indices in the reduction of Greenhouse gas emissions</a:t>
            </a:r>
          </a:p>
          <a:p>
            <a:pPr marL="285743" indent="-285743" algn="just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0065"/>
              </a:solidFill>
            </a:endParaRPr>
          </a:p>
          <a:p>
            <a:pPr marL="285743" indent="-285743" algn="just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0065"/>
              </a:solidFill>
            </a:endParaRPr>
          </a:p>
          <a:p>
            <a:pPr marL="285743" indent="-285743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65"/>
                </a:solidFill>
              </a:rPr>
              <a:t>Carbon in itself is not a problem but the volume of greenhouse gases absorbed by the earth’s surface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99CF73-AF14-4BD3-84F0-97AC9FC7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96" y="6343972"/>
            <a:ext cx="994419" cy="12733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81183" y="6509471"/>
            <a:ext cx="4996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gency FB" panose="020B0503020202020204" pitchFamily="34" charset="0"/>
              </a:rPr>
              <a:t>THEME: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CLIMATE CHANGE AND GLOBAL DISASTERS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DEVELOPING SUSTAINABLE INFRASTRUCTURES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TO ACHIEVE GROWTH AMIDST DECLINING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ECONOMIC RESOURCES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28995" y="685204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#NETZERO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45" y="6064043"/>
            <a:ext cx="1723471" cy="18300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10408" y="7068763"/>
            <a:ext cx="973343" cy="56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BIENNIAL </a:t>
            </a:r>
          </a:p>
          <a:p>
            <a:pPr algn="ctr"/>
            <a:r>
              <a:rPr lang="en-US" dirty="0">
                <a:latin typeface="Agency FB" panose="020B0503020202020204" pitchFamily="34" charset="0"/>
              </a:rPr>
              <a:t>CONFERENCE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0861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3754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51" y="6332244"/>
            <a:ext cx="1524003" cy="152400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828995" y="7159823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#SUSTAINABILITY 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9321800" y="6833586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13" y="6637466"/>
            <a:ext cx="1617124" cy="97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94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ow Our Thinking Changed in 2019: Upfront Carbon Emiss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" y="678015"/>
            <a:ext cx="7113498" cy="711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CuadroTexto 15">
            <a:extLst>
              <a:ext uri="{FF2B5EF4-FFF2-40B4-BE49-F238E27FC236}">
                <a16:creationId xmlns:a16="http://schemas.microsoft.com/office/drawing/2014/main" id="{2DC9AA00-A309-0C4D-9BA7-DC5D5E508F8B}"/>
              </a:ext>
            </a:extLst>
          </p:cNvPr>
          <p:cNvSpPr txBox="1"/>
          <p:nvPr/>
        </p:nvSpPr>
        <p:spPr>
          <a:xfrm>
            <a:off x="-228599" y="216350"/>
            <a:ext cx="802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s-ES_tradnl" sz="24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CARBON REDUCTION – </a:t>
            </a:r>
            <a:r>
              <a:rPr lang="es-ES_tradnl" sz="12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INFRASTRUCTURE LIFECYCLE</a:t>
            </a:r>
          </a:p>
        </p:txBody>
      </p:sp>
      <p:cxnSp>
        <p:nvCxnSpPr>
          <p:cNvPr id="105" name="Straight Connector 104"/>
          <p:cNvCxnSpPr/>
          <p:nvPr/>
        </p:nvCxnSpPr>
        <p:spPr>
          <a:xfrm>
            <a:off x="595496" y="698316"/>
            <a:ext cx="6018263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2" name="Picture 16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t="15714" b="32096"/>
          <a:stretch/>
        </p:blipFill>
        <p:spPr>
          <a:xfrm>
            <a:off x="9599002" y="-34230"/>
            <a:ext cx="2724150" cy="1329166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8F99CF73-AF14-4BD3-84F0-97AC9FC70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3096" y="1808868"/>
            <a:ext cx="994419" cy="1273340"/>
          </a:xfrm>
          <a:prstGeom prst="rect">
            <a:avLst/>
          </a:prstGeom>
        </p:spPr>
      </p:pic>
      <p:sp>
        <p:nvSpPr>
          <p:cNvPr id="164" name="TextBox 163"/>
          <p:cNvSpPr txBox="1"/>
          <p:nvPr/>
        </p:nvSpPr>
        <p:spPr>
          <a:xfrm>
            <a:off x="9909663" y="5376378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Agency FB" panose="020B0503020202020204" pitchFamily="34" charset="0"/>
              </a:rPr>
              <a:t>#NETZERO </a:t>
            </a:r>
          </a:p>
        </p:txBody>
      </p:sp>
      <p:grpSp>
        <p:nvGrpSpPr>
          <p:cNvPr id="165" name="Group 164"/>
          <p:cNvGrpSpPr/>
          <p:nvPr/>
        </p:nvGrpSpPr>
        <p:grpSpPr>
          <a:xfrm>
            <a:off x="9478203" y="1574344"/>
            <a:ext cx="1723471" cy="1830077"/>
            <a:chOff x="1321985" y="8035590"/>
            <a:chExt cx="1723471" cy="1830077"/>
          </a:xfrm>
        </p:grpSpPr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985" y="8035590"/>
              <a:ext cx="1723471" cy="1830077"/>
            </a:xfrm>
            <a:prstGeom prst="rect">
              <a:avLst/>
            </a:prstGeom>
          </p:spPr>
        </p:pic>
        <p:sp>
          <p:nvSpPr>
            <p:cNvPr id="167" name="TextBox 166"/>
            <p:cNvSpPr txBox="1"/>
            <p:nvPr/>
          </p:nvSpPr>
          <p:spPr>
            <a:xfrm>
              <a:off x="1697048" y="9040310"/>
              <a:ext cx="973343" cy="563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gency FB" panose="020B0503020202020204" pitchFamily="34" charset="0"/>
                </a:rPr>
                <a:t>BIENNIAL </a:t>
              </a:r>
            </a:p>
            <a:p>
              <a:pPr algn="ctr"/>
              <a:r>
                <a:rPr lang="en-US" dirty="0">
                  <a:latin typeface="Agency FB" panose="020B0503020202020204" pitchFamily="34" charset="0"/>
                </a:rPr>
                <a:t>CONFERENCE</a:t>
              </a:r>
            </a:p>
          </p:txBody>
        </p:sp>
      </p:grpSp>
      <p:pic>
        <p:nvPicPr>
          <p:cNvPr id="168" name="Picture 16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381" y="4836145"/>
            <a:ext cx="1591925" cy="1591925"/>
          </a:xfrm>
          <a:prstGeom prst="rect">
            <a:avLst/>
          </a:prstGeom>
        </p:spPr>
      </p:pic>
      <p:sp>
        <p:nvSpPr>
          <p:cNvPr id="169" name="TextBox 168"/>
          <p:cNvSpPr txBox="1"/>
          <p:nvPr/>
        </p:nvSpPr>
        <p:spPr>
          <a:xfrm>
            <a:off x="9449600" y="5688877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Agency FB" panose="020B0503020202020204" pitchFamily="34" charset="0"/>
              </a:rPr>
              <a:t>#SUSTAINABILITY </a:t>
            </a:r>
          </a:p>
        </p:txBody>
      </p:sp>
      <p:pic>
        <p:nvPicPr>
          <p:cNvPr id="170" name="Picture 1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674" y="6471418"/>
            <a:ext cx="1781905" cy="1079690"/>
          </a:xfrm>
          <a:prstGeom prst="rect">
            <a:avLst/>
          </a:prstGeom>
        </p:spPr>
      </p:pic>
      <p:sp>
        <p:nvSpPr>
          <p:cNvPr id="171" name="TextBox 170"/>
          <p:cNvSpPr txBox="1"/>
          <p:nvPr/>
        </p:nvSpPr>
        <p:spPr>
          <a:xfrm>
            <a:off x="8653192" y="3598132"/>
            <a:ext cx="33734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Agency FB" panose="020B0503020202020204" pitchFamily="34" charset="0"/>
              </a:rPr>
              <a:t>THEME:</a:t>
            </a:r>
          </a:p>
          <a:p>
            <a:pPr algn="r"/>
            <a:r>
              <a:rPr lang="en-US" sz="1400" b="1" dirty="0">
                <a:latin typeface="Agency FB" panose="020B0503020202020204" pitchFamily="34" charset="0"/>
              </a:rPr>
              <a:t>CLIMATE CHANGE AND GLOBAL DISASTERS</a:t>
            </a:r>
          </a:p>
          <a:p>
            <a:pPr algn="r"/>
            <a:r>
              <a:rPr lang="en-US" sz="1400" b="1" dirty="0">
                <a:latin typeface="Agency FB" panose="020B0503020202020204" pitchFamily="34" charset="0"/>
              </a:rPr>
              <a:t>DEVELOPING SUSTAINABLE INFRASTRUCTURES </a:t>
            </a:r>
          </a:p>
          <a:p>
            <a:pPr algn="r"/>
            <a:r>
              <a:rPr lang="en-US" sz="1400" b="1" dirty="0">
                <a:latin typeface="Agency FB" panose="020B0503020202020204" pitchFamily="34" charset="0"/>
              </a:rPr>
              <a:t>TO ACHIEVE GROWTH AMIDST DECLINING </a:t>
            </a:r>
          </a:p>
          <a:p>
            <a:pPr algn="r"/>
            <a:r>
              <a:rPr lang="en-US" sz="1400" b="1" dirty="0">
                <a:latin typeface="Agency FB" panose="020B0503020202020204" pitchFamily="34" charset="0"/>
              </a:rPr>
              <a:t>ECONOMIC RESOURCES</a:t>
            </a:r>
          </a:p>
        </p:txBody>
      </p:sp>
    </p:spTree>
    <p:extLst>
      <p:ext uri="{BB962C8B-B14F-4D97-AF65-F5344CB8AC3E}">
        <p14:creationId xmlns:p14="http://schemas.microsoft.com/office/powerpoint/2010/main" val="1585320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"/>
          <p:cNvGrpSpPr>
            <a:grpSpLocks noChangeAspect="1"/>
          </p:cNvGrpSpPr>
          <p:nvPr/>
        </p:nvGrpSpPr>
        <p:grpSpPr bwMode="auto">
          <a:xfrm>
            <a:off x="1487424" y="344642"/>
            <a:ext cx="9155176" cy="5976655"/>
            <a:chOff x="3" y="2"/>
            <a:chExt cx="6017" cy="3928"/>
          </a:xfrm>
        </p:grpSpPr>
        <p:sp>
          <p:nvSpPr>
            <p:cNvPr id="45" name="Freeform 5"/>
            <p:cNvSpPr>
              <a:spLocks/>
            </p:cNvSpPr>
            <p:nvPr/>
          </p:nvSpPr>
          <p:spPr bwMode="auto">
            <a:xfrm>
              <a:off x="3" y="1735"/>
              <a:ext cx="5482" cy="2195"/>
            </a:xfrm>
            <a:custGeom>
              <a:avLst/>
              <a:gdLst>
                <a:gd name="T0" fmla="*/ 0 w 5482"/>
                <a:gd name="T1" fmla="*/ 2195 h 2195"/>
                <a:gd name="T2" fmla="*/ 5000 w 5482"/>
                <a:gd name="T3" fmla="*/ 0 h 2195"/>
                <a:gd name="T4" fmla="*/ 5482 w 5482"/>
                <a:gd name="T5" fmla="*/ 0 h 2195"/>
                <a:gd name="T6" fmla="*/ 3130 w 5482"/>
                <a:gd name="T7" fmla="*/ 2195 h 2195"/>
                <a:gd name="T8" fmla="*/ 0 w 5482"/>
                <a:gd name="T9" fmla="*/ 2195 h 2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2" h="2195">
                  <a:moveTo>
                    <a:pt x="0" y="2195"/>
                  </a:moveTo>
                  <a:lnTo>
                    <a:pt x="5000" y="0"/>
                  </a:lnTo>
                  <a:lnTo>
                    <a:pt x="5482" y="0"/>
                  </a:lnTo>
                  <a:lnTo>
                    <a:pt x="3130" y="2195"/>
                  </a:lnTo>
                  <a:lnTo>
                    <a:pt x="0" y="219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rgbClr val="BFBEBE"/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6"/>
            <p:cNvSpPr>
              <a:spLocks/>
            </p:cNvSpPr>
            <p:nvPr/>
          </p:nvSpPr>
          <p:spPr bwMode="auto">
            <a:xfrm>
              <a:off x="5003" y="2"/>
              <a:ext cx="1017" cy="1733"/>
            </a:xfrm>
            <a:custGeom>
              <a:avLst/>
              <a:gdLst>
                <a:gd name="T0" fmla="*/ 1017 w 1017"/>
                <a:gd name="T1" fmla="*/ 245 h 1733"/>
                <a:gd name="T2" fmla="*/ 835 w 1017"/>
                <a:gd name="T3" fmla="*/ 0 h 1733"/>
                <a:gd name="T4" fmla="*/ 505 w 1017"/>
                <a:gd name="T5" fmla="*/ 245 h 1733"/>
                <a:gd name="T6" fmla="*/ 658 w 1017"/>
                <a:gd name="T7" fmla="*/ 245 h 1733"/>
                <a:gd name="T8" fmla="*/ 0 w 1017"/>
                <a:gd name="T9" fmla="*/ 1733 h 1733"/>
                <a:gd name="T10" fmla="*/ 482 w 1017"/>
                <a:gd name="T11" fmla="*/ 1733 h 1733"/>
                <a:gd name="T12" fmla="*/ 881 w 1017"/>
                <a:gd name="T13" fmla="*/ 245 h 1733"/>
                <a:gd name="T14" fmla="*/ 1017 w 1017"/>
                <a:gd name="T15" fmla="*/ 245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7" h="1733">
                  <a:moveTo>
                    <a:pt x="1017" y="245"/>
                  </a:moveTo>
                  <a:lnTo>
                    <a:pt x="835" y="0"/>
                  </a:lnTo>
                  <a:lnTo>
                    <a:pt x="505" y="245"/>
                  </a:lnTo>
                  <a:lnTo>
                    <a:pt x="658" y="245"/>
                  </a:lnTo>
                  <a:lnTo>
                    <a:pt x="0" y="1733"/>
                  </a:lnTo>
                  <a:lnTo>
                    <a:pt x="482" y="1733"/>
                  </a:lnTo>
                  <a:lnTo>
                    <a:pt x="881" y="245"/>
                  </a:lnTo>
                  <a:lnTo>
                    <a:pt x="1017" y="2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80F79"/>
                </a:gs>
                <a:gs pos="100000">
                  <a:srgbClr val="BFBEBE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" name="Oval 46"/>
          <p:cNvSpPr/>
          <p:nvPr/>
        </p:nvSpPr>
        <p:spPr>
          <a:xfrm>
            <a:off x="8841330" y="3223047"/>
            <a:ext cx="374966" cy="12453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796529" y="3864991"/>
            <a:ext cx="486198" cy="16148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450703" y="4732293"/>
            <a:ext cx="635817" cy="21117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807589" y="5786335"/>
            <a:ext cx="731007" cy="24278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4584262" y="4542013"/>
            <a:ext cx="1540071" cy="1177663"/>
            <a:chOff x="4275889" y="5054191"/>
            <a:chExt cx="731771" cy="559571"/>
          </a:xfrm>
        </p:grpSpPr>
        <p:sp>
          <p:nvSpPr>
            <p:cNvPr id="52" name="Rectangle: Rounded Corners 73"/>
            <p:cNvSpPr/>
            <p:nvPr/>
          </p:nvSpPr>
          <p:spPr>
            <a:xfrm rot="18900000">
              <a:off x="4639799" y="5150047"/>
              <a:ext cx="367861" cy="367862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0"/>
            <p:cNvSpPr/>
            <p:nvPr/>
          </p:nvSpPr>
          <p:spPr>
            <a:xfrm rot="2700000">
              <a:off x="4275889" y="5054191"/>
              <a:ext cx="559571" cy="559572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Rectangle: Rounded Corners 73"/>
          <p:cNvSpPr/>
          <p:nvPr/>
        </p:nvSpPr>
        <p:spPr>
          <a:xfrm rot="18900000">
            <a:off x="6908118" y="3916841"/>
            <a:ext cx="596540" cy="596543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0"/>
          <p:cNvSpPr/>
          <p:nvPr/>
        </p:nvSpPr>
        <p:spPr>
          <a:xfrm rot="2700000">
            <a:off x="6317985" y="3761396"/>
            <a:ext cx="907426" cy="907428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0C344C"/>
              </a:gs>
              <a:gs pos="100000">
                <a:srgbClr val="19627F"/>
              </a:gs>
            </a:gsLst>
            <a:lin ang="54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: Rounded Corners 73"/>
          <p:cNvSpPr/>
          <p:nvPr/>
        </p:nvSpPr>
        <p:spPr>
          <a:xfrm rot="18900000">
            <a:off x="8131065" y="3296704"/>
            <a:ext cx="430793" cy="430795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0"/>
          <p:cNvSpPr/>
          <p:nvPr/>
        </p:nvSpPr>
        <p:spPr>
          <a:xfrm rot="2700000">
            <a:off x="7704898" y="3184449"/>
            <a:ext cx="655300" cy="655303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6F878C"/>
              </a:gs>
              <a:gs pos="100000">
                <a:srgbClr val="19627F"/>
              </a:gs>
            </a:gsLst>
            <a:lin ang="162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Rectangle: Rounded Corners 73"/>
          <p:cNvSpPr/>
          <p:nvPr/>
        </p:nvSpPr>
        <p:spPr>
          <a:xfrm rot="18900000">
            <a:off x="9097816" y="2835656"/>
            <a:ext cx="306641" cy="306641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0"/>
          <p:cNvSpPr/>
          <p:nvPr/>
        </p:nvSpPr>
        <p:spPr>
          <a:xfrm rot="2700000">
            <a:off x="8794469" y="2755752"/>
            <a:ext cx="466445" cy="466446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6F878C"/>
              </a:gs>
              <a:gs pos="100000">
                <a:srgbClr val="BFBEBE"/>
              </a:gs>
            </a:gsLst>
            <a:lin ang="54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Freeform 3073"/>
          <p:cNvSpPr>
            <a:spLocks noEditPoints="1"/>
          </p:cNvSpPr>
          <p:nvPr/>
        </p:nvSpPr>
        <p:spPr bwMode="auto">
          <a:xfrm>
            <a:off x="8912158" y="2873442"/>
            <a:ext cx="231067" cy="231067"/>
          </a:xfrm>
          <a:custGeom>
            <a:avLst/>
            <a:gdLst>
              <a:gd name="T0" fmla="*/ 620 w 720"/>
              <a:gd name="T1" fmla="*/ 289 h 719"/>
              <a:gd name="T2" fmla="*/ 600 w 720"/>
              <a:gd name="T3" fmla="*/ 278 h 719"/>
              <a:gd name="T4" fmla="*/ 636 w 720"/>
              <a:gd name="T5" fmla="*/ 145 h 719"/>
              <a:gd name="T6" fmla="*/ 695 w 720"/>
              <a:gd name="T7" fmla="*/ 114 h 719"/>
              <a:gd name="T8" fmla="*/ 680 w 720"/>
              <a:gd name="T9" fmla="*/ 209 h 719"/>
              <a:gd name="T10" fmla="*/ 645 w 720"/>
              <a:gd name="T11" fmla="*/ 270 h 719"/>
              <a:gd name="T12" fmla="*/ 425 w 720"/>
              <a:gd name="T13" fmla="*/ 278 h 719"/>
              <a:gd name="T14" fmla="*/ 416 w 720"/>
              <a:gd name="T15" fmla="*/ 280 h 719"/>
              <a:gd name="T16" fmla="*/ 298 w 720"/>
              <a:gd name="T17" fmla="*/ 282 h 719"/>
              <a:gd name="T18" fmla="*/ 261 w 720"/>
              <a:gd name="T19" fmla="*/ 160 h 719"/>
              <a:gd name="T20" fmla="*/ 332 w 720"/>
              <a:gd name="T21" fmla="*/ 150 h 719"/>
              <a:gd name="T22" fmla="*/ 364 w 720"/>
              <a:gd name="T23" fmla="*/ 101 h 719"/>
              <a:gd name="T24" fmla="*/ 462 w 720"/>
              <a:gd name="T25" fmla="*/ 158 h 719"/>
              <a:gd name="T26" fmla="*/ 49 w 720"/>
              <a:gd name="T27" fmla="*/ 236 h 719"/>
              <a:gd name="T28" fmla="*/ 29 w 720"/>
              <a:gd name="T29" fmla="*/ 170 h 719"/>
              <a:gd name="T30" fmla="*/ 24 w 720"/>
              <a:gd name="T31" fmla="*/ 72 h 719"/>
              <a:gd name="T32" fmla="*/ 90 w 720"/>
              <a:gd name="T33" fmla="*/ 177 h 719"/>
              <a:gd name="T34" fmla="*/ 129 w 720"/>
              <a:gd name="T35" fmla="*/ 298 h 719"/>
              <a:gd name="T36" fmla="*/ 91 w 720"/>
              <a:gd name="T37" fmla="*/ 284 h 719"/>
              <a:gd name="T38" fmla="*/ 719 w 720"/>
              <a:gd name="T39" fmla="*/ 69 h 719"/>
              <a:gd name="T40" fmla="*/ 712 w 720"/>
              <a:gd name="T41" fmla="*/ 50 h 719"/>
              <a:gd name="T42" fmla="*/ 644 w 720"/>
              <a:gd name="T43" fmla="*/ 21 h 719"/>
              <a:gd name="T44" fmla="*/ 632 w 720"/>
              <a:gd name="T45" fmla="*/ 0 h 719"/>
              <a:gd name="T46" fmla="*/ 77 w 720"/>
              <a:gd name="T47" fmla="*/ 13 h 719"/>
              <a:gd name="T48" fmla="*/ 12 w 720"/>
              <a:gd name="T49" fmla="*/ 48 h 719"/>
              <a:gd name="T50" fmla="*/ 0 w 720"/>
              <a:gd name="T51" fmla="*/ 66 h 719"/>
              <a:gd name="T52" fmla="*/ 6 w 720"/>
              <a:gd name="T53" fmla="*/ 177 h 719"/>
              <a:gd name="T54" fmla="*/ 29 w 720"/>
              <a:gd name="T55" fmla="*/ 250 h 719"/>
              <a:gd name="T56" fmla="*/ 73 w 720"/>
              <a:gd name="T57" fmla="*/ 302 h 719"/>
              <a:gd name="T58" fmla="*/ 130 w 720"/>
              <a:gd name="T59" fmla="*/ 322 h 719"/>
              <a:gd name="T60" fmla="*/ 195 w 720"/>
              <a:gd name="T61" fmla="*/ 379 h 719"/>
              <a:gd name="T62" fmla="*/ 288 w 720"/>
              <a:gd name="T63" fmla="*/ 441 h 719"/>
              <a:gd name="T64" fmla="*/ 312 w 720"/>
              <a:gd name="T65" fmla="*/ 476 h 719"/>
              <a:gd name="T66" fmla="*/ 316 w 720"/>
              <a:gd name="T67" fmla="*/ 529 h 719"/>
              <a:gd name="T68" fmla="*/ 299 w 720"/>
              <a:gd name="T69" fmla="*/ 596 h 719"/>
              <a:gd name="T70" fmla="*/ 262 w 720"/>
              <a:gd name="T71" fmla="*/ 628 h 719"/>
              <a:gd name="T72" fmla="*/ 204 w 720"/>
              <a:gd name="T73" fmla="*/ 635 h 719"/>
              <a:gd name="T74" fmla="*/ 192 w 720"/>
              <a:gd name="T75" fmla="*/ 707 h 719"/>
              <a:gd name="T76" fmla="*/ 515 w 720"/>
              <a:gd name="T77" fmla="*/ 719 h 719"/>
              <a:gd name="T78" fmla="*/ 527 w 720"/>
              <a:gd name="T79" fmla="*/ 647 h 719"/>
              <a:gd name="T80" fmla="*/ 501 w 720"/>
              <a:gd name="T81" fmla="*/ 635 h 719"/>
              <a:gd name="T82" fmla="*/ 445 w 720"/>
              <a:gd name="T83" fmla="*/ 618 h 719"/>
              <a:gd name="T84" fmla="*/ 412 w 720"/>
              <a:gd name="T85" fmla="*/ 577 h 719"/>
              <a:gd name="T86" fmla="*/ 401 w 720"/>
              <a:gd name="T87" fmla="*/ 511 h 719"/>
              <a:gd name="T88" fmla="*/ 410 w 720"/>
              <a:gd name="T89" fmla="*/ 470 h 719"/>
              <a:gd name="T90" fmla="*/ 443 w 720"/>
              <a:gd name="T91" fmla="*/ 431 h 719"/>
              <a:gd name="T92" fmla="*/ 537 w 720"/>
              <a:gd name="T93" fmla="*/ 367 h 719"/>
              <a:gd name="T94" fmla="*/ 601 w 720"/>
              <a:gd name="T95" fmla="*/ 321 h 719"/>
              <a:gd name="T96" fmla="*/ 653 w 720"/>
              <a:gd name="T97" fmla="*/ 295 h 719"/>
              <a:gd name="T98" fmla="*/ 696 w 720"/>
              <a:gd name="T99" fmla="*/ 233 h 719"/>
              <a:gd name="T100" fmla="*/ 718 w 720"/>
              <a:gd name="T101" fmla="*/ 141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20" h="719">
                <a:moveTo>
                  <a:pt x="645" y="270"/>
                </a:moveTo>
                <a:lnTo>
                  <a:pt x="640" y="276"/>
                </a:lnTo>
                <a:lnTo>
                  <a:pt x="633" y="280"/>
                </a:lnTo>
                <a:lnTo>
                  <a:pt x="627" y="284"/>
                </a:lnTo>
                <a:lnTo>
                  <a:pt x="620" y="289"/>
                </a:lnTo>
                <a:lnTo>
                  <a:pt x="614" y="291"/>
                </a:lnTo>
                <a:lnTo>
                  <a:pt x="606" y="295"/>
                </a:lnTo>
                <a:lnTo>
                  <a:pt x="599" y="296"/>
                </a:lnTo>
                <a:lnTo>
                  <a:pt x="590" y="298"/>
                </a:lnTo>
                <a:lnTo>
                  <a:pt x="600" y="278"/>
                </a:lnTo>
                <a:lnTo>
                  <a:pt x="609" y="257"/>
                </a:lnTo>
                <a:lnTo>
                  <a:pt x="618" y="233"/>
                </a:lnTo>
                <a:lnTo>
                  <a:pt x="625" y="207"/>
                </a:lnTo>
                <a:lnTo>
                  <a:pt x="631" y="177"/>
                </a:lnTo>
                <a:lnTo>
                  <a:pt x="636" y="145"/>
                </a:lnTo>
                <a:lnTo>
                  <a:pt x="639" y="110"/>
                </a:lnTo>
                <a:lnTo>
                  <a:pt x="643" y="72"/>
                </a:lnTo>
                <a:lnTo>
                  <a:pt x="695" y="72"/>
                </a:lnTo>
                <a:lnTo>
                  <a:pt x="695" y="90"/>
                </a:lnTo>
                <a:lnTo>
                  <a:pt x="695" y="114"/>
                </a:lnTo>
                <a:lnTo>
                  <a:pt x="694" y="140"/>
                </a:lnTo>
                <a:lnTo>
                  <a:pt x="690" y="167"/>
                </a:lnTo>
                <a:lnTo>
                  <a:pt x="687" y="182"/>
                </a:lnTo>
                <a:lnTo>
                  <a:pt x="684" y="196"/>
                </a:lnTo>
                <a:lnTo>
                  <a:pt x="680" y="209"/>
                </a:lnTo>
                <a:lnTo>
                  <a:pt x="675" y="223"/>
                </a:lnTo>
                <a:lnTo>
                  <a:pt x="669" y="236"/>
                </a:lnTo>
                <a:lnTo>
                  <a:pt x="662" y="248"/>
                </a:lnTo>
                <a:lnTo>
                  <a:pt x="655" y="259"/>
                </a:lnTo>
                <a:lnTo>
                  <a:pt x="645" y="270"/>
                </a:lnTo>
                <a:lnTo>
                  <a:pt x="645" y="270"/>
                </a:lnTo>
                <a:close/>
                <a:moveTo>
                  <a:pt x="460" y="160"/>
                </a:moveTo>
                <a:lnTo>
                  <a:pt x="402" y="205"/>
                </a:lnTo>
                <a:lnTo>
                  <a:pt x="425" y="273"/>
                </a:lnTo>
                <a:lnTo>
                  <a:pt x="425" y="278"/>
                </a:lnTo>
                <a:lnTo>
                  <a:pt x="424" y="280"/>
                </a:lnTo>
                <a:lnTo>
                  <a:pt x="421" y="282"/>
                </a:lnTo>
                <a:lnTo>
                  <a:pt x="420" y="282"/>
                </a:lnTo>
                <a:lnTo>
                  <a:pt x="418" y="282"/>
                </a:lnTo>
                <a:lnTo>
                  <a:pt x="416" y="280"/>
                </a:lnTo>
                <a:lnTo>
                  <a:pt x="360" y="235"/>
                </a:lnTo>
                <a:lnTo>
                  <a:pt x="304" y="280"/>
                </a:lnTo>
                <a:lnTo>
                  <a:pt x="303" y="282"/>
                </a:lnTo>
                <a:lnTo>
                  <a:pt x="300" y="282"/>
                </a:lnTo>
                <a:lnTo>
                  <a:pt x="298" y="282"/>
                </a:lnTo>
                <a:lnTo>
                  <a:pt x="297" y="280"/>
                </a:lnTo>
                <a:lnTo>
                  <a:pt x="294" y="278"/>
                </a:lnTo>
                <a:lnTo>
                  <a:pt x="294" y="273"/>
                </a:lnTo>
                <a:lnTo>
                  <a:pt x="317" y="205"/>
                </a:lnTo>
                <a:lnTo>
                  <a:pt x="261" y="160"/>
                </a:lnTo>
                <a:lnTo>
                  <a:pt x="259" y="158"/>
                </a:lnTo>
                <a:lnTo>
                  <a:pt x="259" y="154"/>
                </a:lnTo>
                <a:lnTo>
                  <a:pt x="261" y="151"/>
                </a:lnTo>
                <a:lnTo>
                  <a:pt x="264" y="150"/>
                </a:lnTo>
                <a:lnTo>
                  <a:pt x="332" y="150"/>
                </a:lnTo>
                <a:lnTo>
                  <a:pt x="354" y="101"/>
                </a:lnTo>
                <a:lnTo>
                  <a:pt x="356" y="97"/>
                </a:lnTo>
                <a:lnTo>
                  <a:pt x="358" y="97"/>
                </a:lnTo>
                <a:lnTo>
                  <a:pt x="362" y="97"/>
                </a:lnTo>
                <a:lnTo>
                  <a:pt x="364" y="101"/>
                </a:lnTo>
                <a:lnTo>
                  <a:pt x="388" y="150"/>
                </a:lnTo>
                <a:lnTo>
                  <a:pt x="456" y="150"/>
                </a:lnTo>
                <a:lnTo>
                  <a:pt x="460" y="151"/>
                </a:lnTo>
                <a:lnTo>
                  <a:pt x="462" y="154"/>
                </a:lnTo>
                <a:lnTo>
                  <a:pt x="462" y="158"/>
                </a:lnTo>
                <a:lnTo>
                  <a:pt x="460" y="160"/>
                </a:lnTo>
                <a:close/>
                <a:moveTo>
                  <a:pt x="72" y="270"/>
                </a:moveTo>
                <a:lnTo>
                  <a:pt x="63" y="260"/>
                </a:lnTo>
                <a:lnTo>
                  <a:pt x="55" y="248"/>
                </a:lnTo>
                <a:lnTo>
                  <a:pt x="49" y="236"/>
                </a:lnTo>
                <a:lnTo>
                  <a:pt x="43" y="225"/>
                </a:lnTo>
                <a:lnTo>
                  <a:pt x="38" y="211"/>
                </a:lnTo>
                <a:lnTo>
                  <a:pt x="35" y="198"/>
                </a:lnTo>
                <a:lnTo>
                  <a:pt x="31" y="184"/>
                </a:lnTo>
                <a:lnTo>
                  <a:pt x="29" y="170"/>
                </a:lnTo>
                <a:lnTo>
                  <a:pt x="27" y="142"/>
                </a:lnTo>
                <a:lnTo>
                  <a:pt x="24" y="116"/>
                </a:lnTo>
                <a:lnTo>
                  <a:pt x="24" y="92"/>
                </a:lnTo>
                <a:lnTo>
                  <a:pt x="24" y="72"/>
                </a:lnTo>
                <a:lnTo>
                  <a:pt x="24" y="72"/>
                </a:lnTo>
                <a:lnTo>
                  <a:pt x="24" y="72"/>
                </a:lnTo>
                <a:lnTo>
                  <a:pt x="78" y="72"/>
                </a:lnTo>
                <a:lnTo>
                  <a:pt x="80" y="110"/>
                </a:lnTo>
                <a:lnTo>
                  <a:pt x="85" y="145"/>
                </a:lnTo>
                <a:lnTo>
                  <a:pt x="90" y="177"/>
                </a:lnTo>
                <a:lnTo>
                  <a:pt x="96" y="207"/>
                </a:lnTo>
                <a:lnTo>
                  <a:pt x="103" y="233"/>
                </a:lnTo>
                <a:lnTo>
                  <a:pt x="111" y="257"/>
                </a:lnTo>
                <a:lnTo>
                  <a:pt x="119" y="278"/>
                </a:lnTo>
                <a:lnTo>
                  <a:pt x="129" y="298"/>
                </a:lnTo>
                <a:lnTo>
                  <a:pt x="121" y="296"/>
                </a:lnTo>
                <a:lnTo>
                  <a:pt x="112" y="295"/>
                </a:lnTo>
                <a:lnTo>
                  <a:pt x="105" y="291"/>
                </a:lnTo>
                <a:lnTo>
                  <a:pt x="98" y="289"/>
                </a:lnTo>
                <a:lnTo>
                  <a:pt x="91" y="284"/>
                </a:lnTo>
                <a:lnTo>
                  <a:pt x="84" y="280"/>
                </a:lnTo>
                <a:lnTo>
                  <a:pt x="78" y="276"/>
                </a:lnTo>
                <a:lnTo>
                  <a:pt x="72" y="270"/>
                </a:lnTo>
                <a:lnTo>
                  <a:pt x="72" y="270"/>
                </a:lnTo>
                <a:close/>
                <a:moveTo>
                  <a:pt x="719" y="69"/>
                </a:moveTo>
                <a:lnTo>
                  <a:pt x="719" y="64"/>
                </a:lnTo>
                <a:lnTo>
                  <a:pt x="719" y="60"/>
                </a:lnTo>
                <a:lnTo>
                  <a:pt x="719" y="56"/>
                </a:lnTo>
                <a:lnTo>
                  <a:pt x="715" y="52"/>
                </a:lnTo>
                <a:lnTo>
                  <a:pt x="712" y="50"/>
                </a:lnTo>
                <a:lnTo>
                  <a:pt x="707" y="48"/>
                </a:lnTo>
                <a:lnTo>
                  <a:pt x="643" y="48"/>
                </a:lnTo>
                <a:lnTo>
                  <a:pt x="644" y="39"/>
                </a:lnTo>
                <a:lnTo>
                  <a:pt x="644" y="31"/>
                </a:lnTo>
                <a:lnTo>
                  <a:pt x="644" y="21"/>
                </a:lnTo>
                <a:lnTo>
                  <a:pt x="644" y="13"/>
                </a:lnTo>
                <a:lnTo>
                  <a:pt x="643" y="8"/>
                </a:lnTo>
                <a:lnTo>
                  <a:pt x="640" y="3"/>
                </a:lnTo>
                <a:lnTo>
                  <a:pt x="637" y="1"/>
                </a:lnTo>
                <a:lnTo>
                  <a:pt x="632" y="0"/>
                </a:lnTo>
                <a:lnTo>
                  <a:pt x="88" y="0"/>
                </a:lnTo>
                <a:lnTo>
                  <a:pt x="84" y="1"/>
                </a:lnTo>
                <a:lnTo>
                  <a:pt x="80" y="3"/>
                </a:lnTo>
                <a:lnTo>
                  <a:pt x="78" y="8"/>
                </a:lnTo>
                <a:lnTo>
                  <a:pt x="77" y="13"/>
                </a:lnTo>
                <a:lnTo>
                  <a:pt x="77" y="21"/>
                </a:lnTo>
                <a:lnTo>
                  <a:pt x="77" y="31"/>
                </a:lnTo>
                <a:lnTo>
                  <a:pt x="77" y="39"/>
                </a:lnTo>
                <a:lnTo>
                  <a:pt x="77" y="48"/>
                </a:lnTo>
                <a:lnTo>
                  <a:pt x="12" y="48"/>
                </a:lnTo>
                <a:lnTo>
                  <a:pt x="8" y="50"/>
                </a:lnTo>
                <a:lnTo>
                  <a:pt x="4" y="52"/>
                </a:lnTo>
                <a:lnTo>
                  <a:pt x="2" y="56"/>
                </a:lnTo>
                <a:lnTo>
                  <a:pt x="0" y="60"/>
                </a:lnTo>
                <a:lnTo>
                  <a:pt x="0" y="66"/>
                </a:lnTo>
                <a:lnTo>
                  <a:pt x="0" y="72"/>
                </a:lnTo>
                <a:lnTo>
                  <a:pt x="0" y="94"/>
                </a:lnTo>
                <a:lnTo>
                  <a:pt x="0" y="119"/>
                </a:lnTo>
                <a:lnTo>
                  <a:pt x="3" y="147"/>
                </a:lnTo>
                <a:lnTo>
                  <a:pt x="6" y="177"/>
                </a:lnTo>
                <a:lnTo>
                  <a:pt x="9" y="192"/>
                </a:lnTo>
                <a:lnTo>
                  <a:pt x="12" y="207"/>
                </a:lnTo>
                <a:lnTo>
                  <a:pt x="17" y="222"/>
                </a:lnTo>
                <a:lnTo>
                  <a:pt x="22" y="236"/>
                </a:lnTo>
                <a:lnTo>
                  <a:pt x="29" y="250"/>
                </a:lnTo>
                <a:lnTo>
                  <a:pt x="36" y="263"/>
                </a:lnTo>
                <a:lnTo>
                  <a:pt x="44" y="276"/>
                </a:lnTo>
                <a:lnTo>
                  <a:pt x="55" y="286"/>
                </a:lnTo>
                <a:lnTo>
                  <a:pt x="63" y="295"/>
                </a:lnTo>
                <a:lnTo>
                  <a:pt x="73" y="302"/>
                </a:lnTo>
                <a:lnTo>
                  <a:pt x="84" y="308"/>
                </a:lnTo>
                <a:lnTo>
                  <a:pt x="94" y="314"/>
                </a:lnTo>
                <a:lnTo>
                  <a:pt x="106" y="317"/>
                </a:lnTo>
                <a:lnTo>
                  <a:pt x="118" y="321"/>
                </a:lnTo>
                <a:lnTo>
                  <a:pt x="130" y="322"/>
                </a:lnTo>
                <a:lnTo>
                  <a:pt x="143" y="323"/>
                </a:lnTo>
                <a:lnTo>
                  <a:pt x="156" y="340"/>
                </a:lnTo>
                <a:lnTo>
                  <a:pt x="169" y="355"/>
                </a:lnTo>
                <a:lnTo>
                  <a:pt x="182" y="368"/>
                </a:lnTo>
                <a:lnTo>
                  <a:pt x="195" y="379"/>
                </a:lnTo>
                <a:lnTo>
                  <a:pt x="222" y="398"/>
                </a:lnTo>
                <a:lnTo>
                  <a:pt x="248" y="414"/>
                </a:lnTo>
                <a:lnTo>
                  <a:pt x="262" y="423"/>
                </a:lnTo>
                <a:lnTo>
                  <a:pt x="276" y="433"/>
                </a:lnTo>
                <a:lnTo>
                  <a:pt x="288" y="441"/>
                </a:lnTo>
                <a:lnTo>
                  <a:pt x="298" y="452"/>
                </a:lnTo>
                <a:lnTo>
                  <a:pt x="303" y="456"/>
                </a:lnTo>
                <a:lnTo>
                  <a:pt x="306" y="462"/>
                </a:lnTo>
                <a:lnTo>
                  <a:pt x="310" y="470"/>
                </a:lnTo>
                <a:lnTo>
                  <a:pt x="312" y="476"/>
                </a:lnTo>
                <a:lnTo>
                  <a:pt x="314" y="484"/>
                </a:lnTo>
                <a:lnTo>
                  <a:pt x="316" y="492"/>
                </a:lnTo>
                <a:lnTo>
                  <a:pt x="317" y="500"/>
                </a:lnTo>
                <a:lnTo>
                  <a:pt x="317" y="510"/>
                </a:lnTo>
                <a:lnTo>
                  <a:pt x="316" y="529"/>
                </a:lnTo>
                <a:lnTo>
                  <a:pt x="314" y="546"/>
                </a:lnTo>
                <a:lnTo>
                  <a:pt x="312" y="561"/>
                </a:lnTo>
                <a:lnTo>
                  <a:pt x="308" y="574"/>
                </a:lnTo>
                <a:lnTo>
                  <a:pt x="305" y="586"/>
                </a:lnTo>
                <a:lnTo>
                  <a:pt x="299" y="596"/>
                </a:lnTo>
                <a:lnTo>
                  <a:pt x="293" y="605"/>
                </a:lnTo>
                <a:lnTo>
                  <a:pt x="287" y="612"/>
                </a:lnTo>
                <a:lnTo>
                  <a:pt x="279" y="618"/>
                </a:lnTo>
                <a:lnTo>
                  <a:pt x="270" y="623"/>
                </a:lnTo>
                <a:lnTo>
                  <a:pt x="262" y="628"/>
                </a:lnTo>
                <a:lnTo>
                  <a:pt x="251" y="630"/>
                </a:lnTo>
                <a:lnTo>
                  <a:pt x="241" y="633"/>
                </a:lnTo>
                <a:lnTo>
                  <a:pt x="230" y="634"/>
                </a:lnTo>
                <a:lnTo>
                  <a:pt x="217" y="635"/>
                </a:lnTo>
                <a:lnTo>
                  <a:pt x="204" y="635"/>
                </a:lnTo>
                <a:lnTo>
                  <a:pt x="199" y="636"/>
                </a:lnTo>
                <a:lnTo>
                  <a:pt x="195" y="638"/>
                </a:lnTo>
                <a:lnTo>
                  <a:pt x="193" y="642"/>
                </a:lnTo>
                <a:lnTo>
                  <a:pt x="192" y="647"/>
                </a:lnTo>
                <a:lnTo>
                  <a:pt x="192" y="707"/>
                </a:lnTo>
                <a:lnTo>
                  <a:pt x="193" y="711"/>
                </a:lnTo>
                <a:lnTo>
                  <a:pt x="195" y="716"/>
                </a:lnTo>
                <a:lnTo>
                  <a:pt x="199" y="718"/>
                </a:lnTo>
                <a:lnTo>
                  <a:pt x="204" y="719"/>
                </a:lnTo>
                <a:lnTo>
                  <a:pt x="515" y="719"/>
                </a:lnTo>
                <a:lnTo>
                  <a:pt x="520" y="718"/>
                </a:lnTo>
                <a:lnTo>
                  <a:pt x="524" y="716"/>
                </a:lnTo>
                <a:lnTo>
                  <a:pt x="526" y="711"/>
                </a:lnTo>
                <a:lnTo>
                  <a:pt x="527" y="707"/>
                </a:lnTo>
                <a:lnTo>
                  <a:pt x="527" y="647"/>
                </a:lnTo>
                <a:lnTo>
                  <a:pt x="526" y="642"/>
                </a:lnTo>
                <a:lnTo>
                  <a:pt x="524" y="638"/>
                </a:lnTo>
                <a:lnTo>
                  <a:pt x="520" y="636"/>
                </a:lnTo>
                <a:lnTo>
                  <a:pt x="515" y="635"/>
                </a:lnTo>
                <a:lnTo>
                  <a:pt x="501" y="635"/>
                </a:lnTo>
                <a:lnTo>
                  <a:pt x="488" y="634"/>
                </a:lnTo>
                <a:lnTo>
                  <a:pt x="476" y="631"/>
                </a:lnTo>
                <a:lnTo>
                  <a:pt x="464" y="628"/>
                </a:lnTo>
                <a:lnTo>
                  <a:pt x="455" y="623"/>
                </a:lnTo>
                <a:lnTo>
                  <a:pt x="445" y="618"/>
                </a:lnTo>
                <a:lnTo>
                  <a:pt x="437" y="612"/>
                </a:lnTo>
                <a:lnTo>
                  <a:pt x="429" y="605"/>
                </a:lnTo>
                <a:lnTo>
                  <a:pt x="423" y="597"/>
                </a:lnTo>
                <a:lnTo>
                  <a:pt x="417" y="587"/>
                </a:lnTo>
                <a:lnTo>
                  <a:pt x="412" y="577"/>
                </a:lnTo>
                <a:lnTo>
                  <a:pt x="408" y="566"/>
                </a:lnTo>
                <a:lnTo>
                  <a:pt x="405" y="554"/>
                </a:lnTo>
                <a:lnTo>
                  <a:pt x="402" y="541"/>
                </a:lnTo>
                <a:lnTo>
                  <a:pt x="401" y="525"/>
                </a:lnTo>
                <a:lnTo>
                  <a:pt x="401" y="511"/>
                </a:lnTo>
                <a:lnTo>
                  <a:pt x="401" y="500"/>
                </a:lnTo>
                <a:lnTo>
                  <a:pt x="402" y="492"/>
                </a:lnTo>
                <a:lnTo>
                  <a:pt x="404" y="484"/>
                </a:lnTo>
                <a:lnTo>
                  <a:pt x="406" y="476"/>
                </a:lnTo>
                <a:lnTo>
                  <a:pt x="410" y="470"/>
                </a:lnTo>
                <a:lnTo>
                  <a:pt x="412" y="462"/>
                </a:lnTo>
                <a:lnTo>
                  <a:pt x="417" y="456"/>
                </a:lnTo>
                <a:lnTo>
                  <a:pt x="420" y="451"/>
                </a:lnTo>
                <a:lnTo>
                  <a:pt x="431" y="441"/>
                </a:lnTo>
                <a:lnTo>
                  <a:pt x="443" y="431"/>
                </a:lnTo>
                <a:lnTo>
                  <a:pt x="456" y="423"/>
                </a:lnTo>
                <a:lnTo>
                  <a:pt x="471" y="414"/>
                </a:lnTo>
                <a:lnTo>
                  <a:pt x="498" y="398"/>
                </a:lnTo>
                <a:lnTo>
                  <a:pt x="524" y="379"/>
                </a:lnTo>
                <a:lnTo>
                  <a:pt x="537" y="367"/>
                </a:lnTo>
                <a:lnTo>
                  <a:pt x="550" y="354"/>
                </a:lnTo>
                <a:lnTo>
                  <a:pt x="563" y="340"/>
                </a:lnTo>
                <a:lnTo>
                  <a:pt x="575" y="323"/>
                </a:lnTo>
                <a:lnTo>
                  <a:pt x="588" y="322"/>
                </a:lnTo>
                <a:lnTo>
                  <a:pt x="601" y="321"/>
                </a:lnTo>
                <a:lnTo>
                  <a:pt x="612" y="317"/>
                </a:lnTo>
                <a:lnTo>
                  <a:pt x="624" y="314"/>
                </a:lnTo>
                <a:lnTo>
                  <a:pt x="634" y="308"/>
                </a:lnTo>
                <a:lnTo>
                  <a:pt x="644" y="302"/>
                </a:lnTo>
                <a:lnTo>
                  <a:pt x="653" y="295"/>
                </a:lnTo>
                <a:lnTo>
                  <a:pt x="663" y="286"/>
                </a:lnTo>
                <a:lnTo>
                  <a:pt x="672" y="274"/>
                </a:lnTo>
                <a:lnTo>
                  <a:pt x="682" y="261"/>
                </a:lnTo>
                <a:lnTo>
                  <a:pt x="690" y="248"/>
                </a:lnTo>
                <a:lnTo>
                  <a:pt x="696" y="233"/>
                </a:lnTo>
                <a:lnTo>
                  <a:pt x="702" y="219"/>
                </a:lnTo>
                <a:lnTo>
                  <a:pt x="707" y="203"/>
                </a:lnTo>
                <a:lnTo>
                  <a:pt x="711" y="188"/>
                </a:lnTo>
                <a:lnTo>
                  <a:pt x="713" y="171"/>
                </a:lnTo>
                <a:lnTo>
                  <a:pt x="718" y="141"/>
                </a:lnTo>
                <a:lnTo>
                  <a:pt x="719" y="113"/>
                </a:lnTo>
                <a:lnTo>
                  <a:pt x="720" y="88"/>
                </a:lnTo>
                <a:lnTo>
                  <a:pt x="719" y="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4404"/>
          <p:cNvSpPr>
            <a:spLocks noEditPoints="1"/>
          </p:cNvSpPr>
          <p:nvPr/>
        </p:nvSpPr>
        <p:spPr bwMode="auto">
          <a:xfrm>
            <a:off x="6639175" y="4034030"/>
            <a:ext cx="265046" cy="362161"/>
          </a:xfrm>
          <a:custGeom>
            <a:avLst/>
            <a:gdLst>
              <a:gd name="T0" fmla="*/ 337 w 658"/>
              <a:gd name="T1" fmla="*/ 615 h 896"/>
              <a:gd name="T2" fmla="*/ 327 w 658"/>
              <a:gd name="T3" fmla="*/ 613 h 896"/>
              <a:gd name="T4" fmla="*/ 219 w 658"/>
              <a:gd name="T5" fmla="*/ 717 h 896"/>
              <a:gd name="T6" fmla="*/ 106 w 658"/>
              <a:gd name="T7" fmla="*/ 664 h 896"/>
              <a:gd name="T8" fmla="*/ 115 w 658"/>
              <a:gd name="T9" fmla="*/ 619 h 896"/>
              <a:gd name="T10" fmla="*/ 143 w 658"/>
              <a:gd name="T11" fmla="*/ 562 h 896"/>
              <a:gd name="T12" fmla="*/ 203 w 658"/>
              <a:gd name="T13" fmla="*/ 501 h 896"/>
              <a:gd name="T14" fmla="*/ 261 w 658"/>
              <a:gd name="T15" fmla="*/ 473 h 896"/>
              <a:gd name="T16" fmla="*/ 306 w 658"/>
              <a:gd name="T17" fmla="*/ 464 h 896"/>
              <a:gd name="T18" fmla="*/ 352 w 658"/>
              <a:gd name="T19" fmla="*/ 464 h 896"/>
              <a:gd name="T20" fmla="*/ 397 w 658"/>
              <a:gd name="T21" fmla="*/ 473 h 896"/>
              <a:gd name="T22" fmla="*/ 438 w 658"/>
              <a:gd name="T23" fmla="*/ 489 h 896"/>
              <a:gd name="T24" fmla="*/ 489 w 658"/>
              <a:gd name="T25" fmla="*/ 527 h 896"/>
              <a:gd name="T26" fmla="*/ 536 w 658"/>
              <a:gd name="T27" fmla="*/ 599 h 896"/>
              <a:gd name="T28" fmla="*/ 549 w 658"/>
              <a:gd name="T29" fmla="*/ 641 h 896"/>
              <a:gd name="T30" fmla="*/ 554 w 658"/>
              <a:gd name="T31" fmla="*/ 687 h 896"/>
              <a:gd name="T32" fmla="*/ 127 w 658"/>
              <a:gd name="T33" fmla="*/ 308 h 896"/>
              <a:gd name="T34" fmla="*/ 109 w 658"/>
              <a:gd name="T35" fmla="*/ 253 h 896"/>
              <a:gd name="T36" fmla="*/ 105 w 658"/>
              <a:gd name="T37" fmla="*/ 29 h 896"/>
              <a:gd name="T38" fmla="*/ 551 w 658"/>
              <a:gd name="T39" fmla="*/ 238 h 896"/>
              <a:gd name="T40" fmla="*/ 537 w 658"/>
              <a:gd name="T41" fmla="*/ 295 h 896"/>
              <a:gd name="T42" fmla="*/ 643 w 658"/>
              <a:gd name="T43" fmla="*/ 866 h 896"/>
              <a:gd name="T44" fmla="*/ 582 w 658"/>
              <a:gd name="T45" fmla="*/ 666 h 896"/>
              <a:gd name="T46" fmla="*/ 564 w 658"/>
              <a:gd name="T47" fmla="*/ 588 h 896"/>
              <a:gd name="T48" fmla="*/ 526 w 658"/>
              <a:gd name="T49" fmla="*/ 523 h 896"/>
              <a:gd name="T50" fmla="*/ 469 w 658"/>
              <a:gd name="T51" fmla="*/ 473 h 896"/>
              <a:gd name="T52" fmla="*/ 436 w 658"/>
              <a:gd name="T53" fmla="*/ 441 h 896"/>
              <a:gd name="T54" fmla="*/ 504 w 658"/>
              <a:gd name="T55" fmla="*/ 395 h 896"/>
              <a:gd name="T56" fmla="*/ 554 w 658"/>
              <a:gd name="T57" fmla="*/ 333 h 896"/>
              <a:gd name="T58" fmla="*/ 578 w 658"/>
              <a:gd name="T59" fmla="*/ 264 h 896"/>
              <a:gd name="T60" fmla="*/ 584 w 658"/>
              <a:gd name="T61" fmla="*/ 29 h 896"/>
              <a:gd name="T62" fmla="*/ 652 w 658"/>
              <a:gd name="T63" fmla="*/ 27 h 896"/>
              <a:gd name="T64" fmla="*/ 658 w 658"/>
              <a:gd name="T65" fmla="*/ 17 h 896"/>
              <a:gd name="T66" fmla="*/ 655 w 658"/>
              <a:gd name="T67" fmla="*/ 6 h 896"/>
              <a:gd name="T68" fmla="*/ 647 w 658"/>
              <a:gd name="T69" fmla="*/ 0 h 896"/>
              <a:gd name="T70" fmla="*/ 15 w 658"/>
              <a:gd name="T71" fmla="*/ 0 h 896"/>
              <a:gd name="T72" fmla="*/ 5 w 658"/>
              <a:gd name="T73" fmla="*/ 4 h 896"/>
              <a:gd name="T74" fmla="*/ 0 w 658"/>
              <a:gd name="T75" fmla="*/ 14 h 896"/>
              <a:gd name="T76" fmla="*/ 5 w 658"/>
              <a:gd name="T77" fmla="*/ 26 h 896"/>
              <a:gd name="T78" fmla="*/ 15 w 658"/>
              <a:gd name="T79" fmla="*/ 29 h 896"/>
              <a:gd name="T80" fmla="*/ 77 w 658"/>
              <a:gd name="T81" fmla="*/ 245 h 896"/>
              <a:gd name="T82" fmla="*/ 96 w 658"/>
              <a:gd name="T83" fmla="*/ 312 h 896"/>
              <a:gd name="T84" fmla="*/ 137 w 658"/>
              <a:gd name="T85" fmla="*/ 378 h 896"/>
              <a:gd name="T86" fmla="*/ 204 w 658"/>
              <a:gd name="T87" fmla="*/ 431 h 896"/>
              <a:gd name="T88" fmla="*/ 207 w 658"/>
              <a:gd name="T89" fmla="*/ 464 h 896"/>
              <a:gd name="T90" fmla="*/ 146 w 658"/>
              <a:gd name="T91" fmla="*/ 510 h 896"/>
              <a:gd name="T92" fmla="*/ 102 w 658"/>
              <a:gd name="T93" fmla="*/ 572 h 896"/>
              <a:gd name="T94" fmla="*/ 78 w 658"/>
              <a:gd name="T95" fmla="*/ 647 h 896"/>
              <a:gd name="T96" fmla="*/ 75 w 658"/>
              <a:gd name="T97" fmla="*/ 866 h 896"/>
              <a:gd name="T98" fmla="*/ 7 w 658"/>
              <a:gd name="T99" fmla="*/ 870 h 896"/>
              <a:gd name="T100" fmla="*/ 0 w 658"/>
              <a:gd name="T101" fmla="*/ 879 h 896"/>
              <a:gd name="T102" fmla="*/ 2 w 658"/>
              <a:gd name="T103" fmla="*/ 890 h 896"/>
              <a:gd name="T104" fmla="*/ 12 w 658"/>
              <a:gd name="T105" fmla="*/ 896 h 896"/>
              <a:gd name="T106" fmla="*/ 643 w 658"/>
              <a:gd name="T107" fmla="*/ 896 h 896"/>
              <a:gd name="T108" fmla="*/ 654 w 658"/>
              <a:gd name="T109" fmla="*/ 892 h 896"/>
              <a:gd name="T110" fmla="*/ 658 w 658"/>
              <a:gd name="T111" fmla="*/ 881 h 896"/>
              <a:gd name="T112" fmla="*/ 654 w 658"/>
              <a:gd name="T113" fmla="*/ 872 h 896"/>
              <a:gd name="T114" fmla="*/ 643 w 658"/>
              <a:gd name="T115" fmla="*/ 866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58" h="896">
                <a:moveTo>
                  <a:pt x="554" y="717"/>
                </a:moveTo>
                <a:lnTo>
                  <a:pt x="440" y="717"/>
                </a:lnTo>
                <a:lnTo>
                  <a:pt x="340" y="617"/>
                </a:lnTo>
                <a:lnTo>
                  <a:pt x="337" y="615"/>
                </a:lnTo>
                <a:lnTo>
                  <a:pt x="335" y="614"/>
                </a:lnTo>
                <a:lnTo>
                  <a:pt x="332" y="613"/>
                </a:lnTo>
                <a:lnTo>
                  <a:pt x="329" y="613"/>
                </a:lnTo>
                <a:lnTo>
                  <a:pt x="327" y="613"/>
                </a:lnTo>
                <a:lnTo>
                  <a:pt x="323" y="614"/>
                </a:lnTo>
                <a:lnTo>
                  <a:pt x="321" y="615"/>
                </a:lnTo>
                <a:lnTo>
                  <a:pt x="318" y="617"/>
                </a:lnTo>
                <a:lnTo>
                  <a:pt x="219" y="717"/>
                </a:lnTo>
                <a:lnTo>
                  <a:pt x="105" y="717"/>
                </a:lnTo>
                <a:lnTo>
                  <a:pt x="105" y="687"/>
                </a:lnTo>
                <a:lnTo>
                  <a:pt x="105" y="676"/>
                </a:lnTo>
                <a:lnTo>
                  <a:pt x="106" y="664"/>
                </a:lnTo>
                <a:lnTo>
                  <a:pt x="107" y="652"/>
                </a:lnTo>
                <a:lnTo>
                  <a:pt x="109" y="642"/>
                </a:lnTo>
                <a:lnTo>
                  <a:pt x="112" y="630"/>
                </a:lnTo>
                <a:lnTo>
                  <a:pt x="115" y="619"/>
                </a:lnTo>
                <a:lnTo>
                  <a:pt x="118" y="610"/>
                </a:lnTo>
                <a:lnTo>
                  <a:pt x="122" y="599"/>
                </a:lnTo>
                <a:lnTo>
                  <a:pt x="132" y="580"/>
                </a:lnTo>
                <a:lnTo>
                  <a:pt x="143" y="562"/>
                </a:lnTo>
                <a:lnTo>
                  <a:pt x="156" y="543"/>
                </a:lnTo>
                <a:lnTo>
                  <a:pt x="169" y="528"/>
                </a:lnTo>
                <a:lnTo>
                  <a:pt x="185" y="513"/>
                </a:lnTo>
                <a:lnTo>
                  <a:pt x="203" y="501"/>
                </a:lnTo>
                <a:lnTo>
                  <a:pt x="222" y="490"/>
                </a:lnTo>
                <a:lnTo>
                  <a:pt x="241" y="480"/>
                </a:lnTo>
                <a:lnTo>
                  <a:pt x="252" y="476"/>
                </a:lnTo>
                <a:lnTo>
                  <a:pt x="261" y="473"/>
                </a:lnTo>
                <a:lnTo>
                  <a:pt x="272" y="470"/>
                </a:lnTo>
                <a:lnTo>
                  <a:pt x="284" y="467"/>
                </a:lnTo>
                <a:lnTo>
                  <a:pt x="295" y="465"/>
                </a:lnTo>
                <a:lnTo>
                  <a:pt x="306" y="464"/>
                </a:lnTo>
                <a:lnTo>
                  <a:pt x="317" y="463"/>
                </a:lnTo>
                <a:lnTo>
                  <a:pt x="329" y="463"/>
                </a:lnTo>
                <a:lnTo>
                  <a:pt x="341" y="463"/>
                </a:lnTo>
                <a:lnTo>
                  <a:pt x="352" y="464"/>
                </a:lnTo>
                <a:lnTo>
                  <a:pt x="364" y="465"/>
                </a:lnTo>
                <a:lnTo>
                  <a:pt x="376" y="467"/>
                </a:lnTo>
                <a:lnTo>
                  <a:pt x="387" y="470"/>
                </a:lnTo>
                <a:lnTo>
                  <a:pt x="397" y="473"/>
                </a:lnTo>
                <a:lnTo>
                  <a:pt x="408" y="476"/>
                </a:lnTo>
                <a:lnTo>
                  <a:pt x="418" y="480"/>
                </a:lnTo>
                <a:lnTo>
                  <a:pt x="428" y="485"/>
                </a:lnTo>
                <a:lnTo>
                  <a:pt x="438" y="489"/>
                </a:lnTo>
                <a:lnTo>
                  <a:pt x="447" y="494"/>
                </a:lnTo>
                <a:lnTo>
                  <a:pt x="456" y="501"/>
                </a:lnTo>
                <a:lnTo>
                  <a:pt x="473" y="513"/>
                </a:lnTo>
                <a:lnTo>
                  <a:pt x="489" y="527"/>
                </a:lnTo>
                <a:lnTo>
                  <a:pt x="503" y="543"/>
                </a:lnTo>
                <a:lnTo>
                  <a:pt x="516" y="560"/>
                </a:lnTo>
                <a:lnTo>
                  <a:pt x="527" y="579"/>
                </a:lnTo>
                <a:lnTo>
                  <a:pt x="536" y="599"/>
                </a:lnTo>
                <a:lnTo>
                  <a:pt x="540" y="609"/>
                </a:lnTo>
                <a:lnTo>
                  <a:pt x="544" y="619"/>
                </a:lnTo>
                <a:lnTo>
                  <a:pt x="546" y="630"/>
                </a:lnTo>
                <a:lnTo>
                  <a:pt x="549" y="641"/>
                </a:lnTo>
                <a:lnTo>
                  <a:pt x="551" y="652"/>
                </a:lnTo>
                <a:lnTo>
                  <a:pt x="552" y="664"/>
                </a:lnTo>
                <a:lnTo>
                  <a:pt x="554" y="675"/>
                </a:lnTo>
                <a:lnTo>
                  <a:pt x="554" y="687"/>
                </a:lnTo>
                <a:lnTo>
                  <a:pt x="554" y="717"/>
                </a:lnTo>
                <a:close/>
                <a:moveTo>
                  <a:pt x="135" y="321"/>
                </a:moveTo>
                <a:lnTo>
                  <a:pt x="133" y="321"/>
                </a:lnTo>
                <a:lnTo>
                  <a:pt x="127" y="308"/>
                </a:lnTo>
                <a:lnTo>
                  <a:pt x="121" y="295"/>
                </a:lnTo>
                <a:lnTo>
                  <a:pt x="116" y="281"/>
                </a:lnTo>
                <a:lnTo>
                  <a:pt x="113" y="267"/>
                </a:lnTo>
                <a:lnTo>
                  <a:pt x="109" y="253"/>
                </a:lnTo>
                <a:lnTo>
                  <a:pt x="106" y="238"/>
                </a:lnTo>
                <a:lnTo>
                  <a:pt x="105" y="223"/>
                </a:lnTo>
                <a:lnTo>
                  <a:pt x="105" y="208"/>
                </a:lnTo>
                <a:lnTo>
                  <a:pt x="105" y="29"/>
                </a:lnTo>
                <a:lnTo>
                  <a:pt x="554" y="29"/>
                </a:lnTo>
                <a:lnTo>
                  <a:pt x="554" y="208"/>
                </a:lnTo>
                <a:lnTo>
                  <a:pt x="554" y="223"/>
                </a:lnTo>
                <a:lnTo>
                  <a:pt x="551" y="238"/>
                </a:lnTo>
                <a:lnTo>
                  <a:pt x="549" y="253"/>
                </a:lnTo>
                <a:lnTo>
                  <a:pt x="546" y="267"/>
                </a:lnTo>
                <a:lnTo>
                  <a:pt x="542" y="281"/>
                </a:lnTo>
                <a:lnTo>
                  <a:pt x="537" y="295"/>
                </a:lnTo>
                <a:lnTo>
                  <a:pt x="531" y="308"/>
                </a:lnTo>
                <a:lnTo>
                  <a:pt x="525" y="321"/>
                </a:lnTo>
                <a:lnTo>
                  <a:pt x="135" y="321"/>
                </a:lnTo>
                <a:close/>
                <a:moveTo>
                  <a:pt x="643" y="866"/>
                </a:moveTo>
                <a:lnTo>
                  <a:pt x="584" y="866"/>
                </a:lnTo>
                <a:lnTo>
                  <a:pt x="584" y="732"/>
                </a:lnTo>
                <a:lnTo>
                  <a:pt x="584" y="687"/>
                </a:lnTo>
                <a:lnTo>
                  <a:pt x="582" y="666"/>
                </a:lnTo>
                <a:lnTo>
                  <a:pt x="580" y="646"/>
                </a:lnTo>
                <a:lnTo>
                  <a:pt x="576" y="626"/>
                </a:lnTo>
                <a:lnTo>
                  <a:pt x="571" y="606"/>
                </a:lnTo>
                <a:lnTo>
                  <a:pt x="564" y="588"/>
                </a:lnTo>
                <a:lnTo>
                  <a:pt x="557" y="570"/>
                </a:lnTo>
                <a:lnTo>
                  <a:pt x="547" y="554"/>
                </a:lnTo>
                <a:lnTo>
                  <a:pt x="537" y="538"/>
                </a:lnTo>
                <a:lnTo>
                  <a:pt x="526" y="523"/>
                </a:lnTo>
                <a:lnTo>
                  <a:pt x="513" y="509"/>
                </a:lnTo>
                <a:lnTo>
                  <a:pt x="499" y="496"/>
                </a:lnTo>
                <a:lnTo>
                  <a:pt x="485" y="483"/>
                </a:lnTo>
                <a:lnTo>
                  <a:pt x="469" y="473"/>
                </a:lnTo>
                <a:lnTo>
                  <a:pt x="453" y="463"/>
                </a:lnTo>
                <a:lnTo>
                  <a:pt x="435" y="455"/>
                </a:lnTo>
                <a:lnTo>
                  <a:pt x="417" y="448"/>
                </a:lnTo>
                <a:lnTo>
                  <a:pt x="436" y="441"/>
                </a:lnTo>
                <a:lnTo>
                  <a:pt x="455" y="431"/>
                </a:lnTo>
                <a:lnTo>
                  <a:pt x="472" y="420"/>
                </a:lnTo>
                <a:lnTo>
                  <a:pt x="489" y="409"/>
                </a:lnTo>
                <a:lnTo>
                  <a:pt x="504" y="395"/>
                </a:lnTo>
                <a:lnTo>
                  <a:pt x="519" y="381"/>
                </a:lnTo>
                <a:lnTo>
                  <a:pt x="532" y="365"/>
                </a:lnTo>
                <a:lnTo>
                  <a:pt x="544" y="348"/>
                </a:lnTo>
                <a:lnTo>
                  <a:pt x="554" y="333"/>
                </a:lnTo>
                <a:lnTo>
                  <a:pt x="561" y="317"/>
                </a:lnTo>
                <a:lnTo>
                  <a:pt x="567" y="299"/>
                </a:lnTo>
                <a:lnTo>
                  <a:pt x="573" y="282"/>
                </a:lnTo>
                <a:lnTo>
                  <a:pt x="578" y="264"/>
                </a:lnTo>
                <a:lnTo>
                  <a:pt x="580" y="246"/>
                </a:lnTo>
                <a:lnTo>
                  <a:pt x="582" y="228"/>
                </a:lnTo>
                <a:lnTo>
                  <a:pt x="584" y="208"/>
                </a:lnTo>
                <a:lnTo>
                  <a:pt x="584" y="29"/>
                </a:lnTo>
                <a:lnTo>
                  <a:pt x="643" y="29"/>
                </a:lnTo>
                <a:lnTo>
                  <a:pt x="647" y="29"/>
                </a:lnTo>
                <a:lnTo>
                  <a:pt x="649" y="28"/>
                </a:lnTo>
                <a:lnTo>
                  <a:pt x="652" y="27"/>
                </a:lnTo>
                <a:lnTo>
                  <a:pt x="654" y="26"/>
                </a:lnTo>
                <a:lnTo>
                  <a:pt x="655" y="23"/>
                </a:lnTo>
                <a:lnTo>
                  <a:pt x="657" y="20"/>
                </a:lnTo>
                <a:lnTo>
                  <a:pt x="658" y="17"/>
                </a:lnTo>
                <a:lnTo>
                  <a:pt x="658" y="14"/>
                </a:lnTo>
                <a:lnTo>
                  <a:pt x="658" y="12"/>
                </a:lnTo>
                <a:lnTo>
                  <a:pt x="657" y="8"/>
                </a:lnTo>
                <a:lnTo>
                  <a:pt x="655" y="6"/>
                </a:lnTo>
                <a:lnTo>
                  <a:pt x="654" y="4"/>
                </a:lnTo>
                <a:lnTo>
                  <a:pt x="652" y="2"/>
                </a:lnTo>
                <a:lnTo>
                  <a:pt x="649" y="1"/>
                </a:lnTo>
                <a:lnTo>
                  <a:pt x="647" y="0"/>
                </a:lnTo>
                <a:lnTo>
                  <a:pt x="643" y="0"/>
                </a:lnTo>
                <a:lnTo>
                  <a:pt x="569" y="0"/>
                </a:lnTo>
                <a:lnTo>
                  <a:pt x="90" y="0"/>
                </a:lnTo>
                <a:lnTo>
                  <a:pt x="15" y="0"/>
                </a:lnTo>
                <a:lnTo>
                  <a:pt x="12" y="0"/>
                </a:lnTo>
                <a:lnTo>
                  <a:pt x="9" y="1"/>
                </a:lnTo>
                <a:lnTo>
                  <a:pt x="7" y="2"/>
                </a:lnTo>
                <a:lnTo>
                  <a:pt x="5" y="4"/>
                </a:lnTo>
                <a:lnTo>
                  <a:pt x="2" y="6"/>
                </a:lnTo>
                <a:lnTo>
                  <a:pt x="1" y="8"/>
                </a:lnTo>
                <a:lnTo>
                  <a:pt x="0" y="12"/>
                </a:lnTo>
                <a:lnTo>
                  <a:pt x="0" y="14"/>
                </a:lnTo>
                <a:lnTo>
                  <a:pt x="0" y="17"/>
                </a:lnTo>
                <a:lnTo>
                  <a:pt x="1" y="20"/>
                </a:lnTo>
                <a:lnTo>
                  <a:pt x="2" y="23"/>
                </a:lnTo>
                <a:lnTo>
                  <a:pt x="5" y="26"/>
                </a:lnTo>
                <a:lnTo>
                  <a:pt x="7" y="27"/>
                </a:lnTo>
                <a:lnTo>
                  <a:pt x="9" y="28"/>
                </a:lnTo>
                <a:lnTo>
                  <a:pt x="12" y="29"/>
                </a:lnTo>
                <a:lnTo>
                  <a:pt x="15" y="29"/>
                </a:lnTo>
                <a:lnTo>
                  <a:pt x="75" y="29"/>
                </a:lnTo>
                <a:lnTo>
                  <a:pt x="75" y="208"/>
                </a:lnTo>
                <a:lnTo>
                  <a:pt x="75" y="227"/>
                </a:lnTo>
                <a:lnTo>
                  <a:pt x="77" y="245"/>
                </a:lnTo>
                <a:lnTo>
                  <a:pt x="81" y="263"/>
                </a:lnTo>
                <a:lnTo>
                  <a:pt x="85" y="280"/>
                </a:lnTo>
                <a:lnTo>
                  <a:pt x="89" y="296"/>
                </a:lnTo>
                <a:lnTo>
                  <a:pt x="96" y="312"/>
                </a:lnTo>
                <a:lnTo>
                  <a:pt x="103" y="328"/>
                </a:lnTo>
                <a:lnTo>
                  <a:pt x="112" y="343"/>
                </a:lnTo>
                <a:lnTo>
                  <a:pt x="124" y="361"/>
                </a:lnTo>
                <a:lnTo>
                  <a:pt x="137" y="378"/>
                </a:lnTo>
                <a:lnTo>
                  <a:pt x="152" y="394"/>
                </a:lnTo>
                <a:lnTo>
                  <a:pt x="168" y="407"/>
                </a:lnTo>
                <a:lnTo>
                  <a:pt x="185" y="420"/>
                </a:lnTo>
                <a:lnTo>
                  <a:pt x="204" y="431"/>
                </a:lnTo>
                <a:lnTo>
                  <a:pt x="222" y="441"/>
                </a:lnTo>
                <a:lnTo>
                  <a:pt x="242" y="448"/>
                </a:lnTo>
                <a:lnTo>
                  <a:pt x="224" y="456"/>
                </a:lnTo>
                <a:lnTo>
                  <a:pt x="207" y="464"/>
                </a:lnTo>
                <a:lnTo>
                  <a:pt x="190" y="474"/>
                </a:lnTo>
                <a:lnTo>
                  <a:pt x="175" y="485"/>
                </a:lnTo>
                <a:lnTo>
                  <a:pt x="160" y="497"/>
                </a:lnTo>
                <a:lnTo>
                  <a:pt x="146" y="510"/>
                </a:lnTo>
                <a:lnTo>
                  <a:pt x="133" y="524"/>
                </a:lnTo>
                <a:lnTo>
                  <a:pt x="121" y="539"/>
                </a:lnTo>
                <a:lnTo>
                  <a:pt x="112" y="555"/>
                </a:lnTo>
                <a:lnTo>
                  <a:pt x="102" y="572"/>
                </a:lnTo>
                <a:lnTo>
                  <a:pt x="93" y="589"/>
                </a:lnTo>
                <a:lnTo>
                  <a:pt x="87" y="609"/>
                </a:lnTo>
                <a:lnTo>
                  <a:pt x="82" y="627"/>
                </a:lnTo>
                <a:lnTo>
                  <a:pt x="78" y="647"/>
                </a:lnTo>
                <a:lnTo>
                  <a:pt x="76" y="666"/>
                </a:lnTo>
                <a:lnTo>
                  <a:pt x="75" y="687"/>
                </a:lnTo>
                <a:lnTo>
                  <a:pt x="75" y="732"/>
                </a:lnTo>
                <a:lnTo>
                  <a:pt x="75" y="866"/>
                </a:lnTo>
                <a:lnTo>
                  <a:pt x="15" y="866"/>
                </a:lnTo>
                <a:lnTo>
                  <a:pt x="12" y="866"/>
                </a:lnTo>
                <a:lnTo>
                  <a:pt x="9" y="868"/>
                </a:lnTo>
                <a:lnTo>
                  <a:pt x="7" y="870"/>
                </a:lnTo>
                <a:lnTo>
                  <a:pt x="5" y="872"/>
                </a:lnTo>
                <a:lnTo>
                  <a:pt x="2" y="874"/>
                </a:lnTo>
                <a:lnTo>
                  <a:pt x="1" y="876"/>
                </a:lnTo>
                <a:lnTo>
                  <a:pt x="0" y="879"/>
                </a:lnTo>
                <a:lnTo>
                  <a:pt x="0" y="881"/>
                </a:lnTo>
                <a:lnTo>
                  <a:pt x="0" y="885"/>
                </a:lnTo>
                <a:lnTo>
                  <a:pt x="1" y="888"/>
                </a:lnTo>
                <a:lnTo>
                  <a:pt x="2" y="890"/>
                </a:lnTo>
                <a:lnTo>
                  <a:pt x="5" y="892"/>
                </a:lnTo>
                <a:lnTo>
                  <a:pt x="7" y="894"/>
                </a:lnTo>
                <a:lnTo>
                  <a:pt x="9" y="895"/>
                </a:lnTo>
                <a:lnTo>
                  <a:pt x="12" y="896"/>
                </a:lnTo>
                <a:lnTo>
                  <a:pt x="15" y="896"/>
                </a:lnTo>
                <a:lnTo>
                  <a:pt x="90" y="896"/>
                </a:lnTo>
                <a:lnTo>
                  <a:pt x="569" y="896"/>
                </a:lnTo>
                <a:lnTo>
                  <a:pt x="643" y="896"/>
                </a:lnTo>
                <a:lnTo>
                  <a:pt x="647" y="896"/>
                </a:lnTo>
                <a:lnTo>
                  <a:pt x="649" y="895"/>
                </a:lnTo>
                <a:lnTo>
                  <a:pt x="652" y="894"/>
                </a:lnTo>
                <a:lnTo>
                  <a:pt x="654" y="892"/>
                </a:lnTo>
                <a:lnTo>
                  <a:pt x="655" y="890"/>
                </a:lnTo>
                <a:lnTo>
                  <a:pt x="657" y="888"/>
                </a:lnTo>
                <a:lnTo>
                  <a:pt x="658" y="885"/>
                </a:lnTo>
                <a:lnTo>
                  <a:pt x="658" y="881"/>
                </a:lnTo>
                <a:lnTo>
                  <a:pt x="658" y="879"/>
                </a:lnTo>
                <a:lnTo>
                  <a:pt x="657" y="876"/>
                </a:lnTo>
                <a:lnTo>
                  <a:pt x="655" y="874"/>
                </a:lnTo>
                <a:lnTo>
                  <a:pt x="654" y="872"/>
                </a:lnTo>
                <a:lnTo>
                  <a:pt x="652" y="870"/>
                </a:lnTo>
                <a:lnTo>
                  <a:pt x="649" y="868"/>
                </a:lnTo>
                <a:lnTo>
                  <a:pt x="647" y="866"/>
                </a:lnTo>
                <a:lnTo>
                  <a:pt x="643" y="8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4911333" y="4887989"/>
            <a:ext cx="523520" cy="485711"/>
            <a:chOff x="9879013" y="2500313"/>
            <a:chExt cx="285750" cy="265113"/>
          </a:xfrm>
          <a:solidFill>
            <a:schemeClr val="bg1"/>
          </a:solidFill>
        </p:grpSpPr>
        <p:sp>
          <p:nvSpPr>
            <p:cNvPr id="63" name="Freeform 3859"/>
            <p:cNvSpPr>
              <a:spLocks noEditPoints="1"/>
            </p:cNvSpPr>
            <p:nvPr/>
          </p:nvSpPr>
          <p:spPr bwMode="auto">
            <a:xfrm>
              <a:off x="10031413" y="2500313"/>
              <a:ext cx="133350" cy="265113"/>
            </a:xfrm>
            <a:custGeom>
              <a:avLst/>
              <a:gdLst>
                <a:gd name="T0" fmla="*/ 156 w 420"/>
                <a:gd name="T1" fmla="*/ 795 h 832"/>
                <a:gd name="T2" fmla="*/ 95 w 420"/>
                <a:gd name="T3" fmla="*/ 761 h 832"/>
                <a:gd name="T4" fmla="*/ 51 w 420"/>
                <a:gd name="T5" fmla="*/ 708 h 832"/>
                <a:gd name="T6" fmla="*/ 31 w 420"/>
                <a:gd name="T7" fmla="*/ 640 h 832"/>
                <a:gd name="T8" fmla="*/ 38 w 420"/>
                <a:gd name="T9" fmla="*/ 576 h 832"/>
                <a:gd name="T10" fmla="*/ 73 w 420"/>
                <a:gd name="T11" fmla="*/ 517 h 832"/>
                <a:gd name="T12" fmla="*/ 128 w 420"/>
                <a:gd name="T13" fmla="*/ 469 h 832"/>
                <a:gd name="T14" fmla="*/ 186 w 420"/>
                <a:gd name="T15" fmla="*/ 446 h 832"/>
                <a:gd name="T16" fmla="*/ 224 w 420"/>
                <a:gd name="T17" fmla="*/ 444 h 832"/>
                <a:gd name="T18" fmla="*/ 263 w 420"/>
                <a:gd name="T19" fmla="*/ 451 h 832"/>
                <a:gd name="T20" fmla="*/ 300 w 420"/>
                <a:gd name="T21" fmla="*/ 470 h 832"/>
                <a:gd name="T22" fmla="*/ 344 w 420"/>
                <a:gd name="T23" fmla="*/ 505 h 832"/>
                <a:gd name="T24" fmla="*/ 378 w 420"/>
                <a:gd name="T25" fmla="*/ 556 h 832"/>
                <a:gd name="T26" fmla="*/ 390 w 420"/>
                <a:gd name="T27" fmla="*/ 609 h 832"/>
                <a:gd name="T28" fmla="*/ 383 w 420"/>
                <a:gd name="T29" fmla="*/ 676 h 832"/>
                <a:gd name="T30" fmla="*/ 350 w 420"/>
                <a:gd name="T31" fmla="*/ 737 h 832"/>
                <a:gd name="T32" fmla="*/ 296 w 420"/>
                <a:gd name="T33" fmla="*/ 781 h 832"/>
                <a:gd name="T34" fmla="*/ 228 w 420"/>
                <a:gd name="T35" fmla="*/ 802 h 832"/>
                <a:gd name="T36" fmla="*/ 388 w 420"/>
                <a:gd name="T37" fmla="*/ 508 h 832"/>
                <a:gd name="T38" fmla="*/ 208 w 420"/>
                <a:gd name="T39" fmla="*/ 178 h 832"/>
                <a:gd name="T40" fmla="*/ 145 w 420"/>
                <a:gd name="T41" fmla="*/ 20 h 832"/>
                <a:gd name="T42" fmla="*/ 109 w 420"/>
                <a:gd name="T43" fmla="*/ 4 h 832"/>
                <a:gd name="T44" fmla="*/ 66 w 420"/>
                <a:gd name="T45" fmla="*/ 0 h 832"/>
                <a:gd name="T46" fmla="*/ 27 w 420"/>
                <a:gd name="T47" fmla="*/ 11 h 832"/>
                <a:gd name="T48" fmla="*/ 2 w 420"/>
                <a:gd name="T49" fmla="*/ 28 h 832"/>
                <a:gd name="T50" fmla="*/ 0 w 420"/>
                <a:gd name="T51" fmla="*/ 263 h 832"/>
                <a:gd name="T52" fmla="*/ 55 w 420"/>
                <a:gd name="T53" fmla="*/ 273 h 832"/>
                <a:gd name="T54" fmla="*/ 97 w 420"/>
                <a:gd name="T55" fmla="*/ 293 h 832"/>
                <a:gd name="T56" fmla="*/ 125 w 420"/>
                <a:gd name="T57" fmla="*/ 320 h 832"/>
                <a:gd name="T58" fmla="*/ 135 w 420"/>
                <a:gd name="T59" fmla="*/ 352 h 832"/>
                <a:gd name="T60" fmla="*/ 131 w 420"/>
                <a:gd name="T61" fmla="*/ 362 h 832"/>
                <a:gd name="T62" fmla="*/ 120 w 420"/>
                <a:gd name="T63" fmla="*/ 367 h 832"/>
                <a:gd name="T64" fmla="*/ 109 w 420"/>
                <a:gd name="T65" fmla="*/ 362 h 832"/>
                <a:gd name="T66" fmla="*/ 105 w 420"/>
                <a:gd name="T67" fmla="*/ 352 h 832"/>
                <a:gd name="T68" fmla="*/ 97 w 420"/>
                <a:gd name="T69" fmla="*/ 333 h 832"/>
                <a:gd name="T70" fmla="*/ 76 w 420"/>
                <a:gd name="T71" fmla="*/ 315 h 832"/>
                <a:gd name="T72" fmla="*/ 0 w 420"/>
                <a:gd name="T73" fmla="*/ 293 h 832"/>
                <a:gd name="T74" fmla="*/ 2 w 420"/>
                <a:gd name="T75" fmla="*/ 648 h 832"/>
                <a:gd name="T76" fmla="*/ 27 w 420"/>
                <a:gd name="T77" fmla="*/ 725 h 832"/>
                <a:gd name="T78" fmla="*/ 78 w 420"/>
                <a:gd name="T79" fmla="*/ 786 h 832"/>
                <a:gd name="T80" fmla="*/ 149 w 420"/>
                <a:gd name="T81" fmla="*/ 823 h 832"/>
                <a:gd name="T82" fmla="*/ 221 w 420"/>
                <a:gd name="T83" fmla="*/ 832 h 832"/>
                <a:gd name="T84" fmla="*/ 272 w 420"/>
                <a:gd name="T85" fmla="*/ 823 h 832"/>
                <a:gd name="T86" fmla="*/ 344 w 420"/>
                <a:gd name="T87" fmla="*/ 785 h 832"/>
                <a:gd name="T88" fmla="*/ 396 w 420"/>
                <a:gd name="T89" fmla="*/ 723 h 832"/>
                <a:gd name="T90" fmla="*/ 418 w 420"/>
                <a:gd name="T91" fmla="*/ 654 h 832"/>
                <a:gd name="T92" fmla="*/ 420 w 420"/>
                <a:gd name="T93" fmla="*/ 608 h 832"/>
                <a:gd name="T94" fmla="*/ 408 w 420"/>
                <a:gd name="T95" fmla="*/ 552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20" h="832">
                  <a:moveTo>
                    <a:pt x="210" y="802"/>
                  </a:moveTo>
                  <a:lnTo>
                    <a:pt x="192" y="802"/>
                  </a:lnTo>
                  <a:lnTo>
                    <a:pt x="174" y="799"/>
                  </a:lnTo>
                  <a:lnTo>
                    <a:pt x="156" y="795"/>
                  </a:lnTo>
                  <a:lnTo>
                    <a:pt x="140" y="788"/>
                  </a:lnTo>
                  <a:lnTo>
                    <a:pt x="124" y="781"/>
                  </a:lnTo>
                  <a:lnTo>
                    <a:pt x="109" y="772"/>
                  </a:lnTo>
                  <a:lnTo>
                    <a:pt x="95" y="761"/>
                  </a:lnTo>
                  <a:lnTo>
                    <a:pt x="82" y="749"/>
                  </a:lnTo>
                  <a:lnTo>
                    <a:pt x="71" y="737"/>
                  </a:lnTo>
                  <a:lnTo>
                    <a:pt x="61" y="723"/>
                  </a:lnTo>
                  <a:lnTo>
                    <a:pt x="51" y="708"/>
                  </a:lnTo>
                  <a:lnTo>
                    <a:pt x="44" y="693"/>
                  </a:lnTo>
                  <a:lnTo>
                    <a:pt x="38" y="676"/>
                  </a:lnTo>
                  <a:lnTo>
                    <a:pt x="33" y="658"/>
                  </a:lnTo>
                  <a:lnTo>
                    <a:pt x="31" y="640"/>
                  </a:lnTo>
                  <a:lnTo>
                    <a:pt x="30" y="622"/>
                  </a:lnTo>
                  <a:lnTo>
                    <a:pt x="31" y="607"/>
                  </a:lnTo>
                  <a:lnTo>
                    <a:pt x="34" y="592"/>
                  </a:lnTo>
                  <a:lnTo>
                    <a:pt x="38" y="576"/>
                  </a:lnTo>
                  <a:lnTo>
                    <a:pt x="45" y="561"/>
                  </a:lnTo>
                  <a:lnTo>
                    <a:pt x="52" y="546"/>
                  </a:lnTo>
                  <a:lnTo>
                    <a:pt x="62" y="531"/>
                  </a:lnTo>
                  <a:lnTo>
                    <a:pt x="73" y="517"/>
                  </a:lnTo>
                  <a:lnTo>
                    <a:pt x="85" y="503"/>
                  </a:lnTo>
                  <a:lnTo>
                    <a:pt x="97" y="490"/>
                  </a:lnTo>
                  <a:lnTo>
                    <a:pt x="112" y="479"/>
                  </a:lnTo>
                  <a:lnTo>
                    <a:pt x="128" y="469"/>
                  </a:lnTo>
                  <a:lnTo>
                    <a:pt x="144" y="460"/>
                  </a:lnTo>
                  <a:lnTo>
                    <a:pt x="161" y="454"/>
                  </a:lnTo>
                  <a:lnTo>
                    <a:pt x="178" y="448"/>
                  </a:lnTo>
                  <a:lnTo>
                    <a:pt x="186" y="446"/>
                  </a:lnTo>
                  <a:lnTo>
                    <a:pt x="196" y="445"/>
                  </a:lnTo>
                  <a:lnTo>
                    <a:pt x="205" y="444"/>
                  </a:lnTo>
                  <a:lnTo>
                    <a:pt x="214" y="444"/>
                  </a:lnTo>
                  <a:lnTo>
                    <a:pt x="224" y="444"/>
                  </a:lnTo>
                  <a:lnTo>
                    <a:pt x="234" y="445"/>
                  </a:lnTo>
                  <a:lnTo>
                    <a:pt x="243" y="447"/>
                  </a:lnTo>
                  <a:lnTo>
                    <a:pt x="253" y="449"/>
                  </a:lnTo>
                  <a:lnTo>
                    <a:pt x="263" y="451"/>
                  </a:lnTo>
                  <a:lnTo>
                    <a:pt x="272" y="456"/>
                  </a:lnTo>
                  <a:lnTo>
                    <a:pt x="281" y="459"/>
                  </a:lnTo>
                  <a:lnTo>
                    <a:pt x="291" y="464"/>
                  </a:lnTo>
                  <a:lnTo>
                    <a:pt x="300" y="470"/>
                  </a:lnTo>
                  <a:lnTo>
                    <a:pt x="309" y="475"/>
                  </a:lnTo>
                  <a:lnTo>
                    <a:pt x="317" y="481"/>
                  </a:lnTo>
                  <a:lnTo>
                    <a:pt x="327" y="489"/>
                  </a:lnTo>
                  <a:lnTo>
                    <a:pt x="344" y="505"/>
                  </a:lnTo>
                  <a:lnTo>
                    <a:pt x="360" y="522"/>
                  </a:lnTo>
                  <a:lnTo>
                    <a:pt x="367" y="534"/>
                  </a:lnTo>
                  <a:lnTo>
                    <a:pt x="373" y="545"/>
                  </a:lnTo>
                  <a:lnTo>
                    <a:pt x="378" y="556"/>
                  </a:lnTo>
                  <a:lnTo>
                    <a:pt x="383" y="569"/>
                  </a:lnTo>
                  <a:lnTo>
                    <a:pt x="386" y="582"/>
                  </a:lnTo>
                  <a:lnTo>
                    <a:pt x="388" y="595"/>
                  </a:lnTo>
                  <a:lnTo>
                    <a:pt x="390" y="609"/>
                  </a:lnTo>
                  <a:lnTo>
                    <a:pt x="390" y="622"/>
                  </a:lnTo>
                  <a:lnTo>
                    <a:pt x="389" y="640"/>
                  </a:lnTo>
                  <a:lnTo>
                    <a:pt x="387" y="658"/>
                  </a:lnTo>
                  <a:lnTo>
                    <a:pt x="383" y="676"/>
                  </a:lnTo>
                  <a:lnTo>
                    <a:pt x="376" y="693"/>
                  </a:lnTo>
                  <a:lnTo>
                    <a:pt x="369" y="708"/>
                  </a:lnTo>
                  <a:lnTo>
                    <a:pt x="359" y="723"/>
                  </a:lnTo>
                  <a:lnTo>
                    <a:pt x="350" y="737"/>
                  </a:lnTo>
                  <a:lnTo>
                    <a:pt x="338" y="749"/>
                  </a:lnTo>
                  <a:lnTo>
                    <a:pt x="325" y="761"/>
                  </a:lnTo>
                  <a:lnTo>
                    <a:pt x="311" y="772"/>
                  </a:lnTo>
                  <a:lnTo>
                    <a:pt x="296" y="781"/>
                  </a:lnTo>
                  <a:lnTo>
                    <a:pt x="280" y="788"/>
                  </a:lnTo>
                  <a:lnTo>
                    <a:pt x="264" y="795"/>
                  </a:lnTo>
                  <a:lnTo>
                    <a:pt x="247" y="799"/>
                  </a:lnTo>
                  <a:lnTo>
                    <a:pt x="228" y="802"/>
                  </a:lnTo>
                  <a:lnTo>
                    <a:pt x="210" y="802"/>
                  </a:lnTo>
                  <a:close/>
                  <a:moveTo>
                    <a:pt x="390" y="515"/>
                  </a:moveTo>
                  <a:lnTo>
                    <a:pt x="389" y="511"/>
                  </a:lnTo>
                  <a:lnTo>
                    <a:pt x="388" y="508"/>
                  </a:lnTo>
                  <a:lnTo>
                    <a:pt x="269" y="240"/>
                  </a:lnTo>
                  <a:lnTo>
                    <a:pt x="268" y="238"/>
                  </a:lnTo>
                  <a:lnTo>
                    <a:pt x="266" y="236"/>
                  </a:lnTo>
                  <a:lnTo>
                    <a:pt x="208" y="178"/>
                  </a:lnTo>
                  <a:lnTo>
                    <a:pt x="154" y="31"/>
                  </a:lnTo>
                  <a:lnTo>
                    <a:pt x="153" y="28"/>
                  </a:lnTo>
                  <a:lnTo>
                    <a:pt x="151" y="26"/>
                  </a:lnTo>
                  <a:lnTo>
                    <a:pt x="145" y="20"/>
                  </a:lnTo>
                  <a:lnTo>
                    <a:pt x="137" y="15"/>
                  </a:lnTo>
                  <a:lnTo>
                    <a:pt x="129" y="11"/>
                  </a:lnTo>
                  <a:lnTo>
                    <a:pt x="119" y="6"/>
                  </a:lnTo>
                  <a:lnTo>
                    <a:pt x="109" y="4"/>
                  </a:lnTo>
                  <a:lnTo>
                    <a:pt x="100" y="2"/>
                  </a:lnTo>
                  <a:lnTo>
                    <a:pt x="89" y="0"/>
                  </a:lnTo>
                  <a:lnTo>
                    <a:pt x="77" y="0"/>
                  </a:lnTo>
                  <a:lnTo>
                    <a:pt x="66" y="0"/>
                  </a:lnTo>
                  <a:lnTo>
                    <a:pt x="56" y="2"/>
                  </a:lnTo>
                  <a:lnTo>
                    <a:pt x="45" y="4"/>
                  </a:lnTo>
                  <a:lnTo>
                    <a:pt x="35" y="6"/>
                  </a:lnTo>
                  <a:lnTo>
                    <a:pt x="27" y="11"/>
                  </a:lnTo>
                  <a:lnTo>
                    <a:pt x="18" y="15"/>
                  </a:lnTo>
                  <a:lnTo>
                    <a:pt x="11" y="20"/>
                  </a:lnTo>
                  <a:lnTo>
                    <a:pt x="4" y="26"/>
                  </a:lnTo>
                  <a:lnTo>
                    <a:pt x="2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263"/>
                  </a:lnTo>
                  <a:lnTo>
                    <a:pt x="14" y="265"/>
                  </a:lnTo>
                  <a:lnTo>
                    <a:pt x="28" y="267"/>
                  </a:lnTo>
                  <a:lnTo>
                    <a:pt x="42" y="270"/>
                  </a:lnTo>
                  <a:lnTo>
                    <a:pt x="55" y="273"/>
                  </a:lnTo>
                  <a:lnTo>
                    <a:pt x="66" y="278"/>
                  </a:lnTo>
                  <a:lnTo>
                    <a:pt x="77" y="282"/>
                  </a:lnTo>
                  <a:lnTo>
                    <a:pt x="88" y="287"/>
                  </a:lnTo>
                  <a:lnTo>
                    <a:pt x="97" y="293"/>
                  </a:lnTo>
                  <a:lnTo>
                    <a:pt x="106" y="299"/>
                  </a:lnTo>
                  <a:lnTo>
                    <a:pt x="114" y="306"/>
                  </a:lnTo>
                  <a:lnTo>
                    <a:pt x="120" y="312"/>
                  </a:lnTo>
                  <a:lnTo>
                    <a:pt x="125" y="320"/>
                  </a:lnTo>
                  <a:lnTo>
                    <a:pt x="130" y="327"/>
                  </a:lnTo>
                  <a:lnTo>
                    <a:pt x="133" y="336"/>
                  </a:lnTo>
                  <a:lnTo>
                    <a:pt x="134" y="343"/>
                  </a:lnTo>
                  <a:lnTo>
                    <a:pt x="135" y="352"/>
                  </a:lnTo>
                  <a:lnTo>
                    <a:pt x="135" y="355"/>
                  </a:lnTo>
                  <a:lnTo>
                    <a:pt x="134" y="358"/>
                  </a:lnTo>
                  <a:lnTo>
                    <a:pt x="133" y="360"/>
                  </a:lnTo>
                  <a:lnTo>
                    <a:pt x="131" y="362"/>
                  </a:lnTo>
                  <a:lnTo>
                    <a:pt x="129" y="365"/>
                  </a:lnTo>
                  <a:lnTo>
                    <a:pt x="125" y="366"/>
                  </a:lnTo>
                  <a:lnTo>
                    <a:pt x="123" y="367"/>
                  </a:lnTo>
                  <a:lnTo>
                    <a:pt x="120" y="367"/>
                  </a:lnTo>
                  <a:lnTo>
                    <a:pt x="117" y="367"/>
                  </a:lnTo>
                  <a:lnTo>
                    <a:pt x="115" y="366"/>
                  </a:lnTo>
                  <a:lnTo>
                    <a:pt x="111" y="365"/>
                  </a:lnTo>
                  <a:lnTo>
                    <a:pt x="109" y="362"/>
                  </a:lnTo>
                  <a:lnTo>
                    <a:pt x="107" y="360"/>
                  </a:lnTo>
                  <a:lnTo>
                    <a:pt x="106" y="358"/>
                  </a:lnTo>
                  <a:lnTo>
                    <a:pt x="105" y="355"/>
                  </a:lnTo>
                  <a:lnTo>
                    <a:pt x="105" y="352"/>
                  </a:lnTo>
                  <a:lnTo>
                    <a:pt x="105" y="347"/>
                  </a:lnTo>
                  <a:lnTo>
                    <a:pt x="103" y="342"/>
                  </a:lnTo>
                  <a:lnTo>
                    <a:pt x="101" y="338"/>
                  </a:lnTo>
                  <a:lnTo>
                    <a:pt x="97" y="333"/>
                  </a:lnTo>
                  <a:lnTo>
                    <a:pt x="93" y="328"/>
                  </a:lnTo>
                  <a:lnTo>
                    <a:pt x="89" y="324"/>
                  </a:lnTo>
                  <a:lnTo>
                    <a:pt x="82" y="320"/>
                  </a:lnTo>
                  <a:lnTo>
                    <a:pt x="76" y="315"/>
                  </a:lnTo>
                  <a:lnTo>
                    <a:pt x="61" y="308"/>
                  </a:lnTo>
                  <a:lnTo>
                    <a:pt x="43" y="301"/>
                  </a:lnTo>
                  <a:lnTo>
                    <a:pt x="22" y="297"/>
                  </a:lnTo>
                  <a:lnTo>
                    <a:pt x="0" y="293"/>
                  </a:lnTo>
                  <a:lnTo>
                    <a:pt x="0" y="626"/>
                  </a:lnTo>
                  <a:lnTo>
                    <a:pt x="0" y="626"/>
                  </a:lnTo>
                  <a:lnTo>
                    <a:pt x="0" y="627"/>
                  </a:lnTo>
                  <a:lnTo>
                    <a:pt x="2" y="648"/>
                  </a:lnTo>
                  <a:lnTo>
                    <a:pt x="5" y="669"/>
                  </a:lnTo>
                  <a:lnTo>
                    <a:pt x="11" y="688"/>
                  </a:lnTo>
                  <a:lnTo>
                    <a:pt x="18" y="707"/>
                  </a:lnTo>
                  <a:lnTo>
                    <a:pt x="27" y="725"/>
                  </a:lnTo>
                  <a:lnTo>
                    <a:pt x="37" y="742"/>
                  </a:lnTo>
                  <a:lnTo>
                    <a:pt x="49" y="758"/>
                  </a:lnTo>
                  <a:lnTo>
                    <a:pt x="63" y="772"/>
                  </a:lnTo>
                  <a:lnTo>
                    <a:pt x="78" y="786"/>
                  </a:lnTo>
                  <a:lnTo>
                    <a:pt x="94" y="798"/>
                  </a:lnTo>
                  <a:lnTo>
                    <a:pt x="111" y="807"/>
                  </a:lnTo>
                  <a:lnTo>
                    <a:pt x="130" y="816"/>
                  </a:lnTo>
                  <a:lnTo>
                    <a:pt x="149" y="823"/>
                  </a:lnTo>
                  <a:lnTo>
                    <a:pt x="168" y="829"/>
                  </a:lnTo>
                  <a:lnTo>
                    <a:pt x="189" y="831"/>
                  </a:lnTo>
                  <a:lnTo>
                    <a:pt x="210" y="832"/>
                  </a:lnTo>
                  <a:lnTo>
                    <a:pt x="221" y="832"/>
                  </a:lnTo>
                  <a:lnTo>
                    <a:pt x="232" y="831"/>
                  </a:lnTo>
                  <a:lnTo>
                    <a:pt x="242" y="830"/>
                  </a:lnTo>
                  <a:lnTo>
                    <a:pt x="253" y="828"/>
                  </a:lnTo>
                  <a:lnTo>
                    <a:pt x="272" y="823"/>
                  </a:lnTo>
                  <a:lnTo>
                    <a:pt x="292" y="816"/>
                  </a:lnTo>
                  <a:lnTo>
                    <a:pt x="311" y="807"/>
                  </a:lnTo>
                  <a:lnTo>
                    <a:pt x="328" y="797"/>
                  </a:lnTo>
                  <a:lnTo>
                    <a:pt x="344" y="785"/>
                  </a:lnTo>
                  <a:lnTo>
                    <a:pt x="359" y="771"/>
                  </a:lnTo>
                  <a:lnTo>
                    <a:pt x="372" y="756"/>
                  </a:lnTo>
                  <a:lnTo>
                    <a:pt x="385" y="740"/>
                  </a:lnTo>
                  <a:lnTo>
                    <a:pt x="396" y="723"/>
                  </a:lnTo>
                  <a:lnTo>
                    <a:pt x="404" y="704"/>
                  </a:lnTo>
                  <a:lnTo>
                    <a:pt x="411" y="685"/>
                  </a:lnTo>
                  <a:lnTo>
                    <a:pt x="416" y="665"/>
                  </a:lnTo>
                  <a:lnTo>
                    <a:pt x="418" y="654"/>
                  </a:lnTo>
                  <a:lnTo>
                    <a:pt x="419" y="643"/>
                  </a:lnTo>
                  <a:lnTo>
                    <a:pt x="420" y="633"/>
                  </a:lnTo>
                  <a:lnTo>
                    <a:pt x="420" y="622"/>
                  </a:lnTo>
                  <a:lnTo>
                    <a:pt x="420" y="608"/>
                  </a:lnTo>
                  <a:lnTo>
                    <a:pt x="418" y="593"/>
                  </a:lnTo>
                  <a:lnTo>
                    <a:pt x="416" y="579"/>
                  </a:lnTo>
                  <a:lnTo>
                    <a:pt x="413" y="565"/>
                  </a:lnTo>
                  <a:lnTo>
                    <a:pt x="408" y="552"/>
                  </a:lnTo>
                  <a:lnTo>
                    <a:pt x="403" y="539"/>
                  </a:lnTo>
                  <a:lnTo>
                    <a:pt x="397" y="526"/>
                  </a:lnTo>
                  <a:lnTo>
                    <a:pt x="390" y="5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860"/>
            <p:cNvSpPr>
              <a:spLocks noEditPoints="1"/>
            </p:cNvSpPr>
            <p:nvPr/>
          </p:nvSpPr>
          <p:spPr bwMode="auto">
            <a:xfrm>
              <a:off x="9879013" y="2500313"/>
              <a:ext cx="133350" cy="265113"/>
            </a:xfrm>
            <a:custGeom>
              <a:avLst/>
              <a:gdLst>
                <a:gd name="T0" fmla="*/ 382 w 421"/>
                <a:gd name="T1" fmla="*/ 676 h 832"/>
                <a:gd name="T2" fmla="*/ 349 w 421"/>
                <a:gd name="T3" fmla="*/ 737 h 832"/>
                <a:gd name="T4" fmla="*/ 296 w 421"/>
                <a:gd name="T5" fmla="*/ 781 h 832"/>
                <a:gd name="T6" fmla="*/ 229 w 421"/>
                <a:gd name="T7" fmla="*/ 802 h 832"/>
                <a:gd name="T8" fmla="*/ 157 w 421"/>
                <a:gd name="T9" fmla="*/ 795 h 832"/>
                <a:gd name="T10" fmla="*/ 96 w 421"/>
                <a:gd name="T11" fmla="*/ 761 h 832"/>
                <a:gd name="T12" fmla="*/ 52 w 421"/>
                <a:gd name="T13" fmla="*/ 708 h 832"/>
                <a:gd name="T14" fmla="*/ 30 w 421"/>
                <a:gd name="T15" fmla="*/ 640 h 832"/>
                <a:gd name="T16" fmla="*/ 35 w 421"/>
                <a:gd name="T17" fmla="*/ 582 h 832"/>
                <a:gd name="T18" fmla="*/ 53 w 421"/>
                <a:gd name="T19" fmla="*/ 534 h 832"/>
                <a:gd name="T20" fmla="*/ 103 w 421"/>
                <a:gd name="T21" fmla="*/ 481 h 832"/>
                <a:gd name="T22" fmla="*/ 139 w 421"/>
                <a:gd name="T23" fmla="*/ 459 h 832"/>
                <a:gd name="T24" fmla="*/ 177 w 421"/>
                <a:gd name="T25" fmla="*/ 447 h 832"/>
                <a:gd name="T26" fmla="*/ 216 w 421"/>
                <a:gd name="T27" fmla="*/ 444 h 832"/>
                <a:gd name="T28" fmla="*/ 260 w 421"/>
                <a:gd name="T29" fmla="*/ 454 h 832"/>
                <a:gd name="T30" fmla="*/ 322 w 421"/>
                <a:gd name="T31" fmla="*/ 490 h 832"/>
                <a:gd name="T32" fmla="*/ 368 w 421"/>
                <a:gd name="T33" fmla="*/ 546 h 832"/>
                <a:gd name="T34" fmla="*/ 390 w 421"/>
                <a:gd name="T35" fmla="*/ 607 h 832"/>
                <a:gd name="T36" fmla="*/ 332 w 421"/>
                <a:gd name="T37" fmla="*/ 0 h 832"/>
                <a:gd name="T38" fmla="*/ 292 w 421"/>
                <a:gd name="T39" fmla="*/ 11 h 832"/>
                <a:gd name="T40" fmla="*/ 267 w 421"/>
                <a:gd name="T41" fmla="*/ 28 h 832"/>
                <a:gd name="T42" fmla="*/ 153 w 421"/>
                <a:gd name="T43" fmla="*/ 238 h 832"/>
                <a:gd name="T44" fmla="*/ 30 w 421"/>
                <a:gd name="T45" fmla="*/ 514 h 832"/>
                <a:gd name="T46" fmla="*/ 8 w 421"/>
                <a:gd name="T47" fmla="*/ 565 h 832"/>
                <a:gd name="T48" fmla="*/ 0 w 421"/>
                <a:gd name="T49" fmla="*/ 622 h 832"/>
                <a:gd name="T50" fmla="*/ 5 w 421"/>
                <a:gd name="T51" fmla="*/ 665 h 832"/>
                <a:gd name="T52" fmla="*/ 36 w 421"/>
                <a:gd name="T53" fmla="*/ 740 h 832"/>
                <a:gd name="T54" fmla="*/ 93 w 421"/>
                <a:gd name="T55" fmla="*/ 797 h 832"/>
                <a:gd name="T56" fmla="*/ 168 w 421"/>
                <a:gd name="T57" fmla="*/ 828 h 832"/>
                <a:gd name="T58" fmla="*/ 211 w 421"/>
                <a:gd name="T59" fmla="*/ 832 h 832"/>
                <a:gd name="T60" fmla="*/ 291 w 421"/>
                <a:gd name="T61" fmla="*/ 816 h 832"/>
                <a:gd name="T62" fmla="*/ 358 w 421"/>
                <a:gd name="T63" fmla="*/ 772 h 832"/>
                <a:gd name="T64" fmla="*/ 403 w 421"/>
                <a:gd name="T65" fmla="*/ 708 h 832"/>
                <a:gd name="T66" fmla="*/ 421 w 421"/>
                <a:gd name="T67" fmla="*/ 627 h 832"/>
                <a:gd name="T68" fmla="*/ 398 w 421"/>
                <a:gd name="T69" fmla="*/ 297 h 832"/>
                <a:gd name="T70" fmla="*/ 337 w 421"/>
                <a:gd name="T71" fmla="*/ 320 h 832"/>
                <a:gd name="T72" fmla="*/ 320 w 421"/>
                <a:gd name="T73" fmla="*/ 338 h 832"/>
                <a:gd name="T74" fmla="*/ 316 w 421"/>
                <a:gd name="T75" fmla="*/ 355 h 832"/>
                <a:gd name="T76" fmla="*/ 309 w 421"/>
                <a:gd name="T77" fmla="*/ 365 h 832"/>
                <a:gd name="T78" fmla="*/ 297 w 421"/>
                <a:gd name="T79" fmla="*/ 367 h 832"/>
                <a:gd name="T80" fmla="*/ 288 w 421"/>
                <a:gd name="T81" fmla="*/ 360 h 832"/>
                <a:gd name="T82" fmla="*/ 286 w 421"/>
                <a:gd name="T83" fmla="*/ 343 h 832"/>
                <a:gd name="T84" fmla="*/ 301 w 421"/>
                <a:gd name="T85" fmla="*/ 312 h 832"/>
                <a:gd name="T86" fmla="*/ 333 w 421"/>
                <a:gd name="T87" fmla="*/ 287 h 832"/>
                <a:gd name="T88" fmla="*/ 379 w 421"/>
                <a:gd name="T89" fmla="*/ 270 h 832"/>
                <a:gd name="T90" fmla="*/ 421 w 421"/>
                <a:gd name="T91" fmla="*/ 36 h 832"/>
                <a:gd name="T92" fmla="*/ 417 w 421"/>
                <a:gd name="T93" fmla="*/ 26 h 832"/>
                <a:gd name="T94" fmla="*/ 384 w 421"/>
                <a:gd name="T95" fmla="*/ 6 h 832"/>
                <a:gd name="T96" fmla="*/ 343 w 421"/>
                <a:gd name="T97" fmla="*/ 0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1" h="832">
                  <a:moveTo>
                    <a:pt x="391" y="622"/>
                  </a:moveTo>
                  <a:lnTo>
                    <a:pt x="390" y="640"/>
                  </a:lnTo>
                  <a:lnTo>
                    <a:pt x="386" y="658"/>
                  </a:lnTo>
                  <a:lnTo>
                    <a:pt x="382" y="676"/>
                  </a:lnTo>
                  <a:lnTo>
                    <a:pt x="377" y="693"/>
                  </a:lnTo>
                  <a:lnTo>
                    <a:pt x="369" y="708"/>
                  </a:lnTo>
                  <a:lnTo>
                    <a:pt x="360" y="723"/>
                  </a:lnTo>
                  <a:lnTo>
                    <a:pt x="349" y="737"/>
                  </a:lnTo>
                  <a:lnTo>
                    <a:pt x="338" y="749"/>
                  </a:lnTo>
                  <a:lnTo>
                    <a:pt x="325" y="761"/>
                  </a:lnTo>
                  <a:lnTo>
                    <a:pt x="311" y="772"/>
                  </a:lnTo>
                  <a:lnTo>
                    <a:pt x="296" y="781"/>
                  </a:lnTo>
                  <a:lnTo>
                    <a:pt x="280" y="788"/>
                  </a:lnTo>
                  <a:lnTo>
                    <a:pt x="264" y="795"/>
                  </a:lnTo>
                  <a:lnTo>
                    <a:pt x="247" y="799"/>
                  </a:lnTo>
                  <a:lnTo>
                    <a:pt x="229" y="802"/>
                  </a:lnTo>
                  <a:lnTo>
                    <a:pt x="211" y="802"/>
                  </a:lnTo>
                  <a:lnTo>
                    <a:pt x="192" y="802"/>
                  </a:lnTo>
                  <a:lnTo>
                    <a:pt x="174" y="799"/>
                  </a:lnTo>
                  <a:lnTo>
                    <a:pt x="157" y="795"/>
                  </a:lnTo>
                  <a:lnTo>
                    <a:pt x="140" y="788"/>
                  </a:lnTo>
                  <a:lnTo>
                    <a:pt x="125" y="781"/>
                  </a:lnTo>
                  <a:lnTo>
                    <a:pt x="110" y="772"/>
                  </a:lnTo>
                  <a:lnTo>
                    <a:pt x="96" y="761"/>
                  </a:lnTo>
                  <a:lnTo>
                    <a:pt x="83" y="749"/>
                  </a:lnTo>
                  <a:lnTo>
                    <a:pt x="71" y="737"/>
                  </a:lnTo>
                  <a:lnTo>
                    <a:pt x="60" y="723"/>
                  </a:lnTo>
                  <a:lnTo>
                    <a:pt x="52" y="708"/>
                  </a:lnTo>
                  <a:lnTo>
                    <a:pt x="44" y="693"/>
                  </a:lnTo>
                  <a:lnTo>
                    <a:pt x="38" y="676"/>
                  </a:lnTo>
                  <a:lnTo>
                    <a:pt x="34" y="658"/>
                  </a:lnTo>
                  <a:lnTo>
                    <a:pt x="30" y="640"/>
                  </a:lnTo>
                  <a:lnTo>
                    <a:pt x="30" y="622"/>
                  </a:lnTo>
                  <a:lnTo>
                    <a:pt x="30" y="609"/>
                  </a:lnTo>
                  <a:lnTo>
                    <a:pt x="33" y="595"/>
                  </a:lnTo>
                  <a:lnTo>
                    <a:pt x="35" y="582"/>
                  </a:lnTo>
                  <a:lnTo>
                    <a:pt x="38" y="569"/>
                  </a:lnTo>
                  <a:lnTo>
                    <a:pt x="42" y="556"/>
                  </a:lnTo>
                  <a:lnTo>
                    <a:pt x="48" y="545"/>
                  </a:lnTo>
                  <a:lnTo>
                    <a:pt x="53" y="534"/>
                  </a:lnTo>
                  <a:lnTo>
                    <a:pt x="60" y="522"/>
                  </a:lnTo>
                  <a:lnTo>
                    <a:pt x="77" y="505"/>
                  </a:lnTo>
                  <a:lnTo>
                    <a:pt x="94" y="489"/>
                  </a:lnTo>
                  <a:lnTo>
                    <a:pt x="103" y="481"/>
                  </a:lnTo>
                  <a:lnTo>
                    <a:pt x="112" y="475"/>
                  </a:lnTo>
                  <a:lnTo>
                    <a:pt x="121" y="470"/>
                  </a:lnTo>
                  <a:lnTo>
                    <a:pt x="130" y="464"/>
                  </a:lnTo>
                  <a:lnTo>
                    <a:pt x="139" y="459"/>
                  </a:lnTo>
                  <a:lnTo>
                    <a:pt x="148" y="456"/>
                  </a:lnTo>
                  <a:lnTo>
                    <a:pt x="158" y="451"/>
                  </a:lnTo>
                  <a:lnTo>
                    <a:pt x="168" y="449"/>
                  </a:lnTo>
                  <a:lnTo>
                    <a:pt x="177" y="447"/>
                  </a:lnTo>
                  <a:lnTo>
                    <a:pt x="187" y="445"/>
                  </a:lnTo>
                  <a:lnTo>
                    <a:pt x="197" y="444"/>
                  </a:lnTo>
                  <a:lnTo>
                    <a:pt x="206" y="444"/>
                  </a:lnTo>
                  <a:lnTo>
                    <a:pt x="216" y="444"/>
                  </a:lnTo>
                  <a:lnTo>
                    <a:pt x="225" y="445"/>
                  </a:lnTo>
                  <a:lnTo>
                    <a:pt x="234" y="446"/>
                  </a:lnTo>
                  <a:lnTo>
                    <a:pt x="243" y="448"/>
                  </a:lnTo>
                  <a:lnTo>
                    <a:pt x="260" y="454"/>
                  </a:lnTo>
                  <a:lnTo>
                    <a:pt x="277" y="460"/>
                  </a:lnTo>
                  <a:lnTo>
                    <a:pt x="293" y="469"/>
                  </a:lnTo>
                  <a:lnTo>
                    <a:pt x="308" y="479"/>
                  </a:lnTo>
                  <a:lnTo>
                    <a:pt x="322" y="490"/>
                  </a:lnTo>
                  <a:lnTo>
                    <a:pt x="336" y="503"/>
                  </a:lnTo>
                  <a:lnTo>
                    <a:pt x="348" y="517"/>
                  </a:lnTo>
                  <a:lnTo>
                    <a:pt x="359" y="531"/>
                  </a:lnTo>
                  <a:lnTo>
                    <a:pt x="368" y="546"/>
                  </a:lnTo>
                  <a:lnTo>
                    <a:pt x="376" y="561"/>
                  </a:lnTo>
                  <a:lnTo>
                    <a:pt x="382" y="576"/>
                  </a:lnTo>
                  <a:lnTo>
                    <a:pt x="386" y="592"/>
                  </a:lnTo>
                  <a:lnTo>
                    <a:pt x="390" y="607"/>
                  </a:lnTo>
                  <a:lnTo>
                    <a:pt x="391" y="622"/>
                  </a:lnTo>
                  <a:lnTo>
                    <a:pt x="391" y="622"/>
                  </a:lnTo>
                  <a:close/>
                  <a:moveTo>
                    <a:pt x="343" y="0"/>
                  </a:moveTo>
                  <a:lnTo>
                    <a:pt x="332" y="0"/>
                  </a:lnTo>
                  <a:lnTo>
                    <a:pt x="321" y="2"/>
                  </a:lnTo>
                  <a:lnTo>
                    <a:pt x="310" y="4"/>
                  </a:lnTo>
                  <a:lnTo>
                    <a:pt x="301" y="6"/>
                  </a:lnTo>
                  <a:lnTo>
                    <a:pt x="292" y="11"/>
                  </a:lnTo>
                  <a:lnTo>
                    <a:pt x="284" y="15"/>
                  </a:lnTo>
                  <a:lnTo>
                    <a:pt x="276" y="20"/>
                  </a:lnTo>
                  <a:lnTo>
                    <a:pt x="270" y="26"/>
                  </a:lnTo>
                  <a:lnTo>
                    <a:pt x="267" y="28"/>
                  </a:lnTo>
                  <a:lnTo>
                    <a:pt x="266" y="31"/>
                  </a:lnTo>
                  <a:lnTo>
                    <a:pt x="213" y="178"/>
                  </a:lnTo>
                  <a:lnTo>
                    <a:pt x="155" y="236"/>
                  </a:lnTo>
                  <a:lnTo>
                    <a:pt x="153" y="238"/>
                  </a:lnTo>
                  <a:lnTo>
                    <a:pt x="152" y="240"/>
                  </a:lnTo>
                  <a:lnTo>
                    <a:pt x="31" y="510"/>
                  </a:lnTo>
                  <a:lnTo>
                    <a:pt x="31" y="513"/>
                  </a:lnTo>
                  <a:lnTo>
                    <a:pt x="30" y="514"/>
                  </a:lnTo>
                  <a:lnTo>
                    <a:pt x="24" y="525"/>
                  </a:lnTo>
                  <a:lnTo>
                    <a:pt x="18" y="538"/>
                  </a:lnTo>
                  <a:lnTo>
                    <a:pt x="12" y="551"/>
                  </a:lnTo>
                  <a:lnTo>
                    <a:pt x="8" y="565"/>
                  </a:lnTo>
                  <a:lnTo>
                    <a:pt x="5" y="579"/>
                  </a:lnTo>
                  <a:lnTo>
                    <a:pt x="3" y="593"/>
                  </a:lnTo>
                  <a:lnTo>
                    <a:pt x="0" y="607"/>
                  </a:lnTo>
                  <a:lnTo>
                    <a:pt x="0" y="622"/>
                  </a:lnTo>
                  <a:lnTo>
                    <a:pt x="0" y="633"/>
                  </a:lnTo>
                  <a:lnTo>
                    <a:pt x="1" y="643"/>
                  </a:lnTo>
                  <a:lnTo>
                    <a:pt x="3" y="654"/>
                  </a:lnTo>
                  <a:lnTo>
                    <a:pt x="5" y="665"/>
                  </a:lnTo>
                  <a:lnTo>
                    <a:pt x="9" y="685"/>
                  </a:lnTo>
                  <a:lnTo>
                    <a:pt x="16" y="704"/>
                  </a:lnTo>
                  <a:lnTo>
                    <a:pt x="25" y="723"/>
                  </a:lnTo>
                  <a:lnTo>
                    <a:pt x="36" y="740"/>
                  </a:lnTo>
                  <a:lnTo>
                    <a:pt x="48" y="756"/>
                  </a:lnTo>
                  <a:lnTo>
                    <a:pt x="62" y="771"/>
                  </a:lnTo>
                  <a:lnTo>
                    <a:pt x="77" y="785"/>
                  </a:lnTo>
                  <a:lnTo>
                    <a:pt x="93" y="797"/>
                  </a:lnTo>
                  <a:lnTo>
                    <a:pt x="110" y="807"/>
                  </a:lnTo>
                  <a:lnTo>
                    <a:pt x="128" y="816"/>
                  </a:lnTo>
                  <a:lnTo>
                    <a:pt x="147" y="823"/>
                  </a:lnTo>
                  <a:lnTo>
                    <a:pt x="168" y="828"/>
                  </a:lnTo>
                  <a:lnTo>
                    <a:pt x="178" y="830"/>
                  </a:lnTo>
                  <a:lnTo>
                    <a:pt x="189" y="831"/>
                  </a:lnTo>
                  <a:lnTo>
                    <a:pt x="200" y="832"/>
                  </a:lnTo>
                  <a:lnTo>
                    <a:pt x="211" y="832"/>
                  </a:lnTo>
                  <a:lnTo>
                    <a:pt x="232" y="831"/>
                  </a:lnTo>
                  <a:lnTo>
                    <a:pt x="252" y="829"/>
                  </a:lnTo>
                  <a:lnTo>
                    <a:pt x="272" y="823"/>
                  </a:lnTo>
                  <a:lnTo>
                    <a:pt x="291" y="816"/>
                  </a:lnTo>
                  <a:lnTo>
                    <a:pt x="309" y="807"/>
                  </a:lnTo>
                  <a:lnTo>
                    <a:pt x="326" y="798"/>
                  </a:lnTo>
                  <a:lnTo>
                    <a:pt x="343" y="786"/>
                  </a:lnTo>
                  <a:lnTo>
                    <a:pt x="358" y="772"/>
                  </a:lnTo>
                  <a:lnTo>
                    <a:pt x="370" y="758"/>
                  </a:lnTo>
                  <a:lnTo>
                    <a:pt x="383" y="742"/>
                  </a:lnTo>
                  <a:lnTo>
                    <a:pt x="394" y="725"/>
                  </a:lnTo>
                  <a:lnTo>
                    <a:pt x="403" y="708"/>
                  </a:lnTo>
                  <a:lnTo>
                    <a:pt x="410" y="688"/>
                  </a:lnTo>
                  <a:lnTo>
                    <a:pt x="415" y="669"/>
                  </a:lnTo>
                  <a:lnTo>
                    <a:pt x="419" y="648"/>
                  </a:lnTo>
                  <a:lnTo>
                    <a:pt x="421" y="627"/>
                  </a:lnTo>
                  <a:lnTo>
                    <a:pt x="421" y="626"/>
                  </a:lnTo>
                  <a:lnTo>
                    <a:pt x="421" y="626"/>
                  </a:lnTo>
                  <a:lnTo>
                    <a:pt x="421" y="293"/>
                  </a:lnTo>
                  <a:lnTo>
                    <a:pt x="398" y="297"/>
                  </a:lnTo>
                  <a:lnTo>
                    <a:pt x="377" y="301"/>
                  </a:lnTo>
                  <a:lnTo>
                    <a:pt x="360" y="308"/>
                  </a:lnTo>
                  <a:lnTo>
                    <a:pt x="344" y="315"/>
                  </a:lnTo>
                  <a:lnTo>
                    <a:pt x="337" y="320"/>
                  </a:lnTo>
                  <a:lnTo>
                    <a:pt x="332" y="324"/>
                  </a:lnTo>
                  <a:lnTo>
                    <a:pt x="328" y="328"/>
                  </a:lnTo>
                  <a:lnTo>
                    <a:pt x="323" y="333"/>
                  </a:lnTo>
                  <a:lnTo>
                    <a:pt x="320" y="338"/>
                  </a:lnTo>
                  <a:lnTo>
                    <a:pt x="318" y="342"/>
                  </a:lnTo>
                  <a:lnTo>
                    <a:pt x="316" y="347"/>
                  </a:lnTo>
                  <a:lnTo>
                    <a:pt x="316" y="352"/>
                  </a:lnTo>
                  <a:lnTo>
                    <a:pt x="316" y="355"/>
                  </a:lnTo>
                  <a:lnTo>
                    <a:pt x="315" y="358"/>
                  </a:lnTo>
                  <a:lnTo>
                    <a:pt x="312" y="360"/>
                  </a:lnTo>
                  <a:lnTo>
                    <a:pt x="311" y="362"/>
                  </a:lnTo>
                  <a:lnTo>
                    <a:pt x="309" y="365"/>
                  </a:lnTo>
                  <a:lnTo>
                    <a:pt x="306" y="366"/>
                  </a:lnTo>
                  <a:lnTo>
                    <a:pt x="304" y="367"/>
                  </a:lnTo>
                  <a:lnTo>
                    <a:pt x="301" y="367"/>
                  </a:lnTo>
                  <a:lnTo>
                    <a:pt x="297" y="367"/>
                  </a:lnTo>
                  <a:lnTo>
                    <a:pt x="294" y="366"/>
                  </a:lnTo>
                  <a:lnTo>
                    <a:pt x="292" y="365"/>
                  </a:lnTo>
                  <a:lnTo>
                    <a:pt x="290" y="362"/>
                  </a:lnTo>
                  <a:lnTo>
                    <a:pt x="288" y="360"/>
                  </a:lnTo>
                  <a:lnTo>
                    <a:pt x="287" y="358"/>
                  </a:lnTo>
                  <a:lnTo>
                    <a:pt x="286" y="355"/>
                  </a:lnTo>
                  <a:lnTo>
                    <a:pt x="286" y="352"/>
                  </a:lnTo>
                  <a:lnTo>
                    <a:pt x="286" y="343"/>
                  </a:lnTo>
                  <a:lnTo>
                    <a:pt x="288" y="336"/>
                  </a:lnTo>
                  <a:lnTo>
                    <a:pt x="291" y="327"/>
                  </a:lnTo>
                  <a:lnTo>
                    <a:pt x="295" y="320"/>
                  </a:lnTo>
                  <a:lnTo>
                    <a:pt x="301" y="312"/>
                  </a:lnTo>
                  <a:lnTo>
                    <a:pt x="307" y="306"/>
                  </a:lnTo>
                  <a:lnTo>
                    <a:pt x="315" y="299"/>
                  </a:lnTo>
                  <a:lnTo>
                    <a:pt x="323" y="293"/>
                  </a:lnTo>
                  <a:lnTo>
                    <a:pt x="333" y="287"/>
                  </a:lnTo>
                  <a:lnTo>
                    <a:pt x="344" y="282"/>
                  </a:lnTo>
                  <a:lnTo>
                    <a:pt x="354" y="278"/>
                  </a:lnTo>
                  <a:lnTo>
                    <a:pt x="366" y="273"/>
                  </a:lnTo>
                  <a:lnTo>
                    <a:pt x="379" y="270"/>
                  </a:lnTo>
                  <a:lnTo>
                    <a:pt x="392" y="267"/>
                  </a:lnTo>
                  <a:lnTo>
                    <a:pt x="406" y="265"/>
                  </a:lnTo>
                  <a:lnTo>
                    <a:pt x="421" y="263"/>
                  </a:lnTo>
                  <a:lnTo>
                    <a:pt x="421" y="36"/>
                  </a:lnTo>
                  <a:lnTo>
                    <a:pt x="421" y="33"/>
                  </a:lnTo>
                  <a:lnTo>
                    <a:pt x="420" y="31"/>
                  </a:lnTo>
                  <a:lnTo>
                    <a:pt x="419" y="28"/>
                  </a:lnTo>
                  <a:lnTo>
                    <a:pt x="417" y="26"/>
                  </a:lnTo>
                  <a:lnTo>
                    <a:pt x="410" y="20"/>
                  </a:lnTo>
                  <a:lnTo>
                    <a:pt x="403" y="15"/>
                  </a:lnTo>
                  <a:lnTo>
                    <a:pt x="394" y="11"/>
                  </a:lnTo>
                  <a:lnTo>
                    <a:pt x="384" y="6"/>
                  </a:lnTo>
                  <a:lnTo>
                    <a:pt x="375" y="4"/>
                  </a:lnTo>
                  <a:lnTo>
                    <a:pt x="365" y="2"/>
                  </a:lnTo>
                  <a:lnTo>
                    <a:pt x="354" y="0"/>
                  </a:lnTo>
                  <a:lnTo>
                    <a:pt x="343" y="0"/>
                  </a:lnTo>
                  <a:lnTo>
                    <a:pt x="3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861"/>
            <p:cNvSpPr>
              <a:spLocks/>
            </p:cNvSpPr>
            <p:nvPr/>
          </p:nvSpPr>
          <p:spPr bwMode="auto">
            <a:xfrm>
              <a:off x="9902825" y="2659063"/>
              <a:ext cx="46038" cy="46038"/>
            </a:xfrm>
            <a:custGeom>
              <a:avLst/>
              <a:gdLst>
                <a:gd name="T0" fmla="*/ 2 w 144"/>
                <a:gd name="T1" fmla="*/ 132 h 143"/>
                <a:gd name="T2" fmla="*/ 4 w 144"/>
                <a:gd name="T3" fmla="*/ 137 h 143"/>
                <a:gd name="T4" fmla="*/ 7 w 144"/>
                <a:gd name="T5" fmla="*/ 140 h 143"/>
                <a:gd name="T6" fmla="*/ 12 w 144"/>
                <a:gd name="T7" fmla="*/ 143 h 143"/>
                <a:gd name="T8" fmla="*/ 19 w 144"/>
                <a:gd name="T9" fmla="*/ 143 h 143"/>
                <a:gd name="T10" fmla="*/ 24 w 144"/>
                <a:gd name="T11" fmla="*/ 140 h 143"/>
                <a:gd name="T12" fmla="*/ 28 w 144"/>
                <a:gd name="T13" fmla="*/ 137 h 143"/>
                <a:gd name="T14" fmla="*/ 31 w 144"/>
                <a:gd name="T15" fmla="*/ 132 h 143"/>
                <a:gd name="T16" fmla="*/ 32 w 144"/>
                <a:gd name="T17" fmla="*/ 118 h 143"/>
                <a:gd name="T18" fmla="*/ 35 w 144"/>
                <a:gd name="T19" fmla="*/ 98 h 143"/>
                <a:gd name="T20" fmla="*/ 42 w 144"/>
                <a:gd name="T21" fmla="*/ 81 h 143"/>
                <a:gd name="T22" fmla="*/ 53 w 144"/>
                <a:gd name="T23" fmla="*/ 65 h 143"/>
                <a:gd name="T24" fmla="*/ 67 w 144"/>
                <a:gd name="T25" fmla="*/ 52 h 143"/>
                <a:gd name="T26" fmla="*/ 82 w 144"/>
                <a:gd name="T27" fmla="*/ 41 h 143"/>
                <a:gd name="T28" fmla="*/ 100 w 144"/>
                <a:gd name="T29" fmla="*/ 34 h 143"/>
                <a:gd name="T30" fmla="*/ 120 w 144"/>
                <a:gd name="T31" fmla="*/ 30 h 143"/>
                <a:gd name="T32" fmla="*/ 132 w 144"/>
                <a:gd name="T33" fmla="*/ 30 h 143"/>
                <a:gd name="T34" fmla="*/ 138 w 144"/>
                <a:gd name="T35" fmla="*/ 26 h 143"/>
                <a:gd name="T36" fmla="*/ 142 w 144"/>
                <a:gd name="T37" fmla="*/ 23 h 143"/>
                <a:gd name="T38" fmla="*/ 144 w 144"/>
                <a:gd name="T39" fmla="*/ 18 h 143"/>
                <a:gd name="T40" fmla="*/ 144 w 144"/>
                <a:gd name="T41" fmla="*/ 11 h 143"/>
                <a:gd name="T42" fmla="*/ 142 w 144"/>
                <a:gd name="T43" fmla="*/ 6 h 143"/>
                <a:gd name="T44" fmla="*/ 138 w 144"/>
                <a:gd name="T45" fmla="*/ 2 h 143"/>
                <a:gd name="T46" fmla="*/ 132 w 144"/>
                <a:gd name="T47" fmla="*/ 0 h 143"/>
                <a:gd name="T48" fmla="*/ 116 w 144"/>
                <a:gd name="T49" fmla="*/ 0 h 143"/>
                <a:gd name="T50" fmla="*/ 92 w 144"/>
                <a:gd name="T51" fmla="*/ 5 h 143"/>
                <a:gd name="T52" fmla="*/ 68 w 144"/>
                <a:gd name="T53" fmla="*/ 15 h 143"/>
                <a:gd name="T54" fmla="*/ 48 w 144"/>
                <a:gd name="T55" fmla="*/ 29 h 143"/>
                <a:gd name="T56" fmla="*/ 31 w 144"/>
                <a:gd name="T57" fmla="*/ 46 h 143"/>
                <a:gd name="T58" fmla="*/ 17 w 144"/>
                <a:gd name="T59" fmla="*/ 67 h 143"/>
                <a:gd name="T60" fmla="*/ 7 w 144"/>
                <a:gd name="T61" fmla="*/ 90 h 143"/>
                <a:gd name="T62" fmla="*/ 2 w 144"/>
                <a:gd name="T63" fmla="*/ 115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4" h="143">
                  <a:moveTo>
                    <a:pt x="0" y="128"/>
                  </a:moveTo>
                  <a:lnTo>
                    <a:pt x="2" y="132"/>
                  </a:lnTo>
                  <a:lnTo>
                    <a:pt x="2" y="134"/>
                  </a:lnTo>
                  <a:lnTo>
                    <a:pt x="4" y="137"/>
                  </a:lnTo>
                  <a:lnTo>
                    <a:pt x="5" y="139"/>
                  </a:lnTo>
                  <a:lnTo>
                    <a:pt x="7" y="140"/>
                  </a:lnTo>
                  <a:lnTo>
                    <a:pt x="10" y="142"/>
                  </a:lnTo>
                  <a:lnTo>
                    <a:pt x="12" y="143"/>
                  </a:lnTo>
                  <a:lnTo>
                    <a:pt x="15" y="143"/>
                  </a:lnTo>
                  <a:lnTo>
                    <a:pt x="19" y="143"/>
                  </a:lnTo>
                  <a:lnTo>
                    <a:pt x="22" y="142"/>
                  </a:lnTo>
                  <a:lnTo>
                    <a:pt x="24" y="140"/>
                  </a:lnTo>
                  <a:lnTo>
                    <a:pt x="26" y="139"/>
                  </a:lnTo>
                  <a:lnTo>
                    <a:pt x="28" y="137"/>
                  </a:lnTo>
                  <a:lnTo>
                    <a:pt x="29" y="134"/>
                  </a:lnTo>
                  <a:lnTo>
                    <a:pt x="31" y="132"/>
                  </a:lnTo>
                  <a:lnTo>
                    <a:pt x="31" y="128"/>
                  </a:lnTo>
                  <a:lnTo>
                    <a:pt x="32" y="118"/>
                  </a:lnTo>
                  <a:lnTo>
                    <a:pt x="33" y="108"/>
                  </a:lnTo>
                  <a:lnTo>
                    <a:pt x="35" y="98"/>
                  </a:lnTo>
                  <a:lnTo>
                    <a:pt x="39" y="90"/>
                  </a:lnTo>
                  <a:lnTo>
                    <a:pt x="42" y="81"/>
                  </a:lnTo>
                  <a:lnTo>
                    <a:pt x="48" y="73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7" y="52"/>
                  </a:lnTo>
                  <a:lnTo>
                    <a:pt x="74" y="47"/>
                  </a:lnTo>
                  <a:lnTo>
                    <a:pt x="82" y="41"/>
                  </a:lnTo>
                  <a:lnTo>
                    <a:pt x="92" y="37"/>
                  </a:lnTo>
                  <a:lnTo>
                    <a:pt x="100" y="34"/>
                  </a:lnTo>
                  <a:lnTo>
                    <a:pt x="110" y="32"/>
                  </a:lnTo>
                  <a:lnTo>
                    <a:pt x="120" y="30"/>
                  </a:lnTo>
                  <a:lnTo>
                    <a:pt x="129" y="30"/>
                  </a:lnTo>
                  <a:lnTo>
                    <a:pt x="132" y="30"/>
                  </a:lnTo>
                  <a:lnTo>
                    <a:pt x="136" y="29"/>
                  </a:lnTo>
                  <a:lnTo>
                    <a:pt x="138" y="26"/>
                  </a:lnTo>
                  <a:lnTo>
                    <a:pt x="140" y="25"/>
                  </a:lnTo>
                  <a:lnTo>
                    <a:pt x="142" y="23"/>
                  </a:lnTo>
                  <a:lnTo>
                    <a:pt x="143" y="20"/>
                  </a:lnTo>
                  <a:lnTo>
                    <a:pt x="144" y="18"/>
                  </a:lnTo>
                  <a:lnTo>
                    <a:pt x="144" y="15"/>
                  </a:lnTo>
                  <a:lnTo>
                    <a:pt x="144" y="11"/>
                  </a:lnTo>
                  <a:lnTo>
                    <a:pt x="143" y="8"/>
                  </a:lnTo>
                  <a:lnTo>
                    <a:pt x="142" y="6"/>
                  </a:lnTo>
                  <a:lnTo>
                    <a:pt x="140" y="4"/>
                  </a:lnTo>
                  <a:lnTo>
                    <a:pt x="138" y="2"/>
                  </a:lnTo>
                  <a:lnTo>
                    <a:pt x="136" y="1"/>
                  </a:lnTo>
                  <a:lnTo>
                    <a:pt x="132" y="0"/>
                  </a:lnTo>
                  <a:lnTo>
                    <a:pt x="129" y="0"/>
                  </a:lnTo>
                  <a:lnTo>
                    <a:pt x="116" y="0"/>
                  </a:lnTo>
                  <a:lnTo>
                    <a:pt x="103" y="2"/>
                  </a:lnTo>
                  <a:lnTo>
                    <a:pt x="92" y="5"/>
                  </a:lnTo>
                  <a:lnTo>
                    <a:pt x="80" y="9"/>
                  </a:lnTo>
                  <a:lnTo>
                    <a:pt x="68" y="15"/>
                  </a:lnTo>
                  <a:lnTo>
                    <a:pt x="57" y="21"/>
                  </a:lnTo>
                  <a:lnTo>
                    <a:pt x="48" y="29"/>
                  </a:lnTo>
                  <a:lnTo>
                    <a:pt x="38" y="37"/>
                  </a:lnTo>
                  <a:lnTo>
                    <a:pt x="31" y="46"/>
                  </a:lnTo>
                  <a:lnTo>
                    <a:pt x="23" y="56"/>
                  </a:lnTo>
                  <a:lnTo>
                    <a:pt x="17" y="67"/>
                  </a:lnTo>
                  <a:lnTo>
                    <a:pt x="11" y="78"/>
                  </a:lnTo>
                  <a:lnTo>
                    <a:pt x="7" y="90"/>
                  </a:lnTo>
                  <a:lnTo>
                    <a:pt x="4" y="103"/>
                  </a:lnTo>
                  <a:lnTo>
                    <a:pt x="2" y="115"/>
                  </a:lnTo>
                  <a:lnTo>
                    <a:pt x="0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3862"/>
            <p:cNvSpPr>
              <a:spLocks/>
            </p:cNvSpPr>
            <p:nvPr/>
          </p:nvSpPr>
          <p:spPr bwMode="auto">
            <a:xfrm>
              <a:off x="10059988" y="2659063"/>
              <a:ext cx="44450" cy="46038"/>
            </a:xfrm>
            <a:custGeom>
              <a:avLst/>
              <a:gdLst>
                <a:gd name="T0" fmla="*/ 115 w 144"/>
                <a:gd name="T1" fmla="*/ 0 h 143"/>
                <a:gd name="T2" fmla="*/ 90 w 144"/>
                <a:gd name="T3" fmla="*/ 5 h 143"/>
                <a:gd name="T4" fmla="*/ 66 w 144"/>
                <a:gd name="T5" fmla="*/ 15 h 143"/>
                <a:gd name="T6" fmla="*/ 46 w 144"/>
                <a:gd name="T7" fmla="*/ 29 h 143"/>
                <a:gd name="T8" fmla="*/ 29 w 144"/>
                <a:gd name="T9" fmla="*/ 46 h 143"/>
                <a:gd name="T10" fmla="*/ 15 w 144"/>
                <a:gd name="T11" fmla="*/ 67 h 143"/>
                <a:gd name="T12" fmla="*/ 5 w 144"/>
                <a:gd name="T13" fmla="*/ 90 h 143"/>
                <a:gd name="T14" fmla="*/ 0 w 144"/>
                <a:gd name="T15" fmla="*/ 115 h 143"/>
                <a:gd name="T16" fmla="*/ 0 w 144"/>
                <a:gd name="T17" fmla="*/ 132 h 143"/>
                <a:gd name="T18" fmla="*/ 2 w 144"/>
                <a:gd name="T19" fmla="*/ 137 h 143"/>
                <a:gd name="T20" fmla="*/ 6 w 144"/>
                <a:gd name="T21" fmla="*/ 140 h 143"/>
                <a:gd name="T22" fmla="*/ 12 w 144"/>
                <a:gd name="T23" fmla="*/ 143 h 143"/>
                <a:gd name="T24" fmla="*/ 17 w 144"/>
                <a:gd name="T25" fmla="*/ 143 h 143"/>
                <a:gd name="T26" fmla="*/ 22 w 144"/>
                <a:gd name="T27" fmla="*/ 140 h 143"/>
                <a:gd name="T28" fmla="*/ 27 w 144"/>
                <a:gd name="T29" fmla="*/ 137 h 143"/>
                <a:gd name="T30" fmla="*/ 29 w 144"/>
                <a:gd name="T31" fmla="*/ 132 h 143"/>
                <a:gd name="T32" fmla="*/ 30 w 144"/>
                <a:gd name="T33" fmla="*/ 118 h 143"/>
                <a:gd name="T34" fmla="*/ 34 w 144"/>
                <a:gd name="T35" fmla="*/ 98 h 143"/>
                <a:gd name="T36" fmla="*/ 42 w 144"/>
                <a:gd name="T37" fmla="*/ 81 h 143"/>
                <a:gd name="T38" fmla="*/ 52 w 144"/>
                <a:gd name="T39" fmla="*/ 65 h 143"/>
                <a:gd name="T40" fmla="*/ 65 w 144"/>
                <a:gd name="T41" fmla="*/ 52 h 143"/>
                <a:gd name="T42" fmla="*/ 81 w 144"/>
                <a:gd name="T43" fmla="*/ 41 h 143"/>
                <a:gd name="T44" fmla="*/ 98 w 144"/>
                <a:gd name="T45" fmla="*/ 34 h 143"/>
                <a:gd name="T46" fmla="*/ 118 w 144"/>
                <a:gd name="T47" fmla="*/ 30 h 143"/>
                <a:gd name="T48" fmla="*/ 131 w 144"/>
                <a:gd name="T49" fmla="*/ 30 h 143"/>
                <a:gd name="T50" fmla="*/ 136 w 144"/>
                <a:gd name="T51" fmla="*/ 26 h 143"/>
                <a:gd name="T52" fmla="*/ 140 w 144"/>
                <a:gd name="T53" fmla="*/ 23 h 143"/>
                <a:gd name="T54" fmla="*/ 142 w 144"/>
                <a:gd name="T55" fmla="*/ 18 h 143"/>
                <a:gd name="T56" fmla="*/ 142 w 144"/>
                <a:gd name="T57" fmla="*/ 11 h 143"/>
                <a:gd name="T58" fmla="*/ 140 w 144"/>
                <a:gd name="T59" fmla="*/ 6 h 143"/>
                <a:gd name="T60" fmla="*/ 136 w 144"/>
                <a:gd name="T61" fmla="*/ 2 h 143"/>
                <a:gd name="T62" fmla="*/ 131 w 144"/>
                <a:gd name="T63" fmla="*/ 0 h 143"/>
                <a:gd name="T64" fmla="*/ 129 w 144"/>
                <a:gd name="T6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4" h="143">
                  <a:moveTo>
                    <a:pt x="129" y="0"/>
                  </a:moveTo>
                  <a:lnTo>
                    <a:pt x="115" y="0"/>
                  </a:lnTo>
                  <a:lnTo>
                    <a:pt x="102" y="2"/>
                  </a:lnTo>
                  <a:lnTo>
                    <a:pt x="90" y="5"/>
                  </a:lnTo>
                  <a:lnTo>
                    <a:pt x="78" y="9"/>
                  </a:lnTo>
                  <a:lnTo>
                    <a:pt x="66" y="15"/>
                  </a:lnTo>
                  <a:lnTo>
                    <a:pt x="57" y="21"/>
                  </a:lnTo>
                  <a:lnTo>
                    <a:pt x="46" y="29"/>
                  </a:lnTo>
                  <a:lnTo>
                    <a:pt x="37" y="37"/>
                  </a:lnTo>
                  <a:lnTo>
                    <a:pt x="29" y="46"/>
                  </a:lnTo>
                  <a:lnTo>
                    <a:pt x="21" y="56"/>
                  </a:lnTo>
                  <a:lnTo>
                    <a:pt x="15" y="67"/>
                  </a:lnTo>
                  <a:lnTo>
                    <a:pt x="9" y="78"/>
                  </a:lnTo>
                  <a:lnTo>
                    <a:pt x="5" y="90"/>
                  </a:lnTo>
                  <a:lnTo>
                    <a:pt x="2" y="103"/>
                  </a:lnTo>
                  <a:lnTo>
                    <a:pt x="0" y="115"/>
                  </a:lnTo>
                  <a:lnTo>
                    <a:pt x="0" y="128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7"/>
                  </a:lnTo>
                  <a:lnTo>
                    <a:pt x="4" y="139"/>
                  </a:lnTo>
                  <a:lnTo>
                    <a:pt x="6" y="140"/>
                  </a:lnTo>
                  <a:lnTo>
                    <a:pt x="8" y="142"/>
                  </a:lnTo>
                  <a:lnTo>
                    <a:pt x="12" y="143"/>
                  </a:lnTo>
                  <a:lnTo>
                    <a:pt x="15" y="143"/>
                  </a:lnTo>
                  <a:lnTo>
                    <a:pt x="17" y="143"/>
                  </a:lnTo>
                  <a:lnTo>
                    <a:pt x="20" y="142"/>
                  </a:lnTo>
                  <a:lnTo>
                    <a:pt x="22" y="140"/>
                  </a:lnTo>
                  <a:lnTo>
                    <a:pt x="24" y="139"/>
                  </a:lnTo>
                  <a:lnTo>
                    <a:pt x="27" y="137"/>
                  </a:lnTo>
                  <a:lnTo>
                    <a:pt x="28" y="134"/>
                  </a:lnTo>
                  <a:lnTo>
                    <a:pt x="29" y="132"/>
                  </a:lnTo>
                  <a:lnTo>
                    <a:pt x="30" y="128"/>
                  </a:lnTo>
                  <a:lnTo>
                    <a:pt x="30" y="118"/>
                  </a:lnTo>
                  <a:lnTo>
                    <a:pt x="31" y="108"/>
                  </a:lnTo>
                  <a:lnTo>
                    <a:pt x="34" y="98"/>
                  </a:lnTo>
                  <a:lnTo>
                    <a:pt x="37" y="90"/>
                  </a:lnTo>
                  <a:lnTo>
                    <a:pt x="42" y="81"/>
                  </a:lnTo>
                  <a:lnTo>
                    <a:pt x="46" y="73"/>
                  </a:lnTo>
                  <a:lnTo>
                    <a:pt x="52" y="65"/>
                  </a:lnTo>
                  <a:lnTo>
                    <a:pt x="59" y="59"/>
                  </a:lnTo>
                  <a:lnTo>
                    <a:pt x="65" y="52"/>
                  </a:lnTo>
                  <a:lnTo>
                    <a:pt x="73" y="47"/>
                  </a:lnTo>
                  <a:lnTo>
                    <a:pt x="81" y="41"/>
                  </a:lnTo>
                  <a:lnTo>
                    <a:pt x="90" y="37"/>
                  </a:lnTo>
                  <a:lnTo>
                    <a:pt x="98" y="34"/>
                  </a:lnTo>
                  <a:lnTo>
                    <a:pt x="108" y="32"/>
                  </a:lnTo>
                  <a:lnTo>
                    <a:pt x="118" y="30"/>
                  </a:lnTo>
                  <a:lnTo>
                    <a:pt x="129" y="30"/>
                  </a:lnTo>
                  <a:lnTo>
                    <a:pt x="131" y="30"/>
                  </a:lnTo>
                  <a:lnTo>
                    <a:pt x="134" y="29"/>
                  </a:lnTo>
                  <a:lnTo>
                    <a:pt x="136" y="26"/>
                  </a:lnTo>
                  <a:lnTo>
                    <a:pt x="138" y="25"/>
                  </a:lnTo>
                  <a:lnTo>
                    <a:pt x="140" y="23"/>
                  </a:lnTo>
                  <a:lnTo>
                    <a:pt x="141" y="20"/>
                  </a:lnTo>
                  <a:lnTo>
                    <a:pt x="142" y="18"/>
                  </a:lnTo>
                  <a:lnTo>
                    <a:pt x="144" y="15"/>
                  </a:lnTo>
                  <a:lnTo>
                    <a:pt x="142" y="11"/>
                  </a:lnTo>
                  <a:lnTo>
                    <a:pt x="141" y="8"/>
                  </a:lnTo>
                  <a:lnTo>
                    <a:pt x="140" y="6"/>
                  </a:lnTo>
                  <a:lnTo>
                    <a:pt x="138" y="4"/>
                  </a:lnTo>
                  <a:lnTo>
                    <a:pt x="136" y="2"/>
                  </a:lnTo>
                  <a:lnTo>
                    <a:pt x="134" y="1"/>
                  </a:lnTo>
                  <a:lnTo>
                    <a:pt x="131" y="0"/>
                  </a:lnTo>
                  <a:lnTo>
                    <a:pt x="129" y="0"/>
                  </a:lnTo>
                  <a:lnTo>
                    <a:pt x="1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867652" y="3347204"/>
            <a:ext cx="329789" cy="329789"/>
            <a:chOff x="11045825" y="835025"/>
            <a:chExt cx="258763" cy="258763"/>
          </a:xfrm>
          <a:solidFill>
            <a:schemeClr val="bg1"/>
          </a:solidFill>
        </p:grpSpPr>
        <p:sp>
          <p:nvSpPr>
            <p:cNvPr id="68" name="Freeform 2131"/>
            <p:cNvSpPr>
              <a:spLocks/>
            </p:cNvSpPr>
            <p:nvPr/>
          </p:nvSpPr>
          <p:spPr bwMode="auto">
            <a:xfrm>
              <a:off x="11156950" y="1065213"/>
              <a:ext cx="38100" cy="9525"/>
            </a:xfrm>
            <a:custGeom>
              <a:avLst/>
              <a:gdLst>
                <a:gd name="T0" fmla="*/ 105 w 120"/>
                <a:gd name="T1" fmla="*/ 0 h 29"/>
                <a:gd name="T2" fmla="*/ 14 w 120"/>
                <a:gd name="T3" fmla="*/ 0 h 29"/>
                <a:gd name="T4" fmla="*/ 8 w 120"/>
                <a:gd name="T5" fmla="*/ 1 h 29"/>
                <a:gd name="T6" fmla="*/ 3 w 120"/>
                <a:gd name="T7" fmla="*/ 4 h 29"/>
                <a:gd name="T8" fmla="*/ 1 w 120"/>
                <a:gd name="T9" fmla="*/ 9 h 29"/>
                <a:gd name="T10" fmla="*/ 0 w 120"/>
                <a:gd name="T11" fmla="*/ 15 h 29"/>
                <a:gd name="T12" fmla="*/ 1 w 120"/>
                <a:gd name="T13" fmla="*/ 21 h 29"/>
                <a:gd name="T14" fmla="*/ 3 w 120"/>
                <a:gd name="T15" fmla="*/ 26 h 29"/>
                <a:gd name="T16" fmla="*/ 8 w 120"/>
                <a:gd name="T17" fmla="*/ 28 h 29"/>
                <a:gd name="T18" fmla="*/ 14 w 120"/>
                <a:gd name="T19" fmla="*/ 29 h 29"/>
                <a:gd name="T20" fmla="*/ 105 w 120"/>
                <a:gd name="T21" fmla="*/ 29 h 29"/>
                <a:gd name="T22" fmla="*/ 111 w 120"/>
                <a:gd name="T23" fmla="*/ 28 h 29"/>
                <a:gd name="T24" fmla="*/ 116 w 120"/>
                <a:gd name="T25" fmla="*/ 26 h 29"/>
                <a:gd name="T26" fmla="*/ 118 w 120"/>
                <a:gd name="T27" fmla="*/ 21 h 29"/>
                <a:gd name="T28" fmla="*/ 120 w 120"/>
                <a:gd name="T29" fmla="*/ 15 h 29"/>
                <a:gd name="T30" fmla="*/ 118 w 120"/>
                <a:gd name="T31" fmla="*/ 9 h 29"/>
                <a:gd name="T32" fmla="*/ 116 w 120"/>
                <a:gd name="T33" fmla="*/ 4 h 29"/>
                <a:gd name="T34" fmla="*/ 111 w 120"/>
                <a:gd name="T35" fmla="*/ 1 h 29"/>
                <a:gd name="T36" fmla="*/ 105 w 1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" h="29">
                  <a:moveTo>
                    <a:pt x="105" y="0"/>
                  </a:moveTo>
                  <a:lnTo>
                    <a:pt x="14" y="0"/>
                  </a:lnTo>
                  <a:lnTo>
                    <a:pt x="8" y="1"/>
                  </a:lnTo>
                  <a:lnTo>
                    <a:pt x="3" y="4"/>
                  </a:lnTo>
                  <a:lnTo>
                    <a:pt x="1" y="9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3" y="26"/>
                  </a:lnTo>
                  <a:lnTo>
                    <a:pt x="8" y="28"/>
                  </a:lnTo>
                  <a:lnTo>
                    <a:pt x="14" y="29"/>
                  </a:lnTo>
                  <a:lnTo>
                    <a:pt x="105" y="29"/>
                  </a:lnTo>
                  <a:lnTo>
                    <a:pt x="111" y="28"/>
                  </a:lnTo>
                  <a:lnTo>
                    <a:pt x="116" y="26"/>
                  </a:lnTo>
                  <a:lnTo>
                    <a:pt x="118" y="21"/>
                  </a:lnTo>
                  <a:lnTo>
                    <a:pt x="120" y="15"/>
                  </a:lnTo>
                  <a:lnTo>
                    <a:pt x="118" y="9"/>
                  </a:lnTo>
                  <a:lnTo>
                    <a:pt x="116" y="4"/>
                  </a:lnTo>
                  <a:lnTo>
                    <a:pt x="11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132"/>
            <p:cNvSpPr>
              <a:spLocks/>
            </p:cNvSpPr>
            <p:nvPr/>
          </p:nvSpPr>
          <p:spPr bwMode="auto">
            <a:xfrm>
              <a:off x="11166475" y="1084263"/>
              <a:ext cx="19050" cy="9525"/>
            </a:xfrm>
            <a:custGeom>
              <a:avLst/>
              <a:gdLst>
                <a:gd name="T0" fmla="*/ 45 w 61"/>
                <a:gd name="T1" fmla="*/ 0 h 30"/>
                <a:gd name="T2" fmla="*/ 16 w 61"/>
                <a:gd name="T3" fmla="*/ 0 h 30"/>
                <a:gd name="T4" fmla="*/ 10 w 61"/>
                <a:gd name="T5" fmla="*/ 1 h 30"/>
                <a:gd name="T6" fmla="*/ 5 w 61"/>
                <a:gd name="T7" fmla="*/ 5 h 30"/>
                <a:gd name="T8" fmla="*/ 1 w 61"/>
                <a:gd name="T9" fmla="*/ 8 h 30"/>
                <a:gd name="T10" fmla="*/ 0 w 61"/>
                <a:gd name="T11" fmla="*/ 14 h 30"/>
                <a:gd name="T12" fmla="*/ 1 w 61"/>
                <a:gd name="T13" fmla="*/ 21 h 30"/>
                <a:gd name="T14" fmla="*/ 5 w 61"/>
                <a:gd name="T15" fmla="*/ 25 h 30"/>
                <a:gd name="T16" fmla="*/ 10 w 61"/>
                <a:gd name="T17" fmla="*/ 29 h 30"/>
                <a:gd name="T18" fmla="*/ 16 w 61"/>
                <a:gd name="T19" fmla="*/ 30 h 30"/>
                <a:gd name="T20" fmla="*/ 45 w 61"/>
                <a:gd name="T21" fmla="*/ 30 h 30"/>
                <a:gd name="T22" fmla="*/ 51 w 61"/>
                <a:gd name="T23" fmla="*/ 29 h 30"/>
                <a:gd name="T24" fmla="*/ 56 w 61"/>
                <a:gd name="T25" fmla="*/ 25 h 30"/>
                <a:gd name="T26" fmla="*/ 60 w 61"/>
                <a:gd name="T27" fmla="*/ 21 h 30"/>
                <a:gd name="T28" fmla="*/ 61 w 61"/>
                <a:gd name="T29" fmla="*/ 14 h 30"/>
                <a:gd name="T30" fmla="*/ 60 w 61"/>
                <a:gd name="T31" fmla="*/ 8 h 30"/>
                <a:gd name="T32" fmla="*/ 56 w 61"/>
                <a:gd name="T33" fmla="*/ 5 h 30"/>
                <a:gd name="T34" fmla="*/ 51 w 61"/>
                <a:gd name="T35" fmla="*/ 1 h 30"/>
                <a:gd name="T36" fmla="*/ 45 w 61"/>
                <a:gd name="T3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30">
                  <a:moveTo>
                    <a:pt x="45" y="0"/>
                  </a:moveTo>
                  <a:lnTo>
                    <a:pt x="16" y="0"/>
                  </a:lnTo>
                  <a:lnTo>
                    <a:pt x="10" y="1"/>
                  </a:lnTo>
                  <a:lnTo>
                    <a:pt x="5" y="5"/>
                  </a:lnTo>
                  <a:lnTo>
                    <a:pt x="1" y="8"/>
                  </a:lnTo>
                  <a:lnTo>
                    <a:pt x="0" y="14"/>
                  </a:lnTo>
                  <a:lnTo>
                    <a:pt x="1" y="21"/>
                  </a:lnTo>
                  <a:lnTo>
                    <a:pt x="5" y="25"/>
                  </a:lnTo>
                  <a:lnTo>
                    <a:pt x="10" y="29"/>
                  </a:lnTo>
                  <a:lnTo>
                    <a:pt x="16" y="30"/>
                  </a:lnTo>
                  <a:lnTo>
                    <a:pt x="45" y="30"/>
                  </a:lnTo>
                  <a:lnTo>
                    <a:pt x="51" y="29"/>
                  </a:lnTo>
                  <a:lnTo>
                    <a:pt x="56" y="25"/>
                  </a:lnTo>
                  <a:lnTo>
                    <a:pt x="60" y="21"/>
                  </a:lnTo>
                  <a:lnTo>
                    <a:pt x="61" y="14"/>
                  </a:lnTo>
                  <a:lnTo>
                    <a:pt x="60" y="8"/>
                  </a:lnTo>
                  <a:lnTo>
                    <a:pt x="56" y="5"/>
                  </a:lnTo>
                  <a:lnTo>
                    <a:pt x="51" y="1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2133"/>
            <p:cNvSpPr>
              <a:spLocks/>
            </p:cNvSpPr>
            <p:nvPr/>
          </p:nvSpPr>
          <p:spPr bwMode="auto">
            <a:xfrm>
              <a:off x="11095038" y="877888"/>
              <a:ext cx="161925" cy="177800"/>
            </a:xfrm>
            <a:custGeom>
              <a:avLst/>
              <a:gdLst>
                <a:gd name="T0" fmla="*/ 242 w 511"/>
                <a:gd name="T1" fmla="*/ 1 h 556"/>
                <a:gd name="T2" fmla="*/ 217 w 511"/>
                <a:gd name="T3" fmla="*/ 3 h 556"/>
                <a:gd name="T4" fmla="*/ 192 w 511"/>
                <a:gd name="T5" fmla="*/ 8 h 556"/>
                <a:gd name="T6" fmla="*/ 168 w 511"/>
                <a:gd name="T7" fmla="*/ 15 h 556"/>
                <a:gd name="T8" fmla="*/ 134 w 511"/>
                <a:gd name="T9" fmla="*/ 31 h 556"/>
                <a:gd name="T10" fmla="*/ 93 w 511"/>
                <a:gd name="T11" fmla="*/ 58 h 556"/>
                <a:gd name="T12" fmla="*/ 59 w 511"/>
                <a:gd name="T13" fmla="*/ 94 h 556"/>
                <a:gd name="T14" fmla="*/ 31 w 511"/>
                <a:gd name="T15" fmla="*/ 134 h 556"/>
                <a:gd name="T16" fmla="*/ 15 w 511"/>
                <a:gd name="T17" fmla="*/ 168 h 556"/>
                <a:gd name="T18" fmla="*/ 8 w 511"/>
                <a:gd name="T19" fmla="*/ 191 h 556"/>
                <a:gd name="T20" fmla="*/ 3 w 511"/>
                <a:gd name="T21" fmla="*/ 217 h 556"/>
                <a:gd name="T22" fmla="*/ 0 w 511"/>
                <a:gd name="T23" fmla="*/ 243 h 556"/>
                <a:gd name="T24" fmla="*/ 0 w 511"/>
                <a:gd name="T25" fmla="*/ 277 h 556"/>
                <a:gd name="T26" fmla="*/ 8 w 511"/>
                <a:gd name="T27" fmla="*/ 317 h 556"/>
                <a:gd name="T28" fmla="*/ 20 w 511"/>
                <a:gd name="T29" fmla="*/ 355 h 556"/>
                <a:gd name="T30" fmla="*/ 39 w 511"/>
                <a:gd name="T31" fmla="*/ 392 h 556"/>
                <a:gd name="T32" fmla="*/ 63 w 511"/>
                <a:gd name="T33" fmla="*/ 423 h 556"/>
                <a:gd name="T34" fmla="*/ 91 w 511"/>
                <a:gd name="T35" fmla="*/ 451 h 556"/>
                <a:gd name="T36" fmla="*/ 124 w 511"/>
                <a:gd name="T37" fmla="*/ 475 h 556"/>
                <a:gd name="T38" fmla="*/ 160 w 511"/>
                <a:gd name="T39" fmla="*/ 493 h 556"/>
                <a:gd name="T40" fmla="*/ 180 w 511"/>
                <a:gd name="T41" fmla="*/ 542 h 556"/>
                <a:gd name="T42" fmla="*/ 185 w 511"/>
                <a:gd name="T43" fmla="*/ 552 h 556"/>
                <a:gd name="T44" fmla="*/ 196 w 511"/>
                <a:gd name="T45" fmla="*/ 556 h 556"/>
                <a:gd name="T46" fmla="*/ 322 w 511"/>
                <a:gd name="T47" fmla="*/ 555 h 556"/>
                <a:gd name="T48" fmla="*/ 330 w 511"/>
                <a:gd name="T49" fmla="*/ 547 h 556"/>
                <a:gd name="T50" fmla="*/ 331 w 511"/>
                <a:gd name="T51" fmla="*/ 500 h 556"/>
                <a:gd name="T52" fmla="*/ 369 w 511"/>
                <a:gd name="T53" fmla="*/ 484 h 556"/>
                <a:gd name="T54" fmla="*/ 405 w 511"/>
                <a:gd name="T55" fmla="*/ 464 h 556"/>
                <a:gd name="T56" fmla="*/ 435 w 511"/>
                <a:gd name="T57" fmla="*/ 438 h 556"/>
                <a:gd name="T58" fmla="*/ 461 w 511"/>
                <a:gd name="T59" fmla="*/ 407 h 556"/>
                <a:gd name="T60" fmla="*/ 483 w 511"/>
                <a:gd name="T61" fmla="*/ 373 h 556"/>
                <a:gd name="T62" fmla="*/ 499 w 511"/>
                <a:gd name="T63" fmla="*/ 337 h 556"/>
                <a:gd name="T64" fmla="*/ 508 w 511"/>
                <a:gd name="T65" fmla="*/ 298 h 556"/>
                <a:gd name="T66" fmla="*/ 511 w 511"/>
                <a:gd name="T67" fmla="*/ 256 h 556"/>
                <a:gd name="T68" fmla="*/ 510 w 511"/>
                <a:gd name="T69" fmla="*/ 229 h 556"/>
                <a:gd name="T70" fmla="*/ 506 w 511"/>
                <a:gd name="T71" fmla="*/ 205 h 556"/>
                <a:gd name="T72" fmla="*/ 500 w 511"/>
                <a:gd name="T73" fmla="*/ 179 h 556"/>
                <a:gd name="T74" fmla="*/ 491 w 511"/>
                <a:gd name="T75" fmla="*/ 156 h 556"/>
                <a:gd name="T76" fmla="*/ 468 w 511"/>
                <a:gd name="T77" fmla="*/ 113 h 556"/>
                <a:gd name="T78" fmla="*/ 436 w 511"/>
                <a:gd name="T79" fmla="*/ 75 h 556"/>
                <a:gd name="T80" fmla="*/ 399 w 511"/>
                <a:gd name="T81" fmla="*/ 44 h 556"/>
                <a:gd name="T82" fmla="*/ 355 w 511"/>
                <a:gd name="T83" fmla="*/ 20 h 556"/>
                <a:gd name="T84" fmla="*/ 331 w 511"/>
                <a:gd name="T85" fmla="*/ 12 h 556"/>
                <a:gd name="T86" fmla="*/ 307 w 511"/>
                <a:gd name="T87" fmla="*/ 6 h 556"/>
                <a:gd name="T88" fmla="*/ 281 w 511"/>
                <a:gd name="T89" fmla="*/ 1 h 556"/>
                <a:gd name="T90" fmla="*/ 256 w 511"/>
                <a:gd name="T9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1" h="556">
                  <a:moveTo>
                    <a:pt x="256" y="0"/>
                  </a:moveTo>
                  <a:lnTo>
                    <a:pt x="242" y="1"/>
                  </a:lnTo>
                  <a:lnTo>
                    <a:pt x="230" y="1"/>
                  </a:lnTo>
                  <a:lnTo>
                    <a:pt x="217" y="3"/>
                  </a:lnTo>
                  <a:lnTo>
                    <a:pt x="204" y="6"/>
                  </a:lnTo>
                  <a:lnTo>
                    <a:pt x="192" y="8"/>
                  </a:lnTo>
                  <a:lnTo>
                    <a:pt x="180" y="12"/>
                  </a:lnTo>
                  <a:lnTo>
                    <a:pt x="168" y="15"/>
                  </a:lnTo>
                  <a:lnTo>
                    <a:pt x="157" y="20"/>
                  </a:lnTo>
                  <a:lnTo>
                    <a:pt x="134" y="31"/>
                  </a:lnTo>
                  <a:lnTo>
                    <a:pt x="113" y="44"/>
                  </a:lnTo>
                  <a:lnTo>
                    <a:pt x="93" y="58"/>
                  </a:lnTo>
                  <a:lnTo>
                    <a:pt x="75" y="75"/>
                  </a:lnTo>
                  <a:lnTo>
                    <a:pt x="59" y="94"/>
                  </a:lnTo>
                  <a:lnTo>
                    <a:pt x="43" y="113"/>
                  </a:lnTo>
                  <a:lnTo>
                    <a:pt x="31" y="134"/>
                  </a:lnTo>
                  <a:lnTo>
                    <a:pt x="20" y="156"/>
                  </a:lnTo>
                  <a:lnTo>
                    <a:pt x="15" y="168"/>
                  </a:lnTo>
                  <a:lnTo>
                    <a:pt x="11" y="179"/>
                  </a:lnTo>
                  <a:lnTo>
                    <a:pt x="8" y="191"/>
                  </a:lnTo>
                  <a:lnTo>
                    <a:pt x="5" y="205"/>
                  </a:lnTo>
                  <a:lnTo>
                    <a:pt x="3" y="217"/>
                  </a:lnTo>
                  <a:lnTo>
                    <a:pt x="2" y="229"/>
                  </a:lnTo>
                  <a:lnTo>
                    <a:pt x="0" y="243"/>
                  </a:lnTo>
                  <a:lnTo>
                    <a:pt x="0" y="256"/>
                  </a:lnTo>
                  <a:lnTo>
                    <a:pt x="0" y="277"/>
                  </a:lnTo>
                  <a:lnTo>
                    <a:pt x="3" y="298"/>
                  </a:lnTo>
                  <a:lnTo>
                    <a:pt x="8" y="317"/>
                  </a:lnTo>
                  <a:lnTo>
                    <a:pt x="13" y="337"/>
                  </a:lnTo>
                  <a:lnTo>
                    <a:pt x="20" y="355"/>
                  </a:lnTo>
                  <a:lnTo>
                    <a:pt x="28" y="373"/>
                  </a:lnTo>
                  <a:lnTo>
                    <a:pt x="39" y="392"/>
                  </a:lnTo>
                  <a:lnTo>
                    <a:pt x="50" y="407"/>
                  </a:lnTo>
                  <a:lnTo>
                    <a:pt x="63" y="423"/>
                  </a:lnTo>
                  <a:lnTo>
                    <a:pt x="76" y="438"/>
                  </a:lnTo>
                  <a:lnTo>
                    <a:pt x="91" y="451"/>
                  </a:lnTo>
                  <a:lnTo>
                    <a:pt x="107" y="464"/>
                  </a:lnTo>
                  <a:lnTo>
                    <a:pt x="124" y="475"/>
                  </a:lnTo>
                  <a:lnTo>
                    <a:pt x="142" y="484"/>
                  </a:lnTo>
                  <a:lnTo>
                    <a:pt x="160" y="493"/>
                  </a:lnTo>
                  <a:lnTo>
                    <a:pt x="180" y="500"/>
                  </a:lnTo>
                  <a:lnTo>
                    <a:pt x="180" y="542"/>
                  </a:lnTo>
                  <a:lnTo>
                    <a:pt x="181" y="547"/>
                  </a:lnTo>
                  <a:lnTo>
                    <a:pt x="185" y="552"/>
                  </a:lnTo>
                  <a:lnTo>
                    <a:pt x="190" y="555"/>
                  </a:lnTo>
                  <a:lnTo>
                    <a:pt x="196" y="556"/>
                  </a:lnTo>
                  <a:lnTo>
                    <a:pt x="316" y="556"/>
                  </a:lnTo>
                  <a:lnTo>
                    <a:pt x="322" y="555"/>
                  </a:lnTo>
                  <a:lnTo>
                    <a:pt x="327" y="552"/>
                  </a:lnTo>
                  <a:lnTo>
                    <a:pt x="330" y="547"/>
                  </a:lnTo>
                  <a:lnTo>
                    <a:pt x="331" y="542"/>
                  </a:lnTo>
                  <a:lnTo>
                    <a:pt x="331" y="500"/>
                  </a:lnTo>
                  <a:lnTo>
                    <a:pt x="351" y="493"/>
                  </a:lnTo>
                  <a:lnTo>
                    <a:pt x="369" y="484"/>
                  </a:lnTo>
                  <a:lnTo>
                    <a:pt x="388" y="475"/>
                  </a:lnTo>
                  <a:lnTo>
                    <a:pt x="405" y="464"/>
                  </a:lnTo>
                  <a:lnTo>
                    <a:pt x="421" y="451"/>
                  </a:lnTo>
                  <a:lnTo>
                    <a:pt x="435" y="438"/>
                  </a:lnTo>
                  <a:lnTo>
                    <a:pt x="449" y="423"/>
                  </a:lnTo>
                  <a:lnTo>
                    <a:pt x="461" y="407"/>
                  </a:lnTo>
                  <a:lnTo>
                    <a:pt x="473" y="392"/>
                  </a:lnTo>
                  <a:lnTo>
                    <a:pt x="483" y="373"/>
                  </a:lnTo>
                  <a:lnTo>
                    <a:pt x="491" y="355"/>
                  </a:lnTo>
                  <a:lnTo>
                    <a:pt x="499" y="337"/>
                  </a:lnTo>
                  <a:lnTo>
                    <a:pt x="504" y="317"/>
                  </a:lnTo>
                  <a:lnTo>
                    <a:pt x="508" y="298"/>
                  </a:lnTo>
                  <a:lnTo>
                    <a:pt x="511" y="277"/>
                  </a:lnTo>
                  <a:lnTo>
                    <a:pt x="511" y="256"/>
                  </a:lnTo>
                  <a:lnTo>
                    <a:pt x="511" y="243"/>
                  </a:lnTo>
                  <a:lnTo>
                    <a:pt x="510" y="229"/>
                  </a:lnTo>
                  <a:lnTo>
                    <a:pt x="508" y="217"/>
                  </a:lnTo>
                  <a:lnTo>
                    <a:pt x="506" y="205"/>
                  </a:lnTo>
                  <a:lnTo>
                    <a:pt x="504" y="191"/>
                  </a:lnTo>
                  <a:lnTo>
                    <a:pt x="500" y="179"/>
                  </a:lnTo>
                  <a:lnTo>
                    <a:pt x="496" y="168"/>
                  </a:lnTo>
                  <a:lnTo>
                    <a:pt x="491" y="156"/>
                  </a:lnTo>
                  <a:lnTo>
                    <a:pt x="480" y="134"/>
                  </a:lnTo>
                  <a:lnTo>
                    <a:pt x="468" y="113"/>
                  </a:lnTo>
                  <a:lnTo>
                    <a:pt x="452" y="94"/>
                  </a:lnTo>
                  <a:lnTo>
                    <a:pt x="436" y="75"/>
                  </a:lnTo>
                  <a:lnTo>
                    <a:pt x="418" y="58"/>
                  </a:lnTo>
                  <a:lnTo>
                    <a:pt x="399" y="44"/>
                  </a:lnTo>
                  <a:lnTo>
                    <a:pt x="378" y="31"/>
                  </a:lnTo>
                  <a:lnTo>
                    <a:pt x="355" y="20"/>
                  </a:lnTo>
                  <a:lnTo>
                    <a:pt x="344" y="15"/>
                  </a:lnTo>
                  <a:lnTo>
                    <a:pt x="331" y="12"/>
                  </a:lnTo>
                  <a:lnTo>
                    <a:pt x="319" y="8"/>
                  </a:lnTo>
                  <a:lnTo>
                    <a:pt x="307" y="6"/>
                  </a:lnTo>
                  <a:lnTo>
                    <a:pt x="295" y="3"/>
                  </a:lnTo>
                  <a:lnTo>
                    <a:pt x="281" y="1"/>
                  </a:lnTo>
                  <a:lnTo>
                    <a:pt x="269" y="1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2134"/>
            <p:cNvSpPr>
              <a:spLocks/>
            </p:cNvSpPr>
            <p:nvPr/>
          </p:nvSpPr>
          <p:spPr bwMode="auto">
            <a:xfrm>
              <a:off x="11045825" y="949325"/>
              <a:ext cx="28575" cy="11113"/>
            </a:xfrm>
            <a:custGeom>
              <a:avLst/>
              <a:gdLst>
                <a:gd name="T0" fmla="*/ 76 w 90"/>
                <a:gd name="T1" fmla="*/ 0 h 31"/>
                <a:gd name="T2" fmla="*/ 16 w 90"/>
                <a:gd name="T3" fmla="*/ 0 h 31"/>
                <a:gd name="T4" fmla="*/ 10 w 90"/>
                <a:gd name="T5" fmla="*/ 2 h 31"/>
                <a:gd name="T6" fmla="*/ 5 w 90"/>
                <a:gd name="T7" fmla="*/ 5 h 31"/>
                <a:gd name="T8" fmla="*/ 1 w 90"/>
                <a:gd name="T9" fmla="*/ 10 h 31"/>
                <a:gd name="T10" fmla="*/ 0 w 90"/>
                <a:gd name="T11" fmla="*/ 15 h 31"/>
                <a:gd name="T12" fmla="*/ 1 w 90"/>
                <a:gd name="T13" fmla="*/ 21 h 31"/>
                <a:gd name="T14" fmla="*/ 5 w 90"/>
                <a:gd name="T15" fmla="*/ 26 h 31"/>
                <a:gd name="T16" fmla="*/ 10 w 90"/>
                <a:gd name="T17" fmla="*/ 30 h 31"/>
                <a:gd name="T18" fmla="*/ 16 w 90"/>
                <a:gd name="T19" fmla="*/ 31 h 31"/>
                <a:gd name="T20" fmla="*/ 76 w 90"/>
                <a:gd name="T21" fmla="*/ 31 h 31"/>
                <a:gd name="T22" fmla="*/ 82 w 90"/>
                <a:gd name="T23" fmla="*/ 30 h 31"/>
                <a:gd name="T24" fmla="*/ 87 w 90"/>
                <a:gd name="T25" fmla="*/ 26 h 31"/>
                <a:gd name="T26" fmla="*/ 89 w 90"/>
                <a:gd name="T27" fmla="*/ 21 h 31"/>
                <a:gd name="T28" fmla="*/ 90 w 90"/>
                <a:gd name="T29" fmla="*/ 15 h 31"/>
                <a:gd name="T30" fmla="*/ 89 w 90"/>
                <a:gd name="T31" fmla="*/ 10 h 31"/>
                <a:gd name="T32" fmla="*/ 87 w 90"/>
                <a:gd name="T33" fmla="*/ 5 h 31"/>
                <a:gd name="T34" fmla="*/ 82 w 90"/>
                <a:gd name="T35" fmla="*/ 2 h 31"/>
                <a:gd name="T36" fmla="*/ 76 w 90"/>
                <a:gd name="T3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0" h="31">
                  <a:moveTo>
                    <a:pt x="76" y="0"/>
                  </a:moveTo>
                  <a:lnTo>
                    <a:pt x="16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1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6"/>
                  </a:lnTo>
                  <a:lnTo>
                    <a:pt x="10" y="30"/>
                  </a:lnTo>
                  <a:lnTo>
                    <a:pt x="16" y="31"/>
                  </a:lnTo>
                  <a:lnTo>
                    <a:pt x="76" y="31"/>
                  </a:lnTo>
                  <a:lnTo>
                    <a:pt x="82" y="30"/>
                  </a:lnTo>
                  <a:lnTo>
                    <a:pt x="87" y="26"/>
                  </a:lnTo>
                  <a:lnTo>
                    <a:pt x="89" y="21"/>
                  </a:lnTo>
                  <a:lnTo>
                    <a:pt x="90" y="15"/>
                  </a:lnTo>
                  <a:lnTo>
                    <a:pt x="89" y="10"/>
                  </a:lnTo>
                  <a:lnTo>
                    <a:pt x="87" y="5"/>
                  </a:lnTo>
                  <a:lnTo>
                    <a:pt x="82" y="2"/>
                  </a:ln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2135"/>
            <p:cNvSpPr>
              <a:spLocks/>
            </p:cNvSpPr>
            <p:nvPr/>
          </p:nvSpPr>
          <p:spPr bwMode="auto">
            <a:xfrm>
              <a:off x="11074400" y="863600"/>
              <a:ext cx="34925" cy="34925"/>
            </a:xfrm>
            <a:custGeom>
              <a:avLst/>
              <a:gdLst>
                <a:gd name="T0" fmla="*/ 91 w 107"/>
                <a:gd name="T1" fmla="*/ 107 h 107"/>
                <a:gd name="T2" fmla="*/ 97 w 107"/>
                <a:gd name="T3" fmla="*/ 105 h 107"/>
                <a:gd name="T4" fmla="*/ 102 w 107"/>
                <a:gd name="T5" fmla="*/ 102 h 107"/>
                <a:gd name="T6" fmla="*/ 105 w 107"/>
                <a:gd name="T7" fmla="*/ 97 h 107"/>
                <a:gd name="T8" fmla="*/ 107 w 107"/>
                <a:gd name="T9" fmla="*/ 91 h 107"/>
                <a:gd name="T10" fmla="*/ 105 w 107"/>
                <a:gd name="T11" fmla="*/ 86 h 107"/>
                <a:gd name="T12" fmla="*/ 102 w 107"/>
                <a:gd name="T13" fmla="*/ 81 h 107"/>
                <a:gd name="T14" fmla="*/ 26 w 107"/>
                <a:gd name="T15" fmla="*/ 5 h 107"/>
                <a:gd name="T16" fmla="*/ 21 w 107"/>
                <a:gd name="T17" fmla="*/ 2 h 107"/>
                <a:gd name="T18" fmla="*/ 16 w 107"/>
                <a:gd name="T19" fmla="*/ 0 h 107"/>
                <a:gd name="T20" fmla="*/ 10 w 107"/>
                <a:gd name="T21" fmla="*/ 2 h 107"/>
                <a:gd name="T22" fmla="*/ 5 w 107"/>
                <a:gd name="T23" fmla="*/ 5 h 107"/>
                <a:gd name="T24" fmla="*/ 2 w 107"/>
                <a:gd name="T25" fmla="*/ 10 h 107"/>
                <a:gd name="T26" fmla="*/ 0 w 107"/>
                <a:gd name="T27" fmla="*/ 16 h 107"/>
                <a:gd name="T28" fmla="*/ 2 w 107"/>
                <a:gd name="T29" fmla="*/ 21 h 107"/>
                <a:gd name="T30" fmla="*/ 5 w 107"/>
                <a:gd name="T31" fmla="*/ 26 h 107"/>
                <a:gd name="T32" fmla="*/ 81 w 107"/>
                <a:gd name="T33" fmla="*/ 102 h 107"/>
                <a:gd name="T34" fmla="*/ 86 w 107"/>
                <a:gd name="T35" fmla="*/ 105 h 107"/>
                <a:gd name="T36" fmla="*/ 91 w 107"/>
                <a:gd name="T37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7" h="107">
                  <a:moveTo>
                    <a:pt x="91" y="107"/>
                  </a:moveTo>
                  <a:lnTo>
                    <a:pt x="97" y="105"/>
                  </a:lnTo>
                  <a:lnTo>
                    <a:pt x="102" y="102"/>
                  </a:lnTo>
                  <a:lnTo>
                    <a:pt x="105" y="97"/>
                  </a:lnTo>
                  <a:lnTo>
                    <a:pt x="107" y="91"/>
                  </a:lnTo>
                  <a:lnTo>
                    <a:pt x="105" y="86"/>
                  </a:lnTo>
                  <a:lnTo>
                    <a:pt x="102" y="81"/>
                  </a:lnTo>
                  <a:lnTo>
                    <a:pt x="26" y="5"/>
                  </a:lnTo>
                  <a:lnTo>
                    <a:pt x="21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1"/>
                  </a:lnTo>
                  <a:lnTo>
                    <a:pt x="5" y="26"/>
                  </a:lnTo>
                  <a:lnTo>
                    <a:pt x="81" y="102"/>
                  </a:lnTo>
                  <a:lnTo>
                    <a:pt x="86" y="105"/>
                  </a:lnTo>
                  <a:lnTo>
                    <a:pt x="91" y="1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2136"/>
            <p:cNvSpPr>
              <a:spLocks/>
            </p:cNvSpPr>
            <p:nvPr/>
          </p:nvSpPr>
          <p:spPr bwMode="auto">
            <a:xfrm>
              <a:off x="11171238" y="835025"/>
              <a:ext cx="9525" cy="28575"/>
            </a:xfrm>
            <a:custGeom>
              <a:avLst/>
              <a:gdLst>
                <a:gd name="T0" fmla="*/ 15 w 29"/>
                <a:gd name="T1" fmla="*/ 90 h 90"/>
                <a:gd name="T2" fmla="*/ 21 w 29"/>
                <a:gd name="T3" fmla="*/ 89 h 90"/>
                <a:gd name="T4" fmla="*/ 26 w 29"/>
                <a:gd name="T5" fmla="*/ 87 h 90"/>
                <a:gd name="T6" fmla="*/ 28 w 29"/>
                <a:gd name="T7" fmla="*/ 82 h 90"/>
                <a:gd name="T8" fmla="*/ 29 w 29"/>
                <a:gd name="T9" fmla="*/ 76 h 90"/>
                <a:gd name="T10" fmla="*/ 29 w 29"/>
                <a:gd name="T11" fmla="*/ 16 h 90"/>
                <a:gd name="T12" fmla="*/ 28 w 29"/>
                <a:gd name="T13" fmla="*/ 10 h 90"/>
                <a:gd name="T14" fmla="*/ 26 w 29"/>
                <a:gd name="T15" fmla="*/ 5 h 90"/>
                <a:gd name="T16" fmla="*/ 21 w 29"/>
                <a:gd name="T17" fmla="*/ 1 h 90"/>
                <a:gd name="T18" fmla="*/ 15 w 29"/>
                <a:gd name="T19" fmla="*/ 0 h 90"/>
                <a:gd name="T20" fmla="*/ 9 w 29"/>
                <a:gd name="T21" fmla="*/ 1 h 90"/>
                <a:gd name="T22" fmla="*/ 4 w 29"/>
                <a:gd name="T23" fmla="*/ 5 h 90"/>
                <a:gd name="T24" fmla="*/ 1 w 29"/>
                <a:gd name="T25" fmla="*/ 10 h 90"/>
                <a:gd name="T26" fmla="*/ 0 w 29"/>
                <a:gd name="T27" fmla="*/ 16 h 90"/>
                <a:gd name="T28" fmla="*/ 0 w 29"/>
                <a:gd name="T29" fmla="*/ 76 h 90"/>
                <a:gd name="T30" fmla="*/ 1 w 29"/>
                <a:gd name="T31" fmla="*/ 82 h 90"/>
                <a:gd name="T32" fmla="*/ 4 w 29"/>
                <a:gd name="T33" fmla="*/ 87 h 90"/>
                <a:gd name="T34" fmla="*/ 9 w 29"/>
                <a:gd name="T35" fmla="*/ 89 h 90"/>
                <a:gd name="T36" fmla="*/ 15 w 29"/>
                <a:gd name="T3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90">
                  <a:moveTo>
                    <a:pt x="15" y="90"/>
                  </a:moveTo>
                  <a:lnTo>
                    <a:pt x="21" y="89"/>
                  </a:lnTo>
                  <a:lnTo>
                    <a:pt x="26" y="87"/>
                  </a:lnTo>
                  <a:lnTo>
                    <a:pt x="28" y="82"/>
                  </a:lnTo>
                  <a:lnTo>
                    <a:pt x="29" y="76"/>
                  </a:lnTo>
                  <a:lnTo>
                    <a:pt x="29" y="16"/>
                  </a:lnTo>
                  <a:lnTo>
                    <a:pt x="28" y="10"/>
                  </a:lnTo>
                  <a:lnTo>
                    <a:pt x="26" y="5"/>
                  </a:lnTo>
                  <a:lnTo>
                    <a:pt x="21" y="1"/>
                  </a:lnTo>
                  <a:lnTo>
                    <a:pt x="15" y="0"/>
                  </a:lnTo>
                  <a:lnTo>
                    <a:pt x="9" y="1"/>
                  </a:lnTo>
                  <a:lnTo>
                    <a:pt x="4" y="5"/>
                  </a:lnTo>
                  <a:lnTo>
                    <a:pt x="1" y="10"/>
                  </a:lnTo>
                  <a:lnTo>
                    <a:pt x="0" y="16"/>
                  </a:lnTo>
                  <a:lnTo>
                    <a:pt x="0" y="76"/>
                  </a:lnTo>
                  <a:lnTo>
                    <a:pt x="1" y="82"/>
                  </a:lnTo>
                  <a:lnTo>
                    <a:pt x="4" y="87"/>
                  </a:lnTo>
                  <a:lnTo>
                    <a:pt x="9" y="89"/>
                  </a:lnTo>
                  <a:lnTo>
                    <a:pt x="15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137"/>
            <p:cNvSpPr>
              <a:spLocks/>
            </p:cNvSpPr>
            <p:nvPr/>
          </p:nvSpPr>
          <p:spPr bwMode="auto">
            <a:xfrm>
              <a:off x="11242675" y="863600"/>
              <a:ext cx="33338" cy="34925"/>
            </a:xfrm>
            <a:custGeom>
              <a:avLst/>
              <a:gdLst>
                <a:gd name="T0" fmla="*/ 101 w 106"/>
                <a:gd name="T1" fmla="*/ 5 h 107"/>
                <a:gd name="T2" fmla="*/ 96 w 106"/>
                <a:gd name="T3" fmla="*/ 2 h 107"/>
                <a:gd name="T4" fmla="*/ 90 w 106"/>
                <a:gd name="T5" fmla="*/ 0 h 107"/>
                <a:gd name="T6" fmla="*/ 85 w 106"/>
                <a:gd name="T7" fmla="*/ 2 h 107"/>
                <a:gd name="T8" fmla="*/ 80 w 106"/>
                <a:gd name="T9" fmla="*/ 5 h 107"/>
                <a:gd name="T10" fmla="*/ 5 w 106"/>
                <a:gd name="T11" fmla="*/ 80 h 107"/>
                <a:gd name="T12" fmla="*/ 1 w 106"/>
                <a:gd name="T13" fmla="*/ 86 h 107"/>
                <a:gd name="T14" fmla="*/ 0 w 106"/>
                <a:gd name="T15" fmla="*/ 91 h 107"/>
                <a:gd name="T16" fmla="*/ 1 w 106"/>
                <a:gd name="T17" fmla="*/ 97 h 107"/>
                <a:gd name="T18" fmla="*/ 5 w 106"/>
                <a:gd name="T19" fmla="*/ 102 h 107"/>
                <a:gd name="T20" fmla="*/ 10 w 106"/>
                <a:gd name="T21" fmla="*/ 105 h 107"/>
                <a:gd name="T22" fmla="*/ 16 w 106"/>
                <a:gd name="T23" fmla="*/ 107 h 107"/>
                <a:gd name="T24" fmla="*/ 21 w 106"/>
                <a:gd name="T25" fmla="*/ 105 h 107"/>
                <a:gd name="T26" fmla="*/ 25 w 106"/>
                <a:gd name="T27" fmla="*/ 102 h 107"/>
                <a:gd name="T28" fmla="*/ 101 w 106"/>
                <a:gd name="T29" fmla="*/ 26 h 107"/>
                <a:gd name="T30" fmla="*/ 105 w 106"/>
                <a:gd name="T31" fmla="*/ 21 h 107"/>
                <a:gd name="T32" fmla="*/ 106 w 106"/>
                <a:gd name="T33" fmla="*/ 16 h 107"/>
                <a:gd name="T34" fmla="*/ 105 w 106"/>
                <a:gd name="T35" fmla="*/ 10 h 107"/>
                <a:gd name="T36" fmla="*/ 101 w 106"/>
                <a:gd name="T37" fmla="*/ 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6" h="107">
                  <a:moveTo>
                    <a:pt x="101" y="5"/>
                  </a:moveTo>
                  <a:lnTo>
                    <a:pt x="96" y="2"/>
                  </a:lnTo>
                  <a:lnTo>
                    <a:pt x="90" y="0"/>
                  </a:lnTo>
                  <a:lnTo>
                    <a:pt x="85" y="2"/>
                  </a:lnTo>
                  <a:lnTo>
                    <a:pt x="80" y="5"/>
                  </a:lnTo>
                  <a:lnTo>
                    <a:pt x="5" y="80"/>
                  </a:lnTo>
                  <a:lnTo>
                    <a:pt x="1" y="86"/>
                  </a:lnTo>
                  <a:lnTo>
                    <a:pt x="0" y="91"/>
                  </a:lnTo>
                  <a:lnTo>
                    <a:pt x="1" y="97"/>
                  </a:lnTo>
                  <a:lnTo>
                    <a:pt x="5" y="102"/>
                  </a:lnTo>
                  <a:lnTo>
                    <a:pt x="10" y="105"/>
                  </a:lnTo>
                  <a:lnTo>
                    <a:pt x="16" y="107"/>
                  </a:lnTo>
                  <a:lnTo>
                    <a:pt x="21" y="105"/>
                  </a:lnTo>
                  <a:lnTo>
                    <a:pt x="25" y="102"/>
                  </a:lnTo>
                  <a:lnTo>
                    <a:pt x="101" y="26"/>
                  </a:lnTo>
                  <a:lnTo>
                    <a:pt x="105" y="21"/>
                  </a:lnTo>
                  <a:lnTo>
                    <a:pt x="106" y="16"/>
                  </a:lnTo>
                  <a:lnTo>
                    <a:pt x="105" y="10"/>
                  </a:lnTo>
                  <a:lnTo>
                    <a:pt x="101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138"/>
            <p:cNvSpPr>
              <a:spLocks/>
            </p:cNvSpPr>
            <p:nvPr/>
          </p:nvSpPr>
          <p:spPr bwMode="auto">
            <a:xfrm>
              <a:off x="11276013" y="949325"/>
              <a:ext cx="28575" cy="11113"/>
            </a:xfrm>
            <a:custGeom>
              <a:avLst/>
              <a:gdLst>
                <a:gd name="T0" fmla="*/ 75 w 90"/>
                <a:gd name="T1" fmla="*/ 0 h 31"/>
                <a:gd name="T2" fmla="*/ 15 w 90"/>
                <a:gd name="T3" fmla="*/ 0 h 31"/>
                <a:gd name="T4" fmla="*/ 9 w 90"/>
                <a:gd name="T5" fmla="*/ 2 h 31"/>
                <a:gd name="T6" fmla="*/ 4 w 90"/>
                <a:gd name="T7" fmla="*/ 5 h 31"/>
                <a:gd name="T8" fmla="*/ 1 w 90"/>
                <a:gd name="T9" fmla="*/ 10 h 31"/>
                <a:gd name="T10" fmla="*/ 0 w 90"/>
                <a:gd name="T11" fmla="*/ 15 h 31"/>
                <a:gd name="T12" fmla="*/ 1 w 90"/>
                <a:gd name="T13" fmla="*/ 21 h 31"/>
                <a:gd name="T14" fmla="*/ 4 w 90"/>
                <a:gd name="T15" fmla="*/ 26 h 31"/>
                <a:gd name="T16" fmla="*/ 9 w 90"/>
                <a:gd name="T17" fmla="*/ 30 h 31"/>
                <a:gd name="T18" fmla="*/ 15 w 90"/>
                <a:gd name="T19" fmla="*/ 31 h 31"/>
                <a:gd name="T20" fmla="*/ 75 w 90"/>
                <a:gd name="T21" fmla="*/ 31 h 31"/>
                <a:gd name="T22" fmla="*/ 81 w 90"/>
                <a:gd name="T23" fmla="*/ 30 h 31"/>
                <a:gd name="T24" fmla="*/ 86 w 90"/>
                <a:gd name="T25" fmla="*/ 26 h 31"/>
                <a:gd name="T26" fmla="*/ 89 w 90"/>
                <a:gd name="T27" fmla="*/ 21 h 31"/>
                <a:gd name="T28" fmla="*/ 90 w 90"/>
                <a:gd name="T29" fmla="*/ 15 h 31"/>
                <a:gd name="T30" fmla="*/ 89 w 90"/>
                <a:gd name="T31" fmla="*/ 10 h 31"/>
                <a:gd name="T32" fmla="*/ 86 w 90"/>
                <a:gd name="T33" fmla="*/ 5 h 31"/>
                <a:gd name="T34" fmla="*/ 81 w 90"/>
                <a:gd name="T35" fmla="*/ 2 h 31"/>
                <a:gd name="T36" fmla="*/ 75 w 90"/>
                <a:gd name="T3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0" h="31">
                  <a:moveTo>
                    <a:pt x="75" y="0"/>
                  </a:moveTo>
                  <a:lnTo>
                    <a:pt x="15" y="0"/>
                  </a:lnTo>
                  <a:lnTo>
                    <a:pt x="9" y="2"/>
                  </a:lnTo>
                  <a:lnTo>
                    <a:pt x="4" y="5"/>
                  </a:lnTo>
                  <a:lnTo>
                    <a:pt x="1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4" y="26"/>
                  </a:lnTo>
                  <a:lnTo>
                    <a:pt x="9" y="30"/>
                  </a:lnTo>
                  <a:lnTo>
                    <a:pt x="15" y="31"/>
                  </a:lnTo>
                  <a:lnTo>
                    <a:pt x="75" y="31"/>
                  </a:lnTo>
                  <a:lnTo>
                    <a:pt x="81" y="30"/>
                  </a:lnTo>
                  <a:lnTo>
                    <a:pt x="86" y="26"/>
                  </a:lnTo>
                  <a:lnTo>
                    <a:pt x="89" y="21"/>
                  </a:lnTo>
                  <a:lnTo>
                    <a:pt x="90" y="15"/>
                  </a:lnTo>
                  <a:lnTo>
                    <a:pt x="89" y="10"/>
                  </a:lnTo>
                  <a:lnTo>
                    <a:pt x="86" y="5"/>
                  </a:lnTo>
                  <a:lnTo>
                    <a:pt x="81" y="2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76" name="Straight Connector 75"/>
          <p:cNvCxnSpPr/>
          <p:nvPr/>
        </p:nvCxnSpPr>
        <p:spPr>
          <a:xfrm>
            <a:off x="4453853" y="4420540"/>
            <a:ext cx="164043" cy="164043"/>
          </a:xfrm>
          <a:prstGeom prst="line">
            <a:avLst/>
          </a:prstGeom>
          <a:ln>
            <a:solidFill>
              <a:srgbClr val="BFBEBE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25"/>
          <p:cNvSpPr txBox="1"/>
          <p:nvPr/>
        </p:nvSpPr>
        <p:spPr>
          <a:xfrm>
            <a:off x="1965183" y="3733974"/>
            <a:ext cx="2485523" cy="9694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  <a:t>Consider existing assets during the process of infrastructure design. Make continuous reviews to the proposal in order to ensure over 60% reduction in embodied carbon off materials. </a:t>
            </a:r>
          </a:p>
          <a:p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  <a:t>CONSIDER CARBON EFFICIENT MATERIALS</a:t>
            </a:r>
          </a:p>
        </p:txBody>
      </p:sp>
      <p:sp>
        <p:nvSpPr>
          <p:cNvPr id="78" name="TextBox 25"/>
          <p:cNvSpPr txBox="1"/>
          <p:nvPr/>
        </p:nvSpPr>
        <p:spPr>
          <a:xfrm>
            <a:off x="1945417" y="3431959"/>
            <a:ext cx="2774685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D80F79"/>
                </a:solidFill>
                <a:latin typeface="+mj-lt"/>
                <a:cs typeface="Calibri Light" panose="020F0302020204030204" pitchFamily="34" charset="0"/>
              </a:rPr>
              <a:t>PROCUREMENT / MATERIALS</a:t>
            </a:r>
          </a:p>
        </p:txBody>
      </p:sp>
      <p:sp>
        <p:nvSpPr>
          <p:cNvPr id="79" name="TextBox 25"/>
          <p:cNvSpPr txBox="1"/>
          <p:nvPr/>
        </p:nvSpPr>
        <p:spPr>
          <a:xfrm>
            <a:off x="1465652" y="1782543"/>
            <a:ext cx="2302746" cy="8079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  <a:t>The Objective at this stage is to ensure design optimization through the use of materials. Explore Alternatives at this stage as the design works commences.</a:t>
            </a:r>
          </a:p>
          <a:p>
            <a:pPr algn="ctr"/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  <a:t>DO WE NEED TO BUILD? </a:t>
            </a:r>
          </a:p>
        </p:txBody>
      </p:sp>
      <p:sp>
        <p:nvSpPr>
          <p:cNvPr id="80" name="TextBox 25"/>
          <p:cNvSpPr txBox="1"/>
          <p:nvPr/>
        </p:nvSpPr>
        <p:spPr>
          <a:xfrm>
            <a:off x="1465652" y="1482317"/>
            <a:ext cx="2303679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PRE-CONTRACT / DESIGN</a:t>
            </a:r>
          </a:p>
        </p:txBody>
      </p:sp>
      <p:sp>
        <p:nvSpPr>
          <p:cNvPr id="81" name="TextBox 25"/>
          <p:cNvSpPr txBox="1"/>
          <p:nvPr/>
        </p:nvSpPr>
        <p:spPr>
          <a:xfrm>
            <a:off x="6613759" y="1275673"/>
            <a:ext cx="2529465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  <a:t>Conserve land use and reduce artificial ground work in the soil. </a:t>
            </a:r>
          </a:p>
          <a:p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  <a:t>Limit the use of Carbon Intensive Materials</a:t>
            </a:r>
          </a:p>
          <a:p>
            <a:pPr algn="ctr"/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  <a:t>REUSE AND RECYCLE</a:t>
            </a:r>
          </a:p>
        </p:txBody>
      </p:sp>
      <p:sp>
        <p:nvSpPr>
          <p:cNvPr id="82" name="TextBox 25"/>
          <p:cNvSpPr txBox="1"/>
          <p:nvPr/>
        </p:nvSpPr>
        <p:spPr>
          <a:xfrm>
            <a:off x="6613760" y="958856"/>
            <a:ext cx="1825193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19627F"/>
                </a:solidFill>
                <a:latin typeface="+mj-lt"/>
                <a:cs typeface="Calibri Light" panose="020F0302020204030204" pitchFamily="34" charset="0"/>
              </a:rPr>
              <a:t>CONSTRUCTION</a:t>
            </a:r>
          </a:p>
        </p:txBody>
      </p:sp>
      <p:sp>
        <p:nvSpPr>
          <p:cNvPr id="83" name="TextBox 25"/>
          <p:cNvSpPr txBox="1"/>
          <p:nvPr/>
        </p:nvSpPr>
        <p:spPr>
          <a:xfrm>
            <a:off x="9321800" y="4180070"/>
            <a:ext cx="2302746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  <a:t>Minimize waste.</a:t>
            </a:r>
          </a:p>
          <a:p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  <a:t>Energy Efficiency</a:t>
            </a:r>
          </a:p>
          <a:p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rPr>
              <a:t>Cradle to Cradle</a:t>
            </a:r>
          </a:p>
          <a:p>
            <a:endParaRPr lang="en-US" sz="1050" dirty="0">
              <a:solidFill>
                <a:schemeClr val="tx1">
                  <a:lumMod val="85000"/>
                  <a:lumOff val="15000"/>
                </a:schemeClr>
              </a:solidFill>
              <a:cs typeface="Calibri Light" panose="020F0302020204030204" pitchFamily="34" charset="0"/>
            </a:endParaRPr>
          </a:p>
        </p:txBody>
      </p:sp>
      <p:sp>
        <p:nvSpPr>
          <p:cNvPr id="84" name="TextBox 25"/>
          <p:cNvSpPr txBox="1"/>
          <p:nvPr/>
        </p:nvSpPr>
        <p:spPr>
          <a:xfrm>
            <a:off x="8651079" y="3968889"/>
            <a:ext cx="2034791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>
                <a:solidFill>
                  <a:srgbClr val="6F878C"/>
                </a:solidFill>
                <a:latin typeface="+mj-lt"/>
                <a:cs typeface="Calibri Light" panose="020F0302020204030204" pitchFamily="34" charset="0"/>
              </a:rPr>
              <a:t>POST CONTRACT</a:t>
            </a:r>
          </a:p>
        </p:txBody>
      </p:sp>
      <p:cxnSp>
        <p:nvCxnSpPr>
          <p:cNvPr id="85" name="Straight Connector 84"/>
          <p:cNvCxnSpPr/>
          <p:nvPr/>
        </p:nvCxnSpPr>
        <p:spPr>
          <a:xfrm>
            <a:off x="3598005" y="1605315"/>
            <a:ext cx="1399127" cy="0"/>
          </a:xfrm>
          <a:prstGeom prst="line">
            <a:avLst/>
          </a:prstGeom>
          <a:ln>
            <a:solidFill>
              <a:srgbClr val="BFBEBE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4997471" y="1599478"/>
            <a:ext cx="1515863" cy="2224406"/>
          </a:xfrm>
          <a:prstGeom prst="line">
            <a:avLst/>
          </a:prstGeom>
          <a:ln>
            <a:solidFill>
              <a:srgbClr val="BFBE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450707" y="4409698"/>
            <a:ext cx="428182" cy="428182"/>
          </a:xfrm>
          <a:prstGeom prst="line">
            <a:avLst/>
          </a:prstGeom>
          <a:ln>
            <a:solidFill>
              <a:srgbClr val="BFBEBE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272306" y="2142965"/>
            <a:ext cx="709084" cy="976698"/>
          </a:xfrm>
          <a:prstGeom prst="line">
            <a:avLst/>
          </a:prstGeom>
          <a:ln>
            <a:solidFill>
              <a:srgbClr val="BFBEBE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 flipV="1">
            <a:off x="9013055" y="3046786"/>
            <a:ext cx="524822" cy="658258"/>
          </a:xfrm>
          <a:prstGeom prst="line">
            <a:avLst/>
          </a:prstGeom>
          <a:ln>
            <a:solidFill>
              <a:srgbClr val="BFBEBE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F99CF73-AF14-4BD3-84F0-97AC9FC7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96" y="6343972"/>
            <a:ext cx="994419" cy="1273340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3281183" y="6509471"/>
            <a:ext cx="4996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gency FB" panose="020B0503020202020204" pitchFamily="34" charset="0"/>
              </a:rPr>
              <a:t>THEME: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CLIMATE CHANGE AND GLOBAL DISASTERS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DEVELOPING SUSTAINABLE INFRASTRUCTURES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TO ACHIEVE GROWTH AMIDST DECLINING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ECONOMIC RESOURCES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828995" y="685204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#NETZERO 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45" y="6064043"/>
            <a:ext cx="1723471" cy="1830077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1910408" y="7068763"/>
            <a:ext cx="973343" cy="56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BIENNIAL </a:t>
            </a:r>
          </a:p>
          <a:p>
            <a:pPr algn="ctr"/>
            <a:r>
              <a:rPr lang="en-US" dirty="0">
                <a:latin typeface="Agency FB" panose="020B0503020202020204" pitchFamily="34" charset="0"/>
              </a:rPr>
              <a:t>CONFERENCE</a:t>
            </a:r>
          </a:p>
        </p:txBody>
      </p:sp>
      <p:cxnSp>
        <p:nvCxnSpPr>
          <p:cNvPr id="98" name="Straight Connector 97"/>
          <p:cNvCxnSpPr/>
          <p:nvPr/>
        </p:nvCxnSpPr>
        <p:spPr>
          <a:xfrm>
            <a:off x="30861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63754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51" y="6332244"/>
            <a:ext cx="1524003" cy="1524003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7828995" y="7159823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#SUSTAINABILITY </a:t>
            </a:r>
          </a:p>
        </p:txBody>
      </p:sp>
      <p:cxnSp>
        <p:nvCxnSpPr>
          <p:cNvPr id="102" name="Straight Connector 101"/>
          <p:cNvCxnSpPr/>
          <p:nvPr/>
        </p:nvCxnSpPr>
        <p:spPr>
          <a:xfrm>
            <a:off x="9321800" y="6833586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Picture 10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13" y="6637466"/>
            <a:ext cx="1617124" cy="979846"/>
          </a:xfrm>
          <a:prstGeom prst="rect">
            <a:avLst/>
          </a:prstGeom>
        </p:spPr>
      </p:pic>
      <p:sp>
        <p:nvSpPr>
          <p:cNvPr id="104" name="CuadroTexto 15">
            <a:extLst>
              <a:ext uri="{FF2B5EF4-FFF2-40B4-BE49-F238E27FC236}">
                <a16:creationId xmlns:a16="http://schemas.microsoft.com/office/drawing/2014/main" id="{2DC9AA00-A309-0C4D-9BA7-DC5D5E508F8B}"/>
              </a:ext>
            </a:extLst>
          </p:cNvPr>
          <p:cNvSpPr txBox="1"/>
          <p:nvPr/>
        </p:nvSpPr>
        <p:spPr>
          <a:xfrm>
            <a:off x="-228599" y="216350"/>
            <a:ext cx="544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s-ES_tradnl" sz="24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CARBON REDUCTION – </a:t>
            </a:r>
            <a:r>
              <a:rPr lang="es-ES_tradnl" sz="12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PHASES</a:t>
            </a:r>
          </a:p>
        </p:txBody>
      </p:sp>
      <p:cxnSp>
        <p:nvCxnSpPr>
          <p:cNvPr id="105" name="Straight Connector 104"/>
          <p:cNvCxnSpPr/>
          <p:nvPr/>
        </p:nvCxnSpPr>
        <p:spPr>
          <a:xfrm>
            <a:off x="595496" y="698316"/>
            <a:ext cx="550050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03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9CF73-AF14-4BD3-84F0-97AC9FC7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96" y="6343972"/>
            <a:ext cx="994419" cy="1273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1183" y="6509471"/>
            <a:ext cx="4996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gency FB" panose="020B0503020202020204" pitchFamily="34" charset="0"/>
              </a:rPr>
              <a:t>THEME: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CLIMATE CHANGE AND GLOBAL DISASTERS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DEVELOPING SUSTAINABLE INFRASTRUCTURES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TO ACHIEVE GROWTH AMIDST DECLINING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ECONOMIC RESOURCES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28995" y="685204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#NETZERO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45" y="6064043"/>
            <a:ext cx="1723471" cy="18300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10408" y="7068763"/>
            <a:ext cx="973343" cy="56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BIENNIAL </a:t>
            </a:r>
          </a:p>
          <a:p>
            <a:pPr algn="ctr"/>
            <a:r>
              <a:rPr lang="en-US" dirty="0">
                <a:latin typeface="Agency FB" panose="020B0503020202020204" pitchFamily="34" charset="0"/>
              </a:rPr>
              <a:t>CONFERENCE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0861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3754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51" y="6332244"/>
            <a:ext cx="1524003" cy="1524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28995" y="7159823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#SUSTAINABILITY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9321800" y="6833586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13" y="6637466"/>
            <a:ext cx="1617124" cy="979846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DC9AA00-A309-0C4D-9BA7-DC5D5E508F8B}"/>
              </a:ext>
            </a:extLst>
          </p:cNvPr>
          <p:cNvSpPr txBox="1"/>
          <p:nvPr/>
        </p:nvSpPr>
        <p:spPr>
          <a:xfrm>
            <a:off x="-228599" y="216350"/>
            <a:ext cx="6128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s-ES_tradnl" sz="24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CARBON REDUCTION – </a:t>
            </a:r>
            <a:r>
              <a:rPr lang="es-ES_tradnl" sz="12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STRATEGIES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95496" y="698316"/>
            <a:ext cx="550050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oogle Shape;1091;p40">
            <a:extLst>
              <a:ext uri="{FF2B5EF4-FFF2-40B4-BE49-F238E27FC236}">
                <a16:creationId xmlns:a16="http://schemas.microsoft.com/office/drawing/2014/main" id="{E9C68BBC-A9A3-4F49-BBB9-D53E9E993DEA}"/>
              </a:ext>
            </a:extLst>
          </p:cNvPr>
          <p:cNvGrpSpPr/>
          <p:nvPr/>
        </p:nvGrpSpPr>
        <p:grpSpPr>
          <a:xfrm>
            <a:off x="3765796" y="3105088"/>
            <a:ext cx="7195915" cy="911584"/>
            <a:chOff x="2998638" y="2704033"/>
            <a:chExt cx="5280448" cy="537024"/>
          </a:xfrm>
        </p:grpSpPr>
        <p:sp>
          <p:nvSpPr>
            <p:cNvPr id="19" name="Google Shape;1092;p40">
              <a:extLst>
                <a:ext uri="{FF2B5EF4-FFF2-40B4-BE49-F238E27FC236}">
                  <a16:creationId xmlns:a16="http://schemas.microsoft.com/office/drawing/2014/main" id="{99F256DF-A9E6-4A0A-8C7D-4B11EC404539}"/>
                </a:ext>
              </a:extLst>
            </p:cNvPr>
            <p:cNvSpPr/>
            <p:nvPr/>
          </p:nvSpPr>
          <p:spPr>
            <a:xfrm>
              <a:off x="2998638" y="2704058"/>
              <a:ext cx="4002600" cy="537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93;p40">
              <a:extLst>
                <a:ext uri="{FF2B5EF4-FFF2-40B4-BE49-F238E27FC236}">
                  <a16:creationId xmlns:a16="http://schemas.microsoft.com/office/drawing/2014/main" id="{4AE2226D-BC46-46FC-94FF-5BB3D6A7F307}"/>
                </a:ext>
              </a:extLst>
            </p:cNvPr>
            <p:cNvSpPr/>
            <p:nvPr/>
          </p:nvSpPr>
          <p:spPr>
            <a:xfrm>
              <a:off x="6917397" y="2704033"/>
              <a:ext cx="1361689" cy="537017"/>
            </a:xfrm>
            <a:custGeom>
              <a:avLst/>
              <a:gdLst/>
              <a:ahLst/>
              <a:cxnLst/>
              <a:rect l="l" t="t" r="r" b="b"/>
              <a:pathLst>
                <a:path w="72152" h="28455" extrusionOk="0">
                  <a:moveTo>
                    <a:pt x="61811" y="0"/>
                  </a:moveTo>
                  <a:lnTo>
                    <a:pt x="0" y="0"/>
                  </a:lnTo>
                  <a:lnTo>
                    <a:pt x="0" y="14711"/>
                  </a:lnTo>
                  <a:lnTo>
                    <a:pt x="0" y="28454"/>
                  </a:lnTo>
                  <a:lnTo>
                    <a:pt x="61844" y="28454"/>
                  </a:lnTo>
                  <a:cubicBezTo>
                    <a:pt x="62445" y="28454"/>
                    <a:pt x="62978" y="28154"/>
                    <a:pt x="63312" y="27687"/>
                  </a:cubicBezTo>
                  <a:lnTo>
                    <a:pt x="71718" y="15678"/>
                  </a:lnTo>
                  <a:cubicBezTo>
                    <a:pt x="72118" y="15078"/>
                    <a:pt x="72152" y="14311"/>
                    <a:pt x="71751" y="13677"/>
                  </a:cubicBezTo>
                  <a:lnTo>
                    <a:pt x="63312" y="801"/>
                  </a:lnTo>
                  <a:cubicBezTo>
                    <a:pt x="62978" y="301"/>
                    <a:pt x="62411" y="0"/>
                    <a:pt x="61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094;p40">
            <a:extLst>
              <a:ext uri="{FF2B5EF4-FFF2-40B4-BE49-F238E27FC236}">
                <a16:creationId xmlns:a16="http://schemas.microsoft.com/office/drawing/2014/main" id="{DB54EB65-6B3F-4A31-A0CE-E3CF0402D0A1}"/>
              </a:ext>
            </a:extLst>
          </p:cNvPr>
          <p:cNvGrpSpPr/>
          <p:nvPr/>
        </p:nvGrpSpPr>
        <p:grpSpPr>
          <a:xfrm>
            <a:off x="1547570" y="2002882"/>
            <a:ext cx="3015688" cy="2931145"/>
            <a:chOff x="1564590" y="1895221"/>
            <a:chExt cx="2212948" cy="2150909"/>
          </a:xfrm>
        </p:grpSpPr>
        <p:sp>
          <p:nvSpPr>
            <p:cNvPr id="22" name="Google Shape;1095;p40">
              <a:extLst>
                <a:ext uri="{FF2B5EF4-FFF2-40B4-BE49-F238E27FC236}">
                  <a16:creationId xmlns:a16="http://schemas.microsoft.com/office/drawing/2014/main" id="{88418612-B2FD-44AB-BD75-673E89928CCA}"/>
                </a:ext>
              </a:extLst>
            </p:cNvPr>
            <p:cNvSpPr/>
            <p:nvPr/>
          </p:nvSpPr>
          <p:spPr>
            <a:xfrm>
              <a:off x="1564590" y="2595056"/>
              <a:ext cx="496101" cy="754825"/>
            </a:xfrm>
            <a:custGeom>
              <a:avLst/>
              <a:gdLst/>
              <a:ahLst/>
              <a:cxnLst/>
              <a:rect l="l" t="t" r="r" b="b"/>
              <a:pathLst>
                <a:path w="26287" h="39996" extrusionOk="0">
                  <a:moveTo>
                    <a:pt x="20015" y="1"/>
                  </a:moveTo>
                  <a:lnTo>
                    <a:pt x="1" y="19982"/>
                  </a:lnTo>
                  <a:lnTo>
                    <a:pt x="20015" y="39996"/>
                  </a:lnTo>
                  <a:cubicBezTo>
                    <a:pt x="23951" y="34325"/>
                    <a:pt x="26286" y="27420"/>
                    <a:pt x="26286" y="19982"/>
                  </a:cubicBezTo>
                  <a:cubicBezTo>
                    <a:pt x="26286" y="12543"/>
                    <a:pt x="23951" y="5671"/>
                    <a:pt x="200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96;p40">
              <a:extLst>
                <a:ext uri="{FF2B5EF4-FFF2-40B4-BE49-F238E27FC236}">
                  <a16:creationId xmlns:a16="http://schemas.microsoft.com/office/drawing/2014/main" id="{CB3350CD-DE1E-4BDC-A9AE-07539EDB1EDC}"/>
                </a:ext>
              </a:extLst>
            </p:cNvPr>
            <p:cNvSpPr/>
            <p:nvPr/>
          </p:nvSpPr>
          <p:spPr>
            <a:xfrm>
              <a:off x="2279916" y="1895221"/>
              <a:ext cx="773716" cy="1016718"/>
            </a:xfrm>
            <a:custGeom>
              <a:avLst/>
              <a:gdLst/>
              <a:ahLst/>
              <a:cxnLst/>
              <a:rect l="l" t="t" r="r" b="b"/>
              <a:pathLst>
                <a:path w="40997" h="53873" extrusionOk="0">
                  <a:moveTo>
                    <a:pt x="14110" y="29521"/>
                  </a:moveTo>
                  <a:cubicBezTo>
                    <a:pt x="16779" y="36160"/>
                    <a:pt x="18213" y="42998"/>
                    <a:pt x="18080" y="48702"/>
                  </a:cubicBezTo>
                  <a:lnTo>
                    <a:pt x="17980" y="53872"/>
                  </a:lnTo>
                  <a:lnTo>
                    <a:pt x="40996" y="44566"/>
                  </a:lnTo>
                  <a:lnTo>
                    <a:pt x="37360" y="40930"/>
                  </a:lnTo>
                  <a:cubicBezTo>
                    <a:pt x="33291" y="36893"/>
                    <a:pt x="29588" y="30989"/>
                    <a:pt x="26886" y="24351"/>
                  </a:cubicBezTo>
                  <a:cubicBezTo>
                    <a:pt x="24217" y="17680"/>
                    <a:pt x="22783" y="10875"/>
                    <a:pt x="22916" y="5171"/>
                  </a:cubicBezTo>
                  <a:lnTo>
                    <a:pt x="23017" y="0"/>
                  </a:lnTo>
                  <a:lnTo>
                    <a:pt x="0" y="9307"/>
                  </a:lnTo>
                  <a:lnTo>
                    <a:pt x="3636" y="12943"/>
                  </a:lnTo>
                  <a:cubicBezTo>
                    <a:pt x="7706" y="16979"/>
                    <a:pt x="11408" y="22850"/>
                    <a:pt x="14110" y="295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97;p40">
              <a:extLst>
                <a:ext uri="{FF2B5EF4-FFF2-40B4-BE49-F238E27FC236}">
                  <a16:creationId xmlns:a16="http://schemas.microsoft.com/office/drawing/2014/main" id="{E414D1AA-DA19-46CA-8764-18A311305C7E}"/>
                </a:ext>
              </a:extLst>
            </p:cNvPr>
            <p:cNvSpPr/>
            <p:nvPr/>
          </p:nvSpPr>
          <p:spPr>
            <a:xfrm>
              <a:off x="2421392" y="2501889"/>
              <a:ext cx="939907" cy="940549"/>
            </a:xfrm>
            <a:custGeom>
              <a:avLst/>
              <a:gdLst/>
              <a:ahLst/>
              <a:cxnLst/>
              <a:rect l="l" t="t" r="r" b="b"/>
              <a:pathLst>
                <a:path w="49803" h="49837" extrusionOk="0">
                  <a:moveTo>
                    <a:pt x="49803" y="24919"/>
                  </a:moveTo>
                  <a:cubicBezTo>
                    <a:pt x="49803" y="38695"/>
                    <a:pt x="38662" y="49837"/>
                    <a:pt x="24885" y="49837"/>
                  </a:cubicBezTo>
                  <a:cubicBezTo>
                    <a:pt x="11142" y="49837"/>
                    <a:pt x="1" y="38695"/>
                    <a:pt x="1" y="24919"/>
                  </a:cubicBezTo>
                  <a:cubicBezTo>
                    <a:pt x="1" y="11175"/>
                    <a:pt x="11142" y="1"/>
                    <a:pt x="24885" y="1"/>
                  </a:cubicBezTo>
                  <a:cubicBezTo>
                    <a:pt x="38662" y="1"/>
                    <a:pt x="49803" y="11175"/>
                    <a:pt x="49803" y="249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98;p40">
              <a:extLst>
                <a:ext uri="{FF2B5EF4-FFF2-40B4-BE49-F238E27FC236}">
                  <a16:creationId xmlns:a16="http://schemas.microsoft.com/office/drawing/2014/main" id="{93C344DE-9F6C-4915-960F-19D7EF6CBB1C}"/>
                </a:ext>
              </a:extLst>
            </p:cNvPr>
            <p:cNvSpPr/>
            <p:nvPr/>
          </p:nvSpPr>
          <p:spPr>
            <a:xfrm>
              <a:off x="2467343" y="2548482"/>
              <a:ext cx="847998" cy="847375"/>
            </a:xfrm>
            <a:custGeom>
              <a:avLst/>
              <a:gdLst/>
              <a:ahLst/>
              <a:cxnLst/>
              <a:rect l="l" t="t" r="r" b="b"/>
              <a:pathLst>
                <a:path w="44933" h="44900" extrusionOk="0">
                  <a:moveTo>
                    <a:pt x="44933" y="22450"/>
                  </a:moveTo>
                  <a:cubicBezTo>
                    <a:pt x="44933" y="34859"/>
                    <a:pt x="34859" y="44899"/>
                    <a:pt x="22450" y="44899"/>
                  </a:cubicBezTo>
                  <a:cubicBezTo>
                    <a:pt x="10075" y="44899"/>
                    <a:pt x="1" y="34859"/>
                    <a:pt x="1" y="22450"/>
                  </a:cubicBezTo>
                  <a:cubicBezTo>
                    <a:pt x="1" y="10041"/>
                    <a:pt x="10075" y="0"/>
                    <a:pt x="22450" y="0"/>
                  </a:cubicBezTo>
                  <a:cubicBezTo>
                    <a:pt x="34859" y="0"/>
                    <a:pt x="44933" y="10041"/>
                    <a:pt x="44933" y="22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99;p40">
              <a:extLst>
                <a:ext uri="{FF2B5EF4-FFF2-40B4-BE49-F238E27FC236}">
                  <a16:creationId xmlns:a16="http://schemas.microsoft.com/office/drawing/2014/main" id="{D33F5154-7F3F-45B1-B5C8-71EE618561BE}"/>
                </a:ext>
              </a:extLst>
            </p:cNvPr>
            <p:cNvSpPr/>
            <p:nvPr/>
          </p:nvSpPr>
          <p:spPr>
            <a:xfrm>
              <a:off x="2291729" y="3029413"/>
              <a:ext cx="773697" cy="1016718"/>
            </a:xfrm>
            <a:custGeom>
              <a:avLst/>
              <a:gdLst/>
              <a:ahLst/>
              <a:cxnLst/>
              <a:rect l="l" t="t" r="r" b="b"/>
              <a:pathLst>
                <a:path w="40996" h="53873" extrusionOk="0">
                  <a:moveTo>
                    <a:pt x="17980" y="0"/>
                  </a:moveTo>
                  <a:lnTo>
                    <a:pt x="18080" y="5171"/>
                  </a:lnTo>
                  <a:cubicBezTo>
                    <a:pt x="18213" y="10875"/>
                    <a:pt x="16779" y="17679"/>
                    <a:pt x="14077" y="24351"/>
                  </a:cubicBezTo>
                  <a:cubicBezTo>
                    <a:pt x="11408" y="31022"/>
                    <a:pt x="7672" y="36893"/>
                    <a:pt x="3636" y="40929"/>
                  </a:cubicBezTo>
                  <a:lnTo>
                    <a:pt x="0" y="44565"/>
                  </a:lnTo>
                  <a:lnTo>
                    <a:pt x="23016" y="53872"/>
                  </a:lnTo>
                  <a:lnTo>
                    <a:pt x="22916" y="48702"/>
                  </a:lnTo>
                  <a:cubicBezTo>
                    <a:pt x="22783" y="42998"/>
                    <a:pt x="24217" y="36193"/>
                    <a:pt x="26886" y="29521"/>
                  </a:cubicBezTo>
                  <a:cubicBezTo>
                    <a:pt x="29588" y="22850"/>
                    <a:pt x="33290" y="16979"/>
                    <a:pt x="37327" y="12943"/>
                  </a:cubicBezTo>
                  <a:lnTo>
                    <a:pt x="40996" y="930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00;p40">
              <a:extLst>
                <a:ext uri="{FF2B5EF4-FFF2-40B4-BE49-F238E27FC236}">
                  <a16:creationId xmlns:a16="http://schemas.microsoft.com/office/drawing/2014/main" id="{A315D65E-AD9A-4D3E-AA82-2EC131BCCAF0}"/>
                </a:ext>
              </a:extLst>
            </p:cNvPr>
            <p:cNvSpPr/>
            <p:nvPr/>
          </p:nvSpPr>
          <p:spPr>
            <a:xfrm>
              <a:off x="1980698" y="2922395"/>
              <a:ext cx="136618" cy="136618"/>
            </a:xfrm>
            <a:custGeom>
              <a:avLst/>
              <a:gdLst/>
              <a:ahLst/>
              <a:cxnLst/>
              <a:rect l="l" t="t" r="r" b="b"/>
              <a:pathLst>
                <a:path w="7239" h="7239" extrusionOk="0">
                  <a:moveTo>
                    <a:pt x="7239" y="3636"/>
                  </a:moveTo>
                  <a:cubicBezTo>
                    <a:pt x="7239" y="5638"/>
                    <a:pt x="5604" y="7239"/>
                    <a:pt x="3603" y="7239"/>
                  </a:cubicBezTo>
                  <a:cubicBezTo>
                    <a:pt x="1635" y="7239"/>
                    <a:pt x="0" y="5638"/>
                    <a:pt x="0" y="3636"/>
                  </a:cubicBezTo>
                  <a:cubicBezTo>
                    <a:pt x="0" y="1635"/>
                    <a:pt x="1635" y="0"/>
                    <a:pt x="3603" y="0"/>
                  </a:cubicBezTo>
                  <a:cubicBezTo>
                    <a:pt x="5604" y="0"/>
                    <a:pt x="7239" y="1635"/>
                    <a:pt x="7239" y="36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01;p40">
              <a:extLst>
                <a:ext uri="{FF2B5EF4-FFF2-40B4-BE49-F238E27FC236}">
                  <a16:creationId xmlns:a16="http://schemas.microsoft.com/office/drawing/2014/main" id="{4A34CE9C-C456-4350-8B6C-F6FC47348272}"/>
                </a:ext>
              </a:extLst>
            </p:cNvPr>
            <p:cNvSpPr/>
            <p:nvPr/>
          </p:nvSpPr>
          <p:spPr>
            <a:xfrm>
              <a:off x="2035462" y="2958910"/>
              <a:ext cx="420536" cy="27082"/>
            </a:xfrm>
            <a:custGeom>
              <a:avLst/>
              <a:gdLst/>
              <a:ahLst/>
              <a:cxnLst/>
              <a:rect l="l" t="t" r="r" b="b"/>
              <a:pathLst>
                <a:path w="22283" h="1435" extrusionOk="0">
                  <a:moveTo>
                    <a:pt x="0" y="0"/>
                  </a:moveTo>
                  <a:lnTo>
                    <a:pt x="22283" y="0"/>
                  </a:lnTo>
                  <a:lnTo>
                    <a:pt x="22283" y="1435"/>
                  </a:lnTo>
                  <a:lnTo>
                    <a:pt x="0" y="143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02;p40">
              <a:extLst>
                <a:ext uri="{FF2B5EF4-FFF2-40B4-BE49-F238E27FC236}">
                  <a16:creationId xmlns:a16="http://schemas.microsoft.com/office/drawing/2014/main" id="{83F1FC19-67CD-46E3-ABB3-18785B32D980}"/>
                </a:ext>
              </a:extLst>
            </p:cNvPr>
            <p:cNvSpPr/>
            <p:nvPr/>
          </p:nvSpPr>
          <p:spPr>
            <a:xfrm>
              <a:off x="1969979" y="2904769"/>
              <a:ext cx="135372" cy="135372"/>
            </a:xfrm>
            <a:custGeom>
              <a:avLst/>
              <a:gdLst/>
              <a:ahLst/>
              <a:cxnLst/>
              <a:rect l="l" t="t" r="r" b="b"/>
              <a:pathLst>
                <a:path w="7173" h="7173" extrusionOk="0">
                  <a:moveTo>
                    <a:pt x="7173" y="3570"/>
                  </a:moveTo>
                  <a:cubicBezTo>
                    <a:pt x="7173" y="5571"/>
                    <a:pt x="5572" y="7172"/>
                    <a:pt x="3604" y="7172"/>
                  </a:cubicBezTo>
                  <a:cubicBezTo>
                    <a:pt x="1602" y="7172"/>
                    <a:pt x="1" y="5571"/>
                    <a:pt x="1" y="3570"/>
                  </a:cubicBezTo>
                  <a:cubicBezTo>
                    <a:pt x="1" y="1602"/>
                    <a:pt x="1602" y="0"/>
                    <a:pt x="3604" y="0"/>
                  </a:cubicBezTo>
                  <a:cubicBezTo>
                    <a:pt x="5572" y="0"/>
                    <a:pt x="7173" y="1602"/>
                    <a:pt x="7173" y="3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03;p40">
              <a:extLst>
                <a:ext uri="{FF2B5EF4-FFF2-40B4-BE49-F238E27FC236}">
                  <a16:creationId xmlns:a16="http://schemas.microsoft.com/office/drawing/2014/main" id="{7FE4B1D1-457F-4CA5-8C19-69AC2367DC8B}"/>
                </a:ext>
              </a:extLst>
            </p:cNvPr>
            <p:cNvSpPr/>
            <p:nvPr/>
          </p:nvSpPr>
          <p:spPr>
            <a:xfrm>
              <a:off x="2002098" y="2936246"/>
              <a:ext cx="71772" cy="71791"/>
            </a:xfrm>
            <a:custGeom>
              <a:avLst/>
              <a:gdLst/>
              <a:ahLst/>
              <a:cxnLst/>
              <a:rect l="l" t="t" r="r" b="b"/>
              <a:pathLst>
                <a:path w="3803" h="3804" extrusionOk="0">
                  <a:moveTo>
                    <a:pt x="3803" y="1902"/>
                  </a:moveTo>
                  <a:cubicBezTo>
                    <a:pt x="3803" y="2969"/>
                    <a:pt x="2936" y="3803"/>
                    <a:pt x="1902" y="3803"/>
                  </a:cubicBezTo>
                  <a:cubicBezTo>
                    <a:pt x="834" y="3803"/>
                    <a:pt x="0" y="2969"/>
                    <a:pt x="0" y="1902"/>
                  </a:cubicBezTo>
                  <a:cubicBezTo>
                    <a:pt x="0" y="868"/>
                    <a:pt x="834" y="0"/>
                    <a:pt x="1902" y="0"/>
                  </a:cubicBezTo>
                  <a:cubicBezTo>
                    <a:pt x="2936" y="0"/>
                    <a:pt x="3803" y="868"/>
                    <a:pt x="3803" y="19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04;p40">
              <a:extLst>
                <a:ext uri="{FF2B5EF4-FFF2-40B4-BE49-F238E27FC236}">
                  <a16:creationId xmlns:a16="http://schemas.microsoft.com/office/drawing/2014/main" id="{E778B574-3F01-4149-A749-0C86A6CE2793}"/>
                </a:ext>
              </a:extLst>
            </p:cNvPr>
            <p:cNvSpPr/>
            <p:nvPr/>
          </p:nvSpPr>
          <p:spPr>
            <a:xfrm>
              <a:off x="3357002" y="2972438"/>
              <a:ext cx="420536" cy="3171"/>
            </a:xfrm>
            <a:custGeom>
              <a:avLst/>
              <a:gdLst/>
              <a:ahLst/>
              <a:cxnLst/>
              <a:rect l="l" t="t" r="r" b="b"/>
              <a:pathLst>
                <a:path w="22283" h="168" extrusionOk="0">
                  <a:moveTo>
                    <a:pt x="0" y="1"/>
                  </a:moveTo>
                  <a:lnTo>
                    <a:pt x="0" y="167"/>
                  </a:lnTo>
                  <a:lnTo>
                    <a:pt x="22283" y="167"/>
                  </a:lnTo>
                  <a:lnTo>
                    <a:pt x="222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05;p40">
              <a:extLst>
                <a:ext uri="{FF2B5EF4-FFF2-40B4-BE49-F238E27FC236}">
                  <a16:creationId xmlns:a16="http://schemas.microsoft.com/office/drawing/2014/main" id="{BB7F3E10-A0B4-442B-8839-2BA7060B04DC}"/>
                </a:ext>
              </a:extLst>
            </p:cNvPr>
            <p:cNvSpPr/>
            <p:nvPr/>
          </p:nvSpPr>
          <p:spPr>
            <a:xfrm>
              <a:off x="2617161" y="3125712"/>
              <a:ext cx="333666" cy="436917"/>
            </a:xfrm>
            <a:custGeom>
              <a:avLst/>
              <a:gdLst/>
              <a:ahLst/>
              <a:cxnLst/>
              <a:rect l="l" t="t" r="r" b="b"/>
              <a:pathLst>
                <a:path w="17680" h="23151" extrusionOk="0">
                  <a:moveTo>
                    <a:pt x="17680" y="5438"/>
                  </a:moveTo>
                  <a:cubicBezTo>
                    <a:pt x="13477" y="9608"/>
                    <a:pt x="9474" y="15779"/>
                    <a:pt x="6505" y="23151"/>
                  </a:cubicBezTo>
                  <a:lnTo>
                    <a:pt x="1" y="20516"/>
                  </a:lnTo>
                  <a:cubicBezTo>
                    <a:pt x="2969" y="13177"/>
                    <a:pt x="4370" y="5938"/>
                    <a:pt x="4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06;p40">
              <a:extLst>
                <a:ext uri="{FF2B5EF4-FFF2-40B4-BE49-F238E27FC236}">
                  <a16:creationId xmlns:a16="http://schemas.microsoft.com/office/drawing/2014/main" id="{39F76F3F-2451-45A9-98EC-B3D5AD313493}"/>
                </a:ext>
              </a:extLst>
            </p:cNvPr>
            <p:cNvSpPr/>
            <p:nvPr/>
          </p:nvSpPr>
          <p:spPr>
            <a:xfrm>
              <a:off x="2610235" y="2383549"/>
              <a:ext cx="334307" cy="436917"/>
            </a:xfrm>
            <a:custGeom>
              <a:avLst/>
              <a:gdLst/>
              <a:ahLst/>
              <a:cxnLst/>
              <a:rect l="l" t="t" r="r" b="b"/>
              <a:pathLst>
                <a:path w="17714" h="23151" extrusionOk="0">
                  <a:moveTo>
                    <a:pt x="6505" y="1"/>
                  </a:moveTo>
                  <a:cubicBezTo>
                    <a:pt x="9474" y="7373"/>
                    <a:pt x="13510" y="13544"/>
                    <a:pt x="17713" y="17713"/>
                  </a:cubicBezTo>
                  <a:lnTo>
                    <a:pt x="4237" y="23151"/>
                  </a:lnTo>
                  <a:cubicBezTo>
                    <a:pt x="4371" y="17213"/>
                    <a:pt x="2970" y="9974"/>
                    <a:pt x="1" y="26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07;p40">
              <a:extLst>
                <a:ext uri="{FF2B5EF4-FFF2-40B4-BE49-F238E27FC236}">
                  <a16:creationId xmlns:a16="http://schemas.microsoft.com/office/drawing/2014/main" id="{3C71DC07-0C24-48BD-B4B1-F20F62D4AB2E}"/>
                </a:ext>
              </a:extLst>
            </p:cNvPr>
            <p:cNvSpPr/>
            <p:nvPr/>
          </p:nvSpPr>
          <p:spPr>
            <a:xfrm>
              <a:off x="2552320" y="2633459"/>
              <a:ext cx="677410" cy="677391"/>
            </a:xfrm>
            <a:custGeom>
              <a:avLst/>
              <a:gdLst/>
              <a:ahLst/>
              <a:cxnLst/>
              <a:rect l="l" t="t" r="r" b="b"/>
              <a:pathLst>
                <a:path w="35894" h="35893" extrusionOk="0">
                  <a:moveTo>
                    <a:pt x="35893" y="17947"/>
                  </a:moveTo>
                  <a:cubicBezTo>
                    <a:pt x="35893" y="27854"/>
                    <a:pt x="27887" y="35893"/>
                    <a:pt x="17947" y="35893"/>
                  </a:cubicBezTo>
                  <a:cubicBezTo>
                    <a:pt x="8040" y="35893"/>
                    <a:pt x="1" y="27854"/>
                    <a:pt x="1" y="17947"/>
                  </a:cubicBezTo>
                  <a:cubicBezTo>
                    <a:pt x="1" y="8040"/>
                    <a:pt x="8040" y="0"/>
                    <a:pt x="17947" y="0"/>
                  </a:cubicBezTo>
                  <a:cubicBezTo>
                    <a:pt x="27887" y="0"/>
                    <a:pt x="35893" y="8040"/>
                    <a:pt x="35893" y="17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08;p40">
              <a:extLst>
                <a:ext uri="{FF2B5EF4-FFF2-40B4-BE49-F238E27FC236}">
                  <a16:creationId xmlns:a16="http://schemas.microsoft.com/office/drawing/2014/main" id="{EC077A50-F02D-4DBF-B28D-AC3337C1E6D9}"/>
                </a:ext>
              </a:extLst>
            </p:cNvPr>
            <p:cNvSpPr/>
            <p:nvPr/>
          </p:nvSpPr>
          <p:spPr>
            <a:xfrm>
              <a:off x="2622822" y="2703961"/>
              <a:ext cx="537017" cy="537017"/>
            </a:xfrm>
            <a:custGeom>
              <a:avLst/>
              <a:gdLst/>
              <a:ahLst/>
              <a:cxnLst/>
              <a:rect l="l" t="t" r="r" b="b"/>
              <a:pathLst>
                <a:path w="28455" h="28455" extrusionOk="0">
                  <a:moveTo>
                    <a:pt x="28455" y="14211"/>
                  </a:moveTo>
                  <a:cubicBezTo>
                    <a:pt x="28455" y="22083"/>
                    <a:pt x="22083" y="28454"/>
                    <a:pt x="14211" y="28454"/>
                  </a:cubicBezTo>
                  <a:cubicBezTo>
                    <a:pt x="6372" y="28454"/>
                    <a:pt x="1" y="22083"/>
                    <a:pt x="1" y="14211"/>
                  </a:cubicBezTo>
                  <a:cubicBezTo>
                    <a:pt x="1" y="6372"/>
                    <a:pt x="6372" y="0"/>
                    <a:pt x="14211" y="0"/>
                  </a:cubicBezTo>
                  <a:cubicBezTo>
                    <a:pt x="22083" y="0"/>
                    <a:pt x="28455" y="6372"/>
                    <a:pt x="28455" y="142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0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/>
            </a:p>
          </p:txBody>
        </p:sp>
      </p:grpSp>
      <p:grpSp>
        <p:nvGrpSpPr>
          <p:cNvPr id="36" name="Google Shape;1109;p40">
            <a:extLst>
              <a:ext uri="{FF2B5EF4-FFF2-40B4-BE49-F238E27FC236}">
                <a16:creationId xmlns:a16="http://schemas.microsoft.com/office/drawing/2014/main" id="{CFFF249B-D279-4ACA-9C8C-C395847E668A}"/>
              </a:ext>
            </a:extLst>
          </p:cNvPr>
          <p:cNvGrpSpPr/>
          <p:nvPr/>
        </p:nvGrpSpPr>
        <p:grpSpPr>
          <a:xfrm>
            <a:off x="3315912" y="1584121"/>
            <a:ext cx="7644940" cy="731858"/>
            <a:chOff x="2668508" y="1587929"/>
            <a:chExt cx="5609948" cy="537046"/>
          </a:xfrm>
        </p:grpSpPr>
        <p:sp>
          <p:nvSpPr>
            <p:cNvPr id="37" name="Google Shape;1110;p40">
              <a:extLst>
                <a:ext uri="{FF2B5EF4-FFF2-40B4-BE49-F238E27FC236}">
                  <a16:creationId xmlns:a16="http://schemas.microsoft.com/office/drawing/2014/main" id="{676F6236-1A48-4938-97F9-683012F7DEF4}"/>
                </a:ext>
              </a:extLst>
            </p:cNvPr>
            <p:cNvSpPr/>
            <p:nvPr/>
          </p:nvSpPr>
          <p:spPr>
            <a:xfrm>
              <a:off x="2668508" y="1587975"/>
              <a:ext cx="4514100" cy="537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111;p40">
              <a:extLst>
                <a:ext uri="{FF2B5EF4-FFF2-40B4-BE49-F238E27FC236}">
                  <a16:creationId xmlns:a16="http://schemas.microsoft.com/office/drawing/2014/main" id="{6EB12E8F-421F-4E49-9A6B-0C75558AEC05}"/>
                </a:ext>
              </a:extLst>
            </p:cNvPr>
            <p:cNvSpPr/>
            <p:nvPr/>
          </p:nvSpPr>
          <p:spPr>
            <a:xfrm>
              <a:off x="6917390" y="1587929"/>
              <a:ext cx="1361066" cy="536998"/>
            </a:xfrm>
            <a:custGeom>
              <a:avLst/>
              <a:gdLst/>
              <a:ahLst/>
              <a:cxnLst/>
              <a:rect l="l" t="t" r="r" b="b"/>
              <a:pathLst>
                <a:path w="72119" h="28454" extrusionOk="0">
                  <a:moveTo>
                    <a:pt x="61778" y="0"/>
                  </a:moveTo>
                  <a:lnTo>
                    <a:pt x="1" y="0"/>
                  </a:lnTo>
                  <a:lnTo>
                    <a:pt x="1" y="14711"/>
                  </a:lnTo>
                  <a:lnTo>
                    <a:pt x="1" y="28454"/>
                  </a:lnTo>
                  <a:lnTo>
                    <a:pt x="61845" y="28454"/>
                  </a:lnTo>
                  <a:cubicBezTo>
                    <a:pt x="62412" y="28454"/>
                    <a:pt x="62946" y="28154"/>
                    <a:pt x="63312" y="27687"/>
                  </a:cubicBezTo>
                  <a:lnTo>
                    <a:pt x="71685" y="15678"/>
                  </a:lnTo>
                  <a:cubicBezTo>
                    <a:pt x="72119" y="15078"/>
                    <a:pt x="72119" y="14310"/>
                    <a:pt x="71718" y="13677"/>
                  </a:cubicBezTo>
                  <a:lnTo>
                    <a:pt x="63312" y="801"/>
                  </a:lnTo>
                  <a:cubicBezTo>
                    <a:pt x="62946" y="300"/>
                    <a:pt x="62412" y="0"/>
                    <a:pt x="617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1112;p40">
            <a:extLst>
              <a:ext uri="{FF2B5EF4-FFF2-40B4-BE49-F238E27FC236}">
                <a16:creationId xmlns:a16="http://schemas.microsoft.com/office/drawing/2014/main" id="{42E018E5-9EB5-44E4-946A-876E34C517B9}"/>
              </a:ext>
            </a:extLst>
          </p:cNvPr>
          <p:cNvGrpSpPr/>
          <p:nvPr/>
        </p:nvGrpSpPr>
        <p:grpSpPr>
          <a:xfrm>
            <a:off x="3133259" y="4626057"/>
            <a:ext cx="7827592" cy="736070"/>
            <a:chOff x="2534475" y="3820138"/>
            <a:chExt cx="5743980" cy="540137"/>
          </a:xfrm>
        </p:grpSpPr>
        <p:sp>
          <p:nvSpPr>
            <p:cNvPr id="40" name="Google Shape;1113;p40">
              <a:extLst>
                <a:ext uri="{FF2B5EF4-FFF2-40B4-BE49-F238E27FC236}">
                  <a16:creationId xmlns:a16="http://schemas.microsoft.com/office/drawing/2014/main" id="{A2D96C71-44F3-452F-8E8E-E0D0C535CD1D}"/>
                </a:ext>
              </a:extLst>
            </p:cNvPr>
            <p:cNvSpPr/>
            <p:nvPr/>
          </p:nvSpPr>
          <p:spPr>
            <a:xfrm>
              <a:off x="2534475" y="3823275"/>
              <a:ext cx="5067600" cy="537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14;p40">
              <a:extLst>
                <a:ext uri="{FF2B5EF4-FFF2-40B4-BE49-F238E27FC236}">
                  <a16:creationId xmlns:a16="http://schemas.microsoft.com/office/drawing/2014/main" id="{3F27F7DC-82C9-4ABC-95B0-2CE6DC89A692}"/>
                </a:ext>
              </a:extLst>
            </p:cNvPr>
            <p:cNvSpPr/>
            <p:nvPr/>
          </p:nvSpPr>
          <p:spPr>
            <a:xfrm>
              <a:off x="6917390" y="3820138"/>
              <a:ext cx="1361066" cy="536394"/>
            </a:xfrm>
            <a:custGeom>
              <a:avLst/>
              <a:gdLst/>
              <a:ahLst/>
              <a:cxnLst/>
              <a:rect l="l" t="t" r="r" b="b"/>
              <a:pathLst>
                <a:path w="72119" h="28422" extrusionOk="0">
                  <a:moveTo>
                    <a:pt x="61778" y="1"/>
                  </a:moveTo>
                  <a:lnTo>
                    <a:pt x="1" y="1"/>
                  </a:lnTo>
                  <a:lnTo>
                    <a:pt x="1" y="14678"/>
                  </a:lnTo>
                  <a:lnTo>
                    <a:pt x="1" y="28421"/>
                  </a:lnTo>
                  <a:lnTo>
                    <a:pt x="61845" y="28421"/>
                  </a:lnTo>
                  <a:cubicBezTo>
                    <a:pt x="62412" y="28421"/>
                    <a:pt x="62946" y="28154"/>
                    <a:pt x="63312" y="27687"/>
                  </a:cubicBezTo>
                  <a:lnTo>
                    <a:pt x="71685" y="15679"/>
                  </a:lnTo>
                  <a:cubicBezTo>
                    <a:pt x="72119" y="15078"/>
                    <a:pt x="72119" y="14278"/>
                    <a:pt x="71718" y="13677"/>
                  </a:cubicBezTo>
                  <a:lnTo>
                    <a:pt x="63312" y="801"/>
                  </a:lnTo>
                  <a:cubicBezTo>
                    <a:pt x="62946" y="301"/>
                    <a:pt x="62412" y="1"/>
                    <a:pt x="61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1116;p40">
            <a:extLst>
              <a:ext uri="{FF2B5EF4-FFF2-40B4-BE49-F238E27FC236}">
                <a16:creationId xmlns:a16="http://schemas.microsoft.com/office/drawing/2014/main" id="{5FEE7605-1A99-4D78-87FC-D03FE4709F11}"/>
              </a:ext>
            </a:extLst>
          </p:cNvPr>
          <p:cNvSpPr/>
          <p:nvPr/>
        </p:nvSpPr>
        <p:spPr>
          <a:xfrm>
            <a:off x="1322906" y="3245788"/>
            <a:ext cx="224780" cy="450407"/>
          </a:xfrm>
          <a:custGeom>
            <a:avLst/>
            <a:gdLst/>
            <a:ahLst/>
            <a:cxnLst/>
            <a:rect l="l" t="t" r="r" b="b"/>
            <a:pathLst>
              <a:path w="8740" h="17513" extrusionOk="0">
                <a:moveTo>
                  <a:pt x="0" y="0"/>
                </a:moveTo>
                <a:lnTo>
                  <a:pt x="0" y="17513"/>
                </a:lnTo>
                <a:lnTo>
                  <a:pt x="8740" y="8740"/>
                </a:lnTo>
                <a:close/>
              </a:path>
            </a:pathLst>
          </a:custGeom>
          <a:solidFill>
            <a:srgbClr val="0B9F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117;p40">
            <a:extLst>
              <a:ext uri="{FF2B5EF4-FFF2-40B4-BE49-F238E27FC236}">
                <a16:creationId xmlns:a16="http://schemas.microsoft.com/office/drawing/2014/main" id="{C0067469-786F-41DE-88E9-0A8C0C43482C}"/>
              </a:ext>
            </a:extLst>
          </p:cNvPr>
          <p:cNvSpPr/>
          <p:nvPr/>
        </p:nvSpPr>
        <p:spPr>
          <a:xfrm>
            <a:off x="1320334" y="3470531"/>
            <a:ext cx="26" cy="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0B9FC2"/>
          </a:solidFill>
          <a:ln w="10850" cap="flat" cmpd="sng">
            <a:solidFill>
              <a:srgbClr val="CDD6DA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118;p40">
            <a:extLst>
              <a:ext uri="{FF2B5EF4-FFF2-40B4-BE49-F238E27FC236}">
                <a16:creationId xmlns:a16="http://schemas.microsoft.com/office/drawing/2014/main" id="{A8DF8769-35E1-4B74-A0B3-E837C1B9CC3A}"/>
              </a:ext>
            </a:extLst>
          </p:cNvPr>
          <p:cNvSpPr/>
          <p:nvPr/>
        </p:nvSpPr>
        <p:spPr>
          <a:xfrm>
            <a:off x="10531919" y="1636430"/>
            <a:ext cx="711218" cy="627170"/>
          </a:xfrm>
          <a:custGeom>
            <a:avLst/>
            <a:gdLst/>
            <a:ahLst/>
            <a:cxnLst/>
            <a:rect l="l" t="t" r="r" b="b"/>
            <a:pathLst>
              <a:path w="27654" h="24386" extrusionOk="0">
                <a:moveTo>
                  <a:pt x="27086" y="11209"/>
                </a:moveTo>
                <a:lnTo>
                  <a:pt x="20481" y="1102"/>
                </a:lnTo>
                <a:cubicBezTo>
                  <a:pt x="20048" y="401"/>
                  <a:pt x="19281" y="1"/>
                  <a:pt x="18447" y="1"/>
                </a:cubicBezTo>
                <a:lnTo>
                  <a:pt x="9173" y="1"/>
                </a:lnTo>
                <a:cubicBezTo>
                  <a:pt x="8373" y="1"/>
                  <a:pt x="7606" y="401"/>
                  <a:pt x="7172" y="1035"/>
                </a:cubicBezTo>
                <a:lnTo>
                  <a:pt x="601" y="10442"/>
                </a:lnTo>
                <a:cubicBezTo>
                  <a:pt x="0" y="11276"/>
                  <a:pt x="0" y="12343"/>
                  <a:pt x="534" y="13177"/>
                </a:cubicBezTo>
                <a:lnTo>
                  <a:pt x="7139" y="23284"/>
                </a:lnTo>
                <a:cubicBezTo>
                  <a:pt x="7606" y="23951"/>
                  <a:pt x="8373" y="24385"/>
                  <a:pt x="9173" y="24385"/>
                </a:cubicBezTo>
                <a:lnTo>
                  <a:pt x="18480" y="24385"/>
                </a:lnTo>
                <a:cubicBezTo>
                  <a:pt x="19281" y="24385"/>
                  <a:pt x="20014" y="23985"/>
                  <a:pt x="20481" y="23318"/>
                </a:cubicBezTo>
                <a:lnTo>
                  <a:pt x="27053" y="13944"/>
                </a:lnTo>
                <a:cubicBezTo>
                  <a:pt x="27620" y="13110"/>
                  <a:pt x="27653" y="12043"/>
                  <a:pt x="27086" y="112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119;p40">
            <a:extLst>
              <a:ext uri="{FF2B5EF4-FFF2-40B4-BE49-F238E27FC236}">
                <a16:creationId xmlns:a16="http://schemas.microsoft.com/office/drawing/2014/main" id="{B3438F1A-1A54-4501-9052-80482A06F5D9}"/>
              </a:ext>
            </a:extLst>
          </p:cNvPr>
          <p:cNvSpPr/>
          <p:nvPr/>
        </p:nvSpPr>
        <p:spPr>
          <a:xfrm>
            <a:off x="10580808" y="1681049"/>
            <a:ext cx="602274" cy="537927"/>
          </a:xfrm>
          <a:custGeom>
            <a:avLst/>
            <a:gdLst/>
            <a:ahLst/>
            <a:cxnLst/>
            <a:rect l="l" t="t" r="r" b="b"/>
            <a:pathLst>
              <a:path w="23418" h="20916" extrusionOk="0">
                <a:moveTo>
                  <a:pt x="6138" y="19948"/>
                </a:moveTo>
                <a:lnTo>
                  <a:pt x="468" y="11242"/>
                </a:lnTo>
                <a:cubicBezTo>
                  <a:pt x="1" y="10541"/>
                  <a:pt x="1" y="9607"/>
                  <a:pt x="501" y="8907"/>
                </a:cubicBezTo>
                <a:lnTo>
                  <a:pt x="6105" y="901"/>
                </a:lnTo>
                <a:cubicBezTo>
                  <a:pt x="6505" y="334"/>
                  <a:pt x="7139" y="1"/>
                  <a:pt x="7839" y="1"/>
                </a:cubicBezTo>
                <a:lnTo>
                  <a:pt x="15512" y="1"/>
                </a:lnTo>
                <a:cubicBezTo>
                  <a:pt x="16212" y="1"/>
                  <a:pt x="16879" y="367"/>
                  <a:pt x="17246" y="968"/>
                </a:cubicBezTo>
                <a:lnTo>
                  <a:pt x="22950" y="9641"/>
                </a:lnTo>
                <a:cubicBezTo>
                  <a:pt x="23417" y="10375"/>
                  <a:pt x="23417" y="11309"/>
                  <a:pt x="22917" y="12009"/>
                </a:cubicBezTo>
                <a:lnTo>
                  <a:pt x="17313" y="20015"/>
                </a:lnTo>
                <a:cubicBezTo>
                  <a:pt x="16913" y="20582"/>
                  <a:pt x="16279" y="20915"/>
                  <a:pt x="15578" y="20915"/>
                </a:cubicBezTo>
                <a:lnTo>
                  <a:pt x="7906" y="20915"/>
                </a:lnTo>
                <a:cubicBezTo>
                  <a:pt x="7206" y="20882"/>
                  <a:pt x="6539" y="20549"/>
                  <a:pt x="6138" y="199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120;p40">
            <a:extLst>
              <a:ext uri="{FF2B5EF4-FFF2-40B4-BE49-F238E27FC236}">
                <a16:creationId xmlns:a16="http://schemas.microsoft.com/office/drawing/2014/main" id="{D6309FB5-C331-49F0-8ACD-AAAE5D6659FD}"/>
              </a:ext>
            </a:extLst>
          </p:cNvPr>
          <p:cNvSpPr/>
          <p:nvPr/>
        </p:nvSpPr>
        <p:spPr>
          <a:xfrm>
            <a:off x="10531904" y="3157423"/>
            <a:ext cx="711218" cy="626295"/>
          </a:xfrm>
          <a:custGeom>
            <a:avLst/>
            <a:gdLst/>
            <a:ahLst/>
            <a:cxnLst/>
            <a:rect l="l" t="t" r="r" b="b"/>
            <a:pathLst>
              <a:path w="27654" h="24352" extrusionOk="0">
                <a:moveTo>
                  <a:pt x="27120" y="11208"/>
                </a:moveTo>
                <a:lnTo>
                  <a:pt x="20515" y="1101"/>
                </a:lnTo>
                <a:cubicBezTo>
                  <a:pt x="20048" y="401"/>
                  <a:pt x="19281" y="0"/>
                  <a:pt x="18447" y="0"/>
                </a:cubicBezTo>
                <a:lnTo>
                  <a:pt x="9174" y="0"/>
                </a:lnTo>
                <a:cubicBezTo>
                  <a:pt x="8373" y="0"/>
                  <a:pt x="7639" y="367"/>
                  <a:pt x="7172" y="1034"/>
                </a:cubicBezTo>
                <a:lnTo>
                  <a:pt x="601" y="10441"/>
                </a:lnTo>
                <a:cubicBezTo>
                  <a:pt x="34" y="11242"/>
                  <a:pt x="1" y="12342"/>
                  <a:pt x="568" y="13176"/>
                </a:cubicBezTo>
                <a:lnTo>
                  <a:pt x="7172" y="23250"/>
                </a:lnTo>
                <a:cubicBezTo>
                  <a:pt x="7606" y="23951"/>
                  <a:pt x="8373" y="24351"/>
                  <a:pt x="9207" y="24351"/>
                </a:cubicBezTo>
                <a:lnTo>
                  <a:pt x="18481" y="24351"/>
                </a:lnTo>
                <a:cubicBezTo>
                  <a:pt x="19281" y="24351"/>
                  <a:pt x="20048" y="23984"/>
                  <a:pt x="20482" y="23317"/>
                </a:cubicBezTo>
                <a:lnTo>
                  <a:pt x="27053" y="13944"/>
                </a:lnTo>
                <a:cubicBezTo>
                  <a:pt x="27654" y="13110"/>
                  <a:pt x="27654" y="12042"/>
                  <a:pt x="27120" y="1120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121;p40">
            <a:extLst>
              <a:ext uri="{FF2B5EF4-FFF2-40B4-BE49-F238E27FC236}">
                <a16:creationId xmlns:a16="http://schemas.microsoft.com/office/drawing/2014/main" id="{3A77E2DF-5297-4818-93B8-1AC7F25EACCA}"/>
              </a:ext>
            </a:extLst>
          </p:cNvPr>
          <p:cNvSpPr/>
          <p:nvPr/>
        </p:nvSpPr>
        <p:spPr>
          <a:xfrm>
            <a:off x="10581668" y="3202018"/>
            <a:ext cx="602274" cy="537078"/>
          </a:xfrm>
          <a:custGeom>
            <a:avLst/>
            <a:gdLst/>
            <a:ahLst/>
            <a:cxnLst/>
            <a:rect l="l" t="t" r="r" b="b"/>
            <a:pathLst>
              <a:path w="23418" h="20883" extrusionOk="0">
                <a:moveTo>
                  <a:pt x="6138" y="19948"/>
                </a:moveTo>
                <a:lnTo>
                  <a:pt x="467" y="11242"/>
                </a:lnTo>
                <a:cubicBezTo>
                  <a:pt x="0" y="10542"/>
                  <a:pt x="0" y="9608"/>
                  <a:pt x="501" y="8907"/>
                </a:cubicBezTo>
                <a:lnTo>
                  <a:pt x="6105" y="902"/>
                </a:lnTo>
                <a:cubicBezTo>
                  <a:pt x="6505" y="334"/>
                  <a:pt x="7139" y="1"/>
                  <a:pt x="7806" y="1"/>
                </a:cubicBezTo>
                <a:lnTo>
                  <a:pt x="15511" y="1"/>
                </a:lnTo>
                <a:cubicBezTo>
                  <a:pt x="16212" y="1"/>
                  <a:pt x="16879" y="368"/>
                  <a:pt x="17246" y="935"/>
                </a:cubicBezTo>
                <a:lnTo>
                  <a:pt x="22950" y="9641"/>
                </a:lnTo>
                <a:cubicBezTo>
                  <a:pt x="23417" y="10375"/>
                  <a:pt x="23384" y="11276"/>
                  <a:pt x="22917" y="11976"/>
                </a:cubicBezTo>
                <a:lnTo>
                  <a:pt x="17279" y="20015"/>
                </a:lnTo>
                <a:cubicBezTo>
                  <a:pt x="16912" y="20549"/>
                  <a:pt x="16279" y="20882"/>
                  <a:pt x="15578" y="20882"/>
                </a:cubicBezTo>
                <a:lnTo>
                  <a:pt x="7873" y="20882"/>
                </a:lnTo>
                <a:cubicBezTo>
                  <a:pt x="7172" y="20882"/>
                  <a:pt x="6538" y="20549"/>
                  <a:pt x="6138" y="199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122;p40">
            <a:extLst>
              <a:ext uri="{FF2B5EF4-FFF2-40B4-BE49-F238E27FC236}">
                <a16:creationId xmlns:a16="http://schemas.microsoft.com/office/drawing/2014/main" id="{E5D3086D-4D00-4A24-9359-4BA4F06E1C9C}"/>
              </a:ext>
            </a:extLst>
          </p:cNvPr>
          <p:cNvSpPr/>
          <p:nvPr/>
        </p:nvSpPr>
        <p:spPr>
          <a:xfrm>
            <a:off x="10531919" y="4678392"/>
            <a:ext cx="711218" cy="626295"/>
          </a:xfrm>
          <a:custGeom>
            <a:avLst/>
            <a:gdLst/>
            <a:ahLst/>
            <a:cxnLst/>
            <a:rect l="l" t="t" r="r" b="b"/>
            <a:pathLst>
              <a:path w="27654" h="24352" extrusionOk="0">
                <a:moveTo>
                  <a:pt x="27086" y="11175"/>
                </a:moveTo>
                <a:lnTo>
                  <a:pt x="20481" y="1101"/>
                </a:lnTo>
                <a:cubicBezTo>
                  <a:pt x="20048" y="401"/>
                  <a:pt x="19281" y="1"/>
                  <a:pt x="18447" y="1"/>
                </a:cubicBezTo>
                <a:lnTo>
                  <a:pt x="9173" y="1"/>
                </a:lnTo>
                <a:cubicBezTo>
                  <a:pt x="8373" y="1"/>
                  <a:pt x="7606" y="368"/>
                  <a:pt x="7172" y="1035"/>
                </a:cubicBezTo>
                <a:lnTo>
                  <a:pt x="601" y="10441"/>
                </a:lnTo>
                <a:cubicBezTo>
                  <a:pt x="0" y="11242"/>
                  <a:pt x="0" y="12343"/>
                  <a:pt x="534" y="13177"/>
                </a:cubicBezTo>
                <a:lnTo>
                  <a:pt x="7139" y="23251"/>
                </a:lnTo>
                <a:cubicBezTo>
                  <a:pt x="7606" y="23951"/>
                  <a:pt x="8373" y="24351"/>
                  <a:pt x="9173" y="24351"/>
                </a:cubicBezTo>
                <a:lnTo>
                  <a:pt x="18480" y="24351"/>
                </a:lnTo>
                <a:cubicBezTo>
                  <a:pt x="19281" y="24351"/>
                  <a:pt x="20014" y="23951"/>
                  <a:pt x="20481" y="23317"/>
                </a:cubicBezTo>
                <a:lnTo>
                  <a:pt x="27053" y="13944"/>
                </a:lnTo>
                <a:cubicBezTo>
                  <a:pt x="27620" y="13110"/>
                  <a:pt x="27653" y="12043"/>
                  <a:pt x="27086" y="1117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123;p40">
            <a:extLst>
              <a:ext uri="{FF2B5EF4-FFF2-40B4-BE49-F238E27FC236}">
                <a16:creationId xmlns:a16="http://schemas.microsoft.com/office/drawing/2014/main" id="{9D7A2A7E-E213-4514-9FC1-974FA833C968}"/>
              </a:ext>
            </a:extLst>
          </p:cNvPr>
          <p:cNvSpPr/>
          <p:nvPr/>
        </p:nvSpPr>
        <p:spPr>
          <a:xfrm>
            <a:off x="10580808" y="4723011"/>
            <a:ext cx="602274" cy="537053"/>
          </a:xfrm>
          <a:custGeom>
            <a:avLst/>
            <a:gdLst/>
            <a:ahLst/>
            <a:cxnLst/>
            <a:rect l="l" t="t" r="r" b="b"/>
            <a:pathLst>
              <a:path w="23418" h="20882" extrusionOk="0">
                <a:moveTo>
                  <a:pt x="6138" y="19948"/>
                </a:moveTo>
                <a:lnTo>
                  <a:pt x="468" y="11242"/>
                </a:lnTo>
                <a:cubicBezTo>
                  <a:pt x="1" y="10541"/>
                  <a:pt x="1" y="9607"/>
                  <a:pt x="501" y="8907"/>
                </a:cubicBezTo>
                <a:lnTo>
                  <a:pt x="6105" y="901"/>
                </a:lnTo>
                <a:cubicBezTo>
                  <a:pt x="6505" y="334"/>
                  <a:pt x="7139" y="0"/>
                  <a:pt x="7839" y="0"/>
                </a:cubicBezTo>
                <a:lnTo>
                  <a:pt x="15512" y="0"/>
                </a:lnTo>
                <a:cubicBezTo>
                  <a:pt x="16212" y="0"/>
                  <a:pt x="16879" y="334"/>
                  <a:pt x="17246" y="934"/>
                </a:cubicBezTo>
                <a:lnTo>
                  <a:pt x="22950" y="9640"/>
                </a:lnTo>
                <a:cubicBezTo>
                  <a:pt x="23417" y="10341"/>
                  <a:pt x="23417" y="11275"/>
                  <a:pt x="22917" y="11975"/>
                </a:cubicBezTo>
                <a:lnTo>
                  <a:pt x="17313" y="19981"/>
                </a:lnTo>
                <a:cubicBezTo>
                  <a:pt x="16913" y="20548"/>
                  <a:pt x="16279" y="20882"/>
                  <a:pt x="15578" y="20882"/>
                </a:cubicBezTo>
                <a:lnTo>
                  <a:pt x="7906" y="20882"/>
                </a:lnTo>
                <a:cubicBezTo>
                  <a:pt x="7206" y="20882"/>
                  <a:pt x="6539" y="20515"/>
                  <a:pt x="6138" y="199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124;p40">
            <a:extLst>
              <a:ext uri="{FF2B5EF4-FFF2-40B4-BE49-F238E27FC236}">
                <a16:creationId xmlns:a16="http://schemas.microsoft.com/office/drawing/2014/main" id="{D82DB168-5AAC-4F85-A9E6-9D11C91D1CA6}"/>
              </a:ext>
            </a:extLst>
          </p:cNvPr>
          <p:cNvSpPr/>
          <p:nvPr/>
        </p:nvSpPr>
        <p:spPr>
          <a:xfrm>
            <a:off x="4145987" y="1584115"/>
            <a:ext cx="4908033" cy="721166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137150" tIns="91425" rIns="13715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Conventional building materials have a significant impact on the environment and contribute close to 11% of all global Co2 emissions.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MANUFACTURERS SHOULD BEGIN TO LOOK AT PRODUCTION OF LOW CARBON MATERIALS </a:t>
            </a:r>
            <a:endParaRPr sz="12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" name="Google Shape;1125;p40">
            <a:extLst>
              <a:ext uri="{FF2B5EF4-FFF2-40B4-BE49-F238E27FC236}">
                <a16:creationId xmlns:a16="http://schemas.microsoft.com/office/drawing/2014/main" id="{7A79E09D-9EF3-4E4E-B5B4-245B7BEC7E7C}"/>
              </a:ext>
            </a:extLst>
          </p:cNvPr>
          <p:cNvSpPr/>
          <p:nvPr/>
        </p:nvSpPr>
        <p:spPr>
          <a:xfrm>
            <a:off x="4756372" y="3182475"/>
            <a:ext cx="4263218" cy="721166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137150" tIns="91425" rIns="13715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Where are my building products coming from?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Locally sourced or imported? </a:t>
            </a:r>
            <a:r>
              <a:rPr lang="en-US" sz="1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CAN IT COME FROM A CLOSER DEPOT?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 will these materials be transported to Site?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TRACK SUSTAINABILITY METRICS</a:t>
            </a:r>
            <a:endParaRPr sz="12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" name="Google Shape;1126;p40">
            <a:extLst>
              <a:ext uri="{FF2B5EF4-FFF2-40B4-BE49-F238E27FC236}">
                <a16:creationId xmlns:a16="http://schemas.microsoft.com/office/drawing/2014/main" id="{6A403699-653E-4F08-AE0F-8B39E328D4C8}"/>
              </a:ext>
            </a:extLst>
          </p:cNvPr>
          <p:cNvSpPr/>
          <p:nvPr/>
        </p:nvSpPr>
        <p:spPr>
          <a:xfrm>
            <a:off x="4790802" y="4635880"/>
            <a:ext cx="4263218" cy="721166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137150" tIns="91425" rIns="13715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From the Client’s Brief, </a:t>
            </a:r>
            <a:r>
              <a:rPr lang="en-US" sz="1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SET STRATEGIES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Low – Carbon Construction / Deconstruction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Flexible Design – </a:t>
            </a:r>
            <a:r>
              <a:rPr lang="en-US" sz="1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REUSE / FUTURE ADAPTATION</a:t>
            </a:r>
            <a:endParaRPr sz="1200" b="1" dirty="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6" name="Google Shape;1140;p40">
            <a:extLst>
              <a:ext uri="{FF2B5EF4-FFF2-40B4-BE49-F238E27FC236}">
                <a16:creationId xmlns:a16="http://schemas.microsoft.com/office/drawing/2014/main" id="{E524C746-32A2-4BD8-80D1-C7018805FE0D}"/>
              </a:ext>
            </a:extLst>
          </p:cNvPr>
          <p:cNvGrpSpPr/>
          <p:nvPr/>
        </p:nvGrpSpPr>
        <p:grpSpPr>
          <a:xfrm>
            <a:off x="1322832" y="3470423"/>
            <a:ext cx="2659668" cy="2161854"/>
            <a:chOff x="1399675" y="2972120"/>
            <a:chExt cx="1951696" cy="1586394"/>
          </a:xfrm>
        </p:grpSpPr>
        <p:sp>
          <p:nvSpPr>
            <p:cNvPr id="67" name="Google Shape;1141;p40">
              <a:extLst>
                <a:ext uri="{FF2B5EF4-FFF2-40B4-BE49-F238E27FC236}">
                  <a16:creationId xmlns:a16="http://schemas.microsoft.com/office/drawing/2014/main" id="{E79C22AF-219F-4E6C-ACF9-2EEE15B77C3C}"/>
                </a:ext>
              </a:extLst>
            </p:cNvPr>
            <p:cNvSpPr/>
            <p:nvPr/>
          </p:nvSpPr>
          <p:spPr>
            <a:xfrm>
              <a:off x="1713785" y="3505304"/>
              <a:ext cx="449505" cy="447618"/>
            </a:xfrm>
            <a:custGeom>
              <a:avLst/>
              <a:gdLst/>
              <a:ahLst/>
              <a:cxnLst/>
              <a:rect l="l" t="t" r="r" b="b"/>
              <a:pathLst>
                <a:path w="23818" h="23718" extrusionOk="0">
                  <a:moveTo>
                    <a:pt x="22817" y="23717"/>
                  </a:moveTo>
                  <a:lnTo>
                    <a:pt x="1" y="1001"/>
                  </a:lnTo>
                  <a:lnTo>
                    <a:pt x="1001" y="0"/>
                  </a:lnTo>
                  <a:lnTo>
                    <a:pt x="23818" y="227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42;p40">
              <a:extLst>
                <a:ext uri="{FF2B5EF4-FFF2-40B4-BE49-F238E27FC236}">
                  <a16:creationId xmlns:a16="http://schemas.microsoft.com/office/drawing/2014/main" id="{C118530C-DE92-43FA-85EC-221A89FC0A00}"/>
                </a:ext>
              </a:extLst>
            </p:cNvPr>
            <p:cNvSpPr/>
            <p:nvPr/>
          </p:nvSpPr>
          <p:spPr>
            <a:xfrm>
              <a:off x="1399675" y="2972120"/>
              <a:ext cx="542679" cy="661028"/>
            </a:xfrm>
            <a:custGeom>
              <a:avLst/>
              <a:gdLst/>
              <a:ahLst/>
              <a:cxnLst/>
              <a:rect l="l" t="t" r="r" b="b"/>
              <a:pathLst>
                <a:path w="28755" h="35026" extrusionOk="0">
                  <a:moveTo>
                    <a:pt x="0" y="8774"/>
                  </a:moveTo>
                  <a:lnTo>
                    <a:pt x="0" y="35026"/>
                  </a:lnTo>
                  <a:cubicBezTo>
                    <a:pt x="11909" y="35026"/>
                    <a:pt x="22416" y="29088"/>
                    <a:pt x="28754" y="20015"/>
                  </a:cubicBezTo>
                  <a:lnTo>
                    <a:pt x="87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43;p40">
              <a:extLst>
                <a:ext uri="{FF2B5EF4-FFF2-40B4-BE49-F238E27FC236}">
                  <a16:creationId xmlns:a16="http://schemas.microsoft.com/office/drawing/2014/main" id="{AF384EC4-ED8D-42C1-A3C5-8574EB312088}"/>
                </a:ext>
              </a:extLst>
            </p:cNvPr>
            <p:cNvSpPr/>
            <p:nvPr/>
          </p:nvSpPr>
          <p:spPr>
            <a:xfrm>
              <a:off x="1995226" y="3617984"/>
              <a:ext cx="940549" cy="940530"/>
            </a:xfrm>
            <a:custGeom>
              <a:avLst/>
              <a:gdLst/>
              <a:ahLst/>
              <a:cxnLst/>
              <a:rect l="l" t="t" r="r" b="b"/>
              <a:pathLst>
                <a:path w="49837" h="49836" extrusionOk="0">
                  <a:moveTo>
                    <a:pt x="49836" y="24918"/>
                  </a:moveTo>
                  <a:cubicBezTo>
                    <a:pt x="49836" y="38661"/>
                    <a:pt x="38662" y="49836"/>
                    <a:pt x="24919" y="49836"/>
                  </a:cubicBezTo>
                  <a:cubicBezTo>
                    <a:pt x="11142" y="49836"/>
                    <a:pt x="1" y="38661"/>
                    <a:pt x="1" y="24918"/>
                  </a:cubicBezTo>
                  <a:cubicBezTo>
                    <a:pt x="1" y="11175"/>
                    <a:pt x="11142" y="0"/>
                    <a:pt x="24919" y="0"/>
                  </a:cubicBezTo>
                  <a:cubicBezTo>
                    <a:pt x="38662" y="0"/>
                    <a:pt x="49836" y="11175"/>
                    <a:pt x="49836" y="2491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144;p40">
              <a:extLst>
                <a:ext uri="{FF2B5EF4-FFF2-40B4-BE49-F238E27FC236}">
                  <a16:creationId xmlns:a16="http://schemas.microsoft.com/office/drawing/2014/main" id="{ACA52C27-A69F-471A-8B21-04CE10D31BEB}"/>
                </a:ext>
              </a:extLst>
            </p:cNvPr>
            <p:cNvSpPr/>
            <p:nvPr/>
          </p:nvSpPr>
          <p:spPr>
            <a:xfrm>
              <a:off x="2041818" y="3664558"/>
              <a:ext cx="847356" cy="847375"/>
            </a:xfrm>
            <a:custGeom>
              <a:avLst/>
              <a:gdLst/>
              <a:ahLst/>
              <a:cxnLst/>
              <a:rect l="l" t="t" r="r" b="b"/>
              <a:pathLst>
                <a:path w="44899" h="44900" extrusionOk="0">
                  <a:moveTo>
                    <a:pt x="44899" y="22450"/>
                  </a:moveTo>
                  <a:cubicBezTo>
                    <a:pt x="44899" y="34859"/>
                    <a:pt x="34858" y="44899"/>
                    <a:pt x="22450" y="44899"/>
                  </a:cubicBezTo>
                  <a:cubicBezTo>
                    <a:pt x="10041" y="44899"/>
                    <a:pt x="0" y="34859"/>
                    <a:pt x="0" y="22450"/>
                  </a:cubicBezTo>
                  <a:cubicBezTo>
                    <a:pt x="0" y="10041"/>
                    <a:pt x="10041" y="1"/>
                    <a:pt x="22450" y="1"/>
                  </a:cubicBezTo>
                  <a:cubicBezTo>
                    <a:pt x="34858" y="1"/>
                    <a:pt x="44899" y="10041"/>
                    <a:pt x="44899" y="22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45;p40">
              <a:extLst>
                <a:ext uri="{FF2B5EF4-FFF2-40B4-BE49-F238E27FC236}">
                  <a16:creationId xmlns:a16="http://schemas.microsoft.com/office/drawing/2014/main" id="{8C4552C3-CC57-4541-AD2F-CFB09F5D5310}"/>
                </a:ext>
              </a:extLst>
            </p:cNvPr>
            <p:cNvSpPr/>
            <p:nvPr/>
          </p:nvSpPr>
          <p:spPr>
            <a:xfrm>
              <a:off x="2930836" y="4086333"/>
              <a:ext cx="420536" cy="3171"/>
            </a:xfrm>
            <a:custGeom>
              <a:avLst/>
              <a:gdLst/>
              <a:ahLst/>
              <a:cxnLst/>
              <a:rect l="l" t="t" r="r" b="b"/>
              <a:pathLst>
                <a:path w="22283" h="168" extrusionOk="0">
                  <a:moveTo>
                    <a:pt x="0" y="1"/>
                  </a:moveTo>
                  <a:lnTo>
                    <a:pt x="0" y="168"/>
                  </a:lnTo>
                  <a:lnTo>
                    <a:pt x="22283" y="168"/>
                  </a:lnTo>
                  <a:lnTo>
                    <a:pt x="222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46;p40">
              <a:extLst>
                <a:ext uri="{FF2B5EF4-FFF2-40B4-BE49-F238E27FC236}">
                  <a16:creationId xmlns:a16="http://schemas.microsoft.com/office/drawing/2014/main" id="{1F7F6349-FFE1-4451-BD3C-CD0EAE5F0A53}"/>
                </a:ext>
              </a:extLst>
            </p:cNvPr>
            <p:cNvSpPr/>
            <p:nvPr/>
          </p:nvSpPr>
          <p:spPr>
            <a:xfrm>
              <a:off x="2405654" y="3512853"/>
              <a:ext cx="334307" cy="436917"/>
            </a:xfrm>
            <a:custGeom>
              <a:avLst/>
              <a:gdLst/>
              <a:ahLst/>
              <a:cxnLst/>
              <a:rect l="l" t="t" r="r" b="b"/>
              <a:pathLst>
                <a:path w="17714" h="23151" extrusionOk="0">
                  <a:moveTo>
                    <a:pt x="11209" y="1"/>
                  </a:moveTo>
                  <a:cubicBezTo>
                    <a:pt x="8240" y="7372"/>
                    <a:pt x="4204" y="13544"/>
                    <a:pt x="1" y="17713"/>
                  </a:cubicBezTo>
                  <a:lnTo>
                    <a:pt x="13477" y="23150"/>
                  </a:lnTo>
                  <a:cubicBezTo>
                    <a:pt x="13344" y="17213"/>
                    <a:pt x="14745" y="9974"/>
                    <a:pt x="17713" y="26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47;p40">
              <a:extLst>
                <a:ext uri="{FF2B5EF4-FFF2-40B4-BE49-F238E27FC236}">
                  <a16:creationId xmlns:a16="http://schemas.microsoft.com/office/drawing/2014/main" id="{0347B73C-7BD8-41AD-A4B2-CBE2EC4361C5}"/>
                </a:ext>
              </a:extLst>
            </p:cNvPr>
            <p:cNvSpPr/>
            <p:nvPr/>
          </p:nvSpPr>
          <p:spPr>
            <a:xfrm>
              <a:off x="2126795" y="3749534"/>
              <a:ext cx="677391" cy="677410"/>
            </a:xfrm>
            <a:custGeom>
              <a:avLst/>
              <a:gdLst/>
              <a:ahLst/>
              <a:cxnLst/>
              <a:rect l="l" t="t" r="r" b="b"/>
              <a:pathLst>
                <a:path w="35893" h="35894" extrusionOk="0">
                  <a:moveTo>
                    <a:pt x="35893" y="17947"/>
                  </a:moveTo>
                  <a:cubicBezTo>
                    <a:pt x="35893" y="27854"/>
                    <a:pt x="27854" y="35893"/>
                    <a:pt x="17947" y="35893"/>
                  </a:cubicBezTo>
                  <a:cubicBezTo>
                    <a:pt x="8040" y="35893"/>
                    <a:pt x="0" y="27854"/>
                    <a:pt x="0" y="17947"/>
                  </a:cubicBezTo>
                  <a:cubicBezTo>
                    <a:pt x="0" y="8040"/>
                    <a:pt x="8040" y="1"/>
                    <a:pt x="17947" y="1"/>
                  </a:cubicBezTo>
                  <a:cubicBezTo>
                    <a:pt x="27854" y="1"/>
                    <a:pt x="35893" y="8040"/>
                    <a:pt x="35893" y="179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48;p40">
              <a:extLst>
                <a:ext uri="{FF2B5EF4-FFF2-40B4-BE49-F238E27FC236}">
                  <a16:creationId xmlns:a16="http://schemas.microsoft.com/office/drawing/2014/main" id="{24D84C89-41C9-4307-8D3F-7AA1014A3AA5}"/>
                </a:ext>
              </a:extLst>
            </p:cNvPr>
            <p:cNvSpPr/>
            <p:nvPr/>
          </p:nvSpPr>
          <p:spPr>
            <a:xfrm>
              <a:off x="2196675" y="3819414"/>
              <a:ext cx="536998" cy="537017"/>
            </a:xfrm>
            <a:custGeom>
              <a:avLst/>
              <a:gdLst/>
              <a:ahLst/>
              <a:cxnLst/>
              <a:rect l="l" t="t" r="r" b="b"/>
              <a:pathLst>
                <a:path w="28454" h="28455" extrusionOk="0">
                  <a:moveTo>
                    <a:pt x="28454" y="14244"/>
                  </a:moveTo>
                  <a:cubicBezTo>
                    <a:pt x="28454" y="22116"/>
                    <a:pt x="22083" y="28454"/>
                    <a:pt x="14244" y="28454"/>
                  </a:cubicBezTo>
                  <a:cubicBezTo>
                    <a:pt x="6371" y="28454"/>
                    <a:pt x="0" y="22116"/>
                    <a:pt x="0" y="14244"/>
                  </a:cubicBezTo>
                  <a:cubicBezTo>
                    <a:pt x="0" y="6372"/>
                    <a:pt x="6371" y="0"/>
                    <a:pt x="14244" y="0"/>
                  </a:cubicBezTo>
                  <a:cubicBezTo>
                    <a:pt x="22083" y="0"/>
                    <a:pt x="28454" y="6372"/>
                    <a:pt x="28454" y="142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0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/>
            </a:p>
          </p:txBody>
        </p:sp>
        <p:sp>
          <p:nvSpPr>
            <p:cNvPr id="75" name="Google Shape;1149;p40">
              <a:extLst>
                <a:ext uri="{FF2B5EF4-FFF2-40B4-BE49-F238E27FC236}">
                  <a16:creationId xmlns:a16="http://schemas.microsoft.com/office/drawing/2014/main" id="{74FB4B8C-AA7E-43BB-A921-F6D0335F794B}"/>
                </a:ext>
              </a:extLst>
            </p:cNvPr>
            <p:cNvSpPr/>
            <p:nvPr/>
          </p:nvSpPr>
          <p:spPr>
            <a:xfrm>
              <a:off x="1670344" y="3448012"/>
              <a:ext cx="150489" cy="149848"/>
            </a:xfrm>
            <a:custGeom>
              <a:avLst/>
              <a:gdLst/>
              <a:ahLst/>
              <a:cxnLst/>
              <a:rect l="l" t="t" r="r" b="b"/>
              <a:pathLst>
                <a:path w="7974" h="7940" extrusionOk="0">
                  <a:moveTo>
                    <a:pt x="6539" y="1402"/>
                  </a:moveTo>
                  <a:cubicBezTo>
                    <a:pt x="5138" y="1"/>
                    <a:pt x="2836" y="1"/>
                    <a:pt x="1435" y="1402"/>
                  </a:cubicBezTo>
                  <a:cubicBezTo>
                    <a:pt x="1" y="2836"/>
                    <a:pt x="1" y="5104"/>
                    <a:pt x="1435" y="6539"/>
                  </a:cubicBezTo>
                  <a:cubicBezTo>
                    <a:pt x="2836" y="7940"/>
                    <a:pt x="5138" y="7940"/>
                    <a:pt x="6539" y="6539"/>
                  </a:cubicBezTo>
                  <a:cubicBezTo>
                    <a:pt x="7973" y="5104"/>
                    <a:pt x="7973" y="2836"/>
                    <a:pt x="6539" y="14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50;p40">
              <a:extLst>
                <a:ext uri="{FF2B5EF4-FFF2-40B4-BE49-F238E27FC236}">
                  <a16:creationId xmlns:a16="http://schemas.microsoft.com/office/drawing/2014/main" id="{4D5A1E53-8885-49C2-887C-076A95CFF8CC}"/>
                </a:ext>
              </a:extLst>
            </p:cNvPr>
            <p:cNvSpPr/>
            <p:nvPr/>
          </p:nvSpPr>
          <p:spPr>
            <a:xfrm>
              <a:off x="1650208" y="3442973"/>
              <a:ext cx="148583" cy="149225"/>
            </a:xfrm>
            <a:custGeom>
              <a:avLst/>
              <a:gdLst/>
              <a:ahLst/>
              <a:cxnLst/>
              <a:rect l="l" t="t" r="r" b="b"/>
              <a:pathLst>
                <a:path w="7873" h="7907" extrusionOk="0">
                  <a:moveTo>
                    <a:pt x="6472" y="1402"/>
                  </a:moveTo>
                  <a:cubicBezTo>
                    <a:pt x="5071" y="1"/>
                    <a:pt x="2803" y="1"/>
                    <a:pt x="1402" y="1402"/>
                  </a:cubicBezTo>
                  <a:cubicBezTo>
                    <a:pt x="1" y="2803"/>
                    <a:pt x="1" y="5105"/>
                    <a:pt x="1402" y="6506"/>
                  </a:cubicBezTo>
                  <a:cubicBezTo>
                    <a:pt x="2803" y="7907"/>
                    <a:pt x="5071" y="7907"/>
                    <a:pt x="6472" y="6506"/>
                  </a:cubicBezTo>
                  <a:cubicBezTo>
                    <a:pt x="7873" y="5105"/>
                    <a:pt x="7873" y="2803"/>
                    <a:pt x="6472" y="14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51;p40">
              <a:extLst>
                <a:ext uri="{FF2B5EF4-FFF2-40B4-BE49-F238E27FC236}">
                  <a16:creationId xmlns:a16="http://schemas.microsoft.com/office/drawing/2014/main" id="{8AFA91E1-09C1-47C6-8F81-6E73CE2DC2FA}"/>
                </a:ext>
              </a:extLst>
            </p:cNvPr>
            <p:cNvSpPr/>
            <p:nvPr/>
          </p:nvSpPr>
          <p:spPr>
            <a:xfrm>
              <a:off x="1688611" y="3481376"/>
              <a:ext cx="71791" cy="72414"/>
            </a:xfrm>
            <a:custGeom>
              <a:avLst/>
              <a:gdLst/>
              <a:ahLst/>
              <a:cxnLst/>
              <a:rect l="l" t="t" r="r" b="b"/>
              <a:pathLst>
                <a:path w="3804" h="3837" extrusionOk="0">
                  <a:moveTo>
                    <a:pt x="3803" y="1902"/>
                  </a:moveTo>
                  <a:cubicBezTo>
                    <a:pt x="3803" y="2969"/>
                    <a:pt x="2969" y="3837"/>
                    <a:pt x="1902" y="3837"/>
                  </a:cubicBezTo>
                  <a:cubicBezTo>
                    <a:pt x="868" y="3837"/>
                    <a:pt x="0" y="2969"/>
                    <a:pt x="0" y="1902"/>
                  </a:cubicBezTo>
                  <a:cubicBezTo>
                    <a:pt x="0" y="868"/>
                    <a:pt x="868" y="1"/>
                    <a:pt x="1902" y="1"/>
                  </a:cubicBezTo>
                  <a:cubicBezTo>
                    <a:pt x="2969" y="1"/>
                    <a:pt x="3803" y="868"/>
                    <a:pt x="3803" y="19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1152;p40">
            <a:extLst>
              <a:ext uri="{FF2B5EF4-FFF2-40B4-BE49-F238E27FC236}">
                <a16:creationId xmlns:a16="http://schemas.microsoft.com/office/drawing/2014/main" id="{DE42A50A-C26A-46BF-826F-E159DACC7717}"/>
              </a:ext>
            </a:extLst>
          </p:cNvPr>
          <p:cNvGrpSpPr/>
          <p:nvPr/>
        </p:nvGrpSpPr>
        <p:grpSpPr>
          <a:xfrm>
            <a:off x="1322832" y="1309538"/>
            <a:ext cx="2659647" cy="2160945"/>
            <a:chOff x="1399675" y="1386437"/>
            <a:chExt cx="1951681" cy="1585727"/>
          </a:xfrm>
        </p:grpSpPr>
        <p:sp>
          <p:nvSpPr>
            <p:cNvPr id="79" name="Google Shape;1153;p40">
              <a:extLst>
                <a:ext uri="{FF2B5EF4-FFF2-40B4-BE49-F238E27FC236}">
                  <a16:creationId xmlns:a16="http://schemas.microsoft.com/office/drawing/2014/main" id="{A8CE6714-D3E9-499F-924F-096B9F1F12E9}"/>
                </a:ext>
              </a:extLst>
            </p:cNvPr>
            <p:cNvSpPr/>
            <p:nvPr/>
          </p:nvSpPr>
          <p:spPr>
            <a:xfrm>
              <a:off x="2930836" y="1833671"/>
              <a:ext cx="420521" cy="3170"/>
            </a:xfrm>
            <a:custGeom>
              <a:avLst/>
              <a:gdLst/>
              <a:ahLst/>
              <a:cxnLst/>
              <a:rect l="l" t="t" r="r" b="b"/>
              <a:pathLst>
                <a:path w="22283" h="168" extrusionOk="0">
                  <a:moveTo>
                    <a:pt x="0" y="0"/>
                  </a:moveTo>
                  <a:lnTo>
                    <a:pt x="0" y="167"/>
                  </a:lnTo>
                  <a:lnTo>
                    <a:pt x="22283" y="167"/>
                  </a:lnTo>
                  <a:lnTo>
                    <a:pt x="22283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" name="Google Shape;1154;p40">
              <a:extLst>
                <a:ext uri="{FF2B5EF4-FFF2-40B4-BE49-F238E27FC236}">
                  <a16:creationId xmlns:a16="http://schemas.microsoft.com/office/drawing/2014/main" id="{42A199CD-9E95-4D3F-8EC1-932E38AF94A0}"/>
                </a:ext>
              </a:extLst>
            </p:cNvPr>
            <p:cNvGrpSpPr/>
            <p:nvPr/>
          </p:nvGrpSpPr>
          <p:grpSpPr>
            <a:xfrm>
              <a:off x="1399675" y="1386437"/>
              <a:ext cx="1536065" cy="1585727"/>
              <a:chOff x="1480172" y="1427015"/>
              <a:chExt cx="1496848" cy="1545241"/>
            </a:xfrm>
          </p:grpSpPr>
          <p:sp>
            <p:nvSpPr>
              <p:cNvPr id="81" name="Google Shape;1155;p40">
                <a:extLst>
                  <a:ext uri="{FF2B5EF4-FFF2-40B4-BE49-F238E27FC236}">
                    <a16:creationId xmlns:a16="http://schemas.microsoft.com/office/drawing/2014/main" id="{20293D53-BDD7-4E12-A151-38682FD7E7B6}"/>
                  </a:ext>
                </a:extLst>
              </p:cNvPr>
              <p:cNvSpPr/>
              <p:nvPr/>
            </p:nvSpPr>
            <p:spPr>
              <a:xfrm>
                <a:off x="1480172" y="2328128"/>
                <a:ext cx="528804" cy="644128"/>
              </a:xfrm>
              <a:custGeom>
                <a:avLst/>
                <a:gdLst/>
                <a:ahLst/>
                <a:cxnLst/>
                <a:rect l="l" t="t" r="r" b="b"/>
                <a:pathLst>
                  <a:path w="28755" h="35026" extrusionOk="0">
                    <a:moveTo>
                      <a:pt x="28754" y="15045"/>
                    </a:moveTo>
                    <a:cubicBezTo>
                      <a:pt x="22416" y="5938"/>
                      <a:pt x="11909" y="1"/>
                      <a:pt x="0" y="1"/>
                    </a:cubicBezTo>
                    <a:lnTo>
                      <a:pt x="0" y="26286"/>
                    </a:lnTo>
                    <a:lnTo>
                      <a:pt x="8740" y="3502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156;p40">
                <a:extLst>
                  <a:ext uri="{FF2B5EF4-FFF2-40B4-BE49-F238E27FC236}">
                    <a16:creationId xmlns:a16="http://schemas.microsoft.com/office/drawing/2014/main" id="{4969CEAF-0864-468D-BB26-1E22627DE632}"/>
                  </a:ext>
                </a:extLst>
              </p:cNvPr>
              <p:cNvSpPr/>
              <p:nvPr/>
            </p:nvSpPr>
            <p:spPr>
              <a:xfrm>
                <a:off x="2060517" y="1427015"/>
                <a:ext cx="916502" cy="915896"/>
              </a:xfrm>
              <a:custGeom>
                <a:avLst/>
                <a:gdLst/>
                <a:ahLst/>
                <a:cxnLst/>
                <a:rect l="l" t="t" r="r" b="b"/>
                <a:pathLst>
                  <a:path w="49837" h="49804" extrusionOk="0">
                    <a:moveTo>
                      <a:pt x="49836" y="24885"/>
                    </a:moveTo>
                    <a:cubicBezTo>
                      <a:pt x="49836" y="38662"/>
                      <a:pt x="38662" y="49803"/>
                      <a:pt x="24919" y="49803"/>
                    </a:cubicBezTo>
                    <a:cubicBezTo>
                      <a:pt x="11142" y="49803"/>
                      <a:pt x="1" y="38662"/>
                      <a:pt x="1" y="24885"/>
                    </a:cubicBezTo>
                    <a:cubicBezTo>
                      <a:pt x="1" y="11142"/>
                      <a:pt x="11142" y="1"/>
                      <a:pt x="24919" y="1"/>
                    </a:cubicBezTo>
                    <a:cubicBezTo>
                      <a:pt x="38662" y="1"/>
                      <a:pt x="49836" y="11142"/>
                      <a:pt x="49836" y="248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157;p40">
                <a:extLst>
                  <a:ext uri="{FF2B5EF4-FFF2-40B4-BE49-F238E27FC236}">
                    <a16:creationId xmlns:a16="http://schemas.microsoft.com/office/drawing/2014/main" id="{294DD15F-F7A6-4022-9901-5111117CBD3E}"/>
                  </a:ext>
                </a:extLst>
              </p:cNvPr>
              <p:cNvSpPr/>
              <p:nvPr/>
            </p:nvSpPr>
            <p:spPr>
              <a:xfrm>
                <a:off x="1743930" y="2379655"/>
                <a:ext cx="146642" cy="146623"/>
              </a:xfrm>
              <a:custGeom>
                <a:avLst/>
                <a:gdLst/>
                <a:ahLst/>
                <a:cxnLst/>
                <a:rect l="l" t="t" r="r" b="b"/>
                <a:pathLst>
                  <a:path w="7974" h="7973" extrusionOk="0">
                    <a:moveTo>
                      <a:pt x="6539" y="1435"/>
                    </a:moveTo>
                    <a:cubicBezTo>
                      <a:pt x="5138" y="1"/>
                      <a:pt x="2836" y="1"/>
                      <a:pt x="1435" y="1435"/>
                    </a:cubicBezTo>
                    <a:cubicBezTo>
                      <a:pt x="1" y="2836"/>
                      <a:pt x="1" y="5138"/>
                      <a:pt x="1435" y="6539"/>
                    </a:cubicBezTo>
                    <a:cubicBezTo>
                      <a:pt x="2836" y="7973"/>
                      <a:pt x="5138" y="7973"/>
                      <a:pt x="6539" y="6539"/>
                    </a:cubicBezTo>
                    <a:cubicBezTo>
                      <a:pt x="7973" y="5138"/>
                      <a:pt x="7973" y="2836"/>
                      <a:pt x="6539" y="14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158;p40">
                <a:extLst>
                  <a:ext uri="{FF2B5EF4-FFF2-40B4-BE49-F238E27FC236}">
                    <a16:creationId xmlns:a16="http://schemas.microsoft.com/office/drawing/2014/main" id="{429580B5-C0BC-4F0F-B6F4-F23B84F5A92C}"/>
                  </a:ext>
                </a:extLst>
              </p:cNvPr>
              <p:cNvSpPr/>
              <p:nvPr/>
            </p:nvSpPr>
            <p:spPr>
              <a:xfrm>
                <a:off x="1786262" y="2022038"/>
                <a:ext cx="438013" cy="436781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751" extrusionOk="0">
                    <a:moveTo>
                      <a:pt x="22817" y="0"/>
                    </a:moveTo>
                    <a:lnTo>
                      <a:pt x="1" y="22717"/>
                    </a:lnTo>
                    <a:lnTo>
                      <a:pt x="1001" y="23751"/>
                    </a:lnTo>
                    <a:lnTo>
                      <a:pt x="23818" y="100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159;p40">
                <a:extLst>
                  <a:ext uri="{FF2B5EF4-FFF2-40B4-BE49-F238E27FC236}">
                    <a16:creationId xmlns:a16="http://schemas.microsoft.com/office/drawing/2014/main" id="{5FB2C314-AB68-4BB7-83B9-8370E87784A8}"/>
                  </a:ext>
                </a:extLst>
              </p:cNvPr>
              <p:cNvSpPr/>
              <p:nvPr/>
            </p:nvSpPr>
            <p:spPr>
              <a:xfrm>
                <a:off x="1724308" y="2375370"/>
                <a:ext cx="144784" cy="144784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7873" extrusionOk="0">
                    <a:moveTo>
                      <a:pt x="6472" y="1401"/>
                    </a:moveTo>
                    <a:cubicBezTo>
                      <a:pt x="5071" y="0"/>
                      <a:pt x="2803" y="0"/>
                      <a:pt x="1402" y="1401"/>
                    </a:cubicBezTo>
                    <a:cubicBezTo>
                      <a:pt x="1" y="2802"/>
                      <a:pt x="1" y="5070"/>
                      <a:pt x="1402" y="6471"/>
                    </a:cubicBezTo>
                    <a:cubicBezTo>
                      <a:pt x="2803" y="7872"/>
                      <a:pt x="5071" y="7872"/>
                      <a:pt x="6472" y="6471"/>
                    </a:cubicBezTo>
                    <a:cubicBezTo>
                      <a:pt x="7873" y="5070"/>
                      <a:pt x="7873" y="2802"/>
                      <a:pt x="6472" y="140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160;p40">
                <a:extLst>
                  <a:ext uri="{FF2B5EF4-FFF2-40B4-BE49-F238E27FC236}">
                    <a16:creationId xmlns:a16="http://schemas.microsoft.com/office/drawing/2014/main" id="{14D62168-4523-40CC-B0D2-5B3688F1CF88}"/>
                  </a:ext>
                </a:extLst>
              </p:cNvPr>
              <p:cNvSpPr/>
              <p:nvPr/>
            </p:nvSpPr>
            <p:spPr>
              <a:xfrm>
                <a:off x="1761731" y="2412774"/>
                <a:ext cx="69956" cy="69956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3804" extrusionOk="0">
                    <a:moveTo>
                      <a:pt x="3803" y="1902"/>
                    </a:moveTo>
                    <a:cubicBezTo>
                      <a:pt x="3803" y="2970"/>
                      <a:pt x="2969" y="3804"/>
                      <a:pt x="1902" y="3804"/>
                    </a:cubicBezTo>
                    <a:cubicBezTo>
                      <a:pt x="868" y="3804"/>
                      <a:pt x="0" y="2970"/>
                      <a:pt x="0" y="1902"/>
                    </a:cubicBezTo>
                    <a:cubicBezTo>
                      <a:pt x="0" y="835"/>
                      <a:pt x="868" y="1"/>
                      <a:pt x="1902" y="1"/>
                    </a:cubicBezTo>
                    <a:cubicBezTo>
                      <a:pt x="2969" y="1"/>
                      <a:pt x="3803" y="835"/>
                      <a:pt x="3803" y="19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161;p40">
                <a:extLst>
                  <a:ext uri="{FF2B5EF4-FFF2-40B4-BE49-F238E27FC236}">
                    <a16:creationId xmlns:a16="http://schemas.microsoft.com/office/drawing/2014/main" id="{71560A8D-20F6-4E73-A212-8AFF72978448}"/>
                  </a:ext>
                </a:extLst>
              </p:cNvPr>
              <p:cNvSpPr/>
              <p:nvPr/>
            </p:nvSpPr>
            <p:spPr>
              <a:xfrm>
                <a:off x="2105920" y="1471793"/>
                <a:ext cx="825693" cy="826336"/>
              </a:xfrm>
              <a:custGeom>
                <a:avLst/>
                <a:gdLst/>
                <a:ahLst/>
                <a:cxnLst/>
                <a:rect l="l" t="t" r="r" b="b"/>
                <a:pathLst>
                  <a:path w="44899" h="44934" extrusionOk="0">
                    <a:moveTo>
                      <a:pt x="44899" y="22450"/>
                    </a:moveTo>
                    <a:cubicBezTo>
                      <a:pt x="44899" y="34859"/>
                      <a:pt x="34858" y="44933"/>
                      <a:pt x="22450" y="44933"/>
                    </a:cubicBezTo>
                    <a:cubicBezTo>
                      <a:pt x="10041" y="44933"/>
                      <a:pt x="0" y="34859"/>
                      <a:pt x="0" y="22450"/>
                    </a:cubicBezTo>
                    <a:cubicBezTo>
                      <a:pt x="0" y="10075"/>
                      <a:pt x="10041" y="1"/>
                      <a:pt x="22450" y="1"/>
                    </a:cubicBezTo>
                    <a:cubicBezTo>
                      <a:pt x="34858" y="1"/>
                      <a:pt x="44899" y="10075"/>
                      <a:pt x="44899" y="224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162;p40">
                <a:extLst>
                  <a:ext uri="{FF2B5EF4-FFF2-40B4-BE49-F238E27FC236}">
                    <a16:creationId xmlns:a16="http://schemas.microsoft.com/office/drawing/2014/main" id="{4708E431-5C19-40D6-9FBD-6EE3D7280E8E}"/>
                  </a:ext>
                </a:extLst>
              </p:cNvPr>
              <p:cNvSpPr/>
              <p:nvPr/>
            </p:nvSpPr>
            <p:spPr>
              <a:xfrm>
                <a:off x="2453717" y="2021412"/>
                <a:ext cx="325760" cy="425140"/>
              </a:xfrm>
              <a:custGeom>
                <a:avLst/>
                <a:gdLst/>
                <a:ahLst/>
                <a:cxnLst/>
                <a:rect l="l" t="t" r="r" b="b"/>
                <a:pathLst>
                  <a:path w="17714" h="23118" extrusionOk="0">
                    <a:moveTo>
                      <a:pt x="17713" y="20516"/>
                    </a:moveTo>
                    <a:lnTo>
                      <a:pt x="11209" y="23118"/>
                    </a:lnTo>
                    <a:cubicBezTo>
                      <a:pt x="8240" y="15779"/>
                      <a:pt x="4204" y="9608"/>
                      <a:pt x="1" y="5405"/>
                    </a:cubicBezTo>
                    <a:lnTo>
                      <a:pt x="13477" y="1"/>
                    </a:lnTo>
                    <a:cubicBezTo>
                      <a:pt x="13344" y="5905"/>
                      <a:pt x="14745" y="13144"/>
                      <a:pt x="17713" y="205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163;p40">
                <a:extLst>
                  <a:ext uri="{FF2B5EF4-FFF2-40B4-BE49-F238E27FC236}">
                    <a16:creationId xmlns:a16="http://schemas.microsoft.com/office/drawing/2014/main" id="{C9A17126-14B3-437E-85F1-16CDF32F2858}"/>
                  </a:ext>
                </a:extLst>
              </p:cNvPr>
              <p:cNvSpPr/>
              <p:nvPr/>
            </p:nvSpPr>
            <p:spPr>
              <a:xfrm>
                <a:off x="2188727" y="1554618"/>
                <a:ext cx="660072" cy="660072"/>
              </a:xfrm>
              <a:custGeom>
                <a:avLst/>
                <a:gdLst/>
                <a:ahLst/>
                <a:cxnLst/>
                <a:rect l="l" t="t" r="r" b="b"/>
                <a:pathLst>
                  <a:path w="35893" h="35893" extrusionOk="0">
                    <a:moveTo>
                      <a:pt x="35893" y="17946"/>
                    </a:moveTo>
                    <a:cubicBezTo>
                      <a:pt x="35893" y="27887"/>
                      <a:pt x="27854" y="35893"/>
                      <a:pt x="17947" y="35893"/>
                    </a:cubicBezTo>
                    <a:cubicBezTo>
                      <a:pt x="8040" y="35893"/>
                      <a:pt x="0" y="27887"/>
                      <a:pt x="0" y="17946"/>
                    </a:cubicBezTo>
                    <a:cubicBezTo>
                      <a:pt x="0" y="8039"/>
                      <a:pt x="8040" y="0"/>
                      <a:pt x="17947" y="0"/>
                    </a:cubicBezTo>
                    <a:cubicBezTo>
                      <a:pt x="27854" y="0"/>
                      <a:pt x="35893" y="8039"/>
                      <a:pt x="35893" y="179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164;p40">
                <a:extLst>
                  <a:ext uri="{FF2B5EF4-FFF2-40B4-BE49-F238E27FC236}">
                    <a16:creationId xmlns:a16="http://schemas.microsoft.com/office/drawing/2014/main" id="{5D7FAC4C-0A7B-46ED-A9CC-C58407F28024}"/>
                  </a:ext>
                </a:extLst>
              </p:cNvPr>
              <p:cNvSpPr/>
              <p:nvPr/>
            </p:nvSpPr>
            <p:spPr>
              <a:xfrm>
                <a:off x="2256823" y="1623321"/>
                <a:ext cx="523269" cy="523269"/>
              </a:xfrm>
              <a:custGeom>
                <a:avLst/>
                <a:gdLst/>
                <a:ahLst/>
                <a:cxnLst/>
                <a:rect l="l" t="t" r="r" b="b"/>
                <a:pathLst>
                  <a:path w="28454" h="28454" extrusionOk="0">
                    <a:moveTo>
                      <a:pt x="28454" y="14210"/>
                    </a:moveTo>
                    <a:cubicBezTo>
                      <a:pt x="28454" y="22083"/>
                      <a:pt x="22083" y="28454"/>
                      <a:pt x="14244" y="28454"/>
                    </a:cubicBezTo>
                    <a:cubicBezTo>
                      <a:pt x="6371" y="28454"/>
                      <a:pt x="0" y="22083"/>
                      <a:pt x="0" y="14210"/>
                    </a:cubicBezTo>
                    <a:cubicBezTo>
                      <a:pt x="0" y="6371"/>
                      <a:pt x="6371" y="0"/>
                      <a:pt x="14244" y="0"/>
                    </a:cubicBezTo>
                    <a:cubicBezTo>
                      <a:pt x="22083" y="0"/>
                      <a:pt x="28454" y="6371"/>
                      <a:pt x="28454" y="1421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b="1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1</a:t>
                </a:r>
                <a:endParaRPr sz="20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91" name="Google Shape;1165;p40">
            <a:extLst>
              <a:ext uri="{FF2B5EF4-FFF2-40B4-BE49-F238E27FC236}">
                <a16:creationId xmlns:a16="http://schemas.microsoft.com/office/drawing/2014/main" id="{65A0C78F-B0C4-4031-A604-6ADB65305E46}"/>
              </a:ext>
            </a:extLst>
          </p:cNvPr>
          <p:cNvSpPr/>
          <p:nvPr/>
        </p:nvSpPr>
        <p:spPr>
          <a:xfrm>
            <a:off x="575672" y="2723304"/>
            <a:ext cx="1494450" cy="1494450"/>
          </a:xfrm>
          <a:custGeom>
            <a:avLst/>
            <a:gdLst/>
            <a:ahLst/>
            <a:cxnLst/>
            <a:rect l="l" t="t" r="r" b="b"/>
            <a:pathLst>
              <a:path w="64047" h="64047" extrusionOk="0">
                <a:moveTo>
                  <a:pt x="64046" y="32024"/>
                </a:moveTo>
                <a:cubicBezTo>
                  <a:pt x="64046" y="49703"/>
                  <a:pt x="49703" y="64047"/>
                  <a:pt x="32023" y="64047"/>
                </a:cubicBezTo>
                <a:cubicBezTo>
                  <a:pt x="14344" y="64047"/>
                  <a:pt x="1" y="49703"/>
                  <a:pt x="1" y="32024"/>
                </a:cubicBezTo>
                <a:cubicBezTo>
                  <a:pt x="1" y="14344"/>
                  <a:pt x="14344" y="1"/>
                  <a:pt x="32023" y="1"/>
                </a:cubicBezTo>
                <a:cubicBezTo>
                  <a:pt x="49703" y="1"/>
                  <a:pt x="64046" y="14344"/>
                  <a:pt x="64046" y="32024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166;p40">
            <a:extLst>
              <a:ext uri="{FF2B5EF4-FFF2-40B4-BE49-F238E27FC236}">
                <a16:creationId xmlns:a16="http://schemas.microsoft.com/office/drawing/2014/main" id="{2F1BCA40-5498-4C62-B566-9C56959D62F5}"/>
              </a:ext>
            </a:extLst>
          </p:cNvPr>
          <p:cNvSpPr/>
          <p:nvPr/>
        </p:nvSpPr>
        <p:spPr>
          <a:xfrm>
            <a:off x="721563" y="2861908"/>
            <a:ext cx="1237398" cy="1171601"/>
          </a:xfrm>
          <a:custGeom>
            <a:avLst/>
            <a:gdLst/>
            <a:ahLst/>
            <a:cxnLst/>
            <a:rect l="l" t="t" r="r" b="b"/>
            <a:pathLst>
              <a:path w="44032" h="44066" extrusionOk="0">
                <a:moveTo>
                  <a:pt x="44032" y="22016"/>
                </a:moveTo>
                <a:cubicBezTo>
                  <a:pt x="44032" y="34192"/>
                  <a:pt x="34191" y="44065"/>
                  <a:pt x="22016" y="44065"/>
                </a:cubicBezTo>
                <a:cubicBezTo>
                  <a:pt x="9874" y="44065"/>
                  <a:pt x="0" y="34192"/>
                  <a:pt x="0" y="22016"/>
                </a:cubicBezTo>
                <a:cubicBezTo>
                  <a:pt x="0" y="9874"/>
                  <a:pt x="9874" y="0"/>
                  <a:pt x="22016" y="0"/>
                </a:cubicBezTo>
                <a:cubicBezTo>
                  <a:pt x="34191" y="0"/>
                  <a:pt x="44032" y="9874"/>
                  <a:pt x="44032" y="2201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rPr>
              <a:t>PRE-CONTRACT</a:t>
            </a:r>
            <a:endParaRPr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" name="Google Shape;1167;p40">
            <a:extLst>
              <a:ext uri="{FF2B5EF4-FFF2-40B4-BE49-F238E27FC236}">
                <a16:creationId xmlns:a16="http://schemas.microsoft.com/office/drawing/2014/main" id="{EE7C9B5E-A37F-4134-885B-666382E9430A}"/>
              </a:ext>
            </a:extLst>
          </p:cNvPr>
          <p:cNvSpPr/>
          <p:nvPr/>
        </p:nvSpPr>
        <p:spPr>
          <a:xfrm>
            <a:off x="8942557" y="1599023"/>
            <a:ext cx="1552033" cy="721166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137150" tIns="91425" rIns="1371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RAW MATERIALS SOURCES</a:t>
            </a:r>
            <a:endParaRPr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" name="Google Shape;1168;p40">
            <a:extLst>
              <a:ext uri="{FF2B5EF4-FFF2-40B4-BE49-F238E27FC236}">
                <a16:creationId xmlns:a16="http://schemas.microsoft.com/office/drawing/2014/main" id="{82FD3454-19F9-44A5-A04B-01E5B093A58A}"/>
              </a:ext>
            </a:extLst>
          </p:cNvPr>
          <p:cNvSpPr/>
          <p:nvPr/>
        </p:nvSpPr>
        <p:spPr>
          <a:xfrm>
            <a:off x="8786909" y="3126533"/>
            <a:ext cx="1855638" cy="72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1371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SUPPLY CHAIN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MANAGEMENT</a:t>
            </a:r>
            <a:endParaRPr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" name="Google Shape;1169;p40">
            <a:extLst>
              <a:ext uri="{FF2B5EF4-FFF2-40B4-BE49-F238E27FC236}">
                <a16:creationId xmlns:a16="http://schemas.microsoft.com/office/drawing/2014/main" id="{08385EDD-B6EA-4E2F-8D3D-89203F97A905}"/>
              </a:ext>
            </a:extLst>
          </p:cNvPr>
          <p:cNvSpPr/>
          <p:nvPr/>
        </p:nvSpPr>
        <p:spPr>
          <a:xfrm>
            <a:off x="9209323" y="4624302"/>
            <a:ext cx="1205622" cy="721166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137150" tIns="91425" rIns="1371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DESIGN</a:t>
            </a:r>
            <a:endParaRPr b="1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B8C865-92A4-4F79-AE45-08E8DCDB2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1904" y="1593918"/>
            <a:ext cx="721166" cy="7211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Supply Chain Icons - Download Free Vector Icons | Noun Project">
            <a:extLst>
              <a:ext uri="{FF2B5EF4-FFF2-40B4-BE49-F238E27FC236}">
                <a16:creationId xmlns:a16="http://schemas.microsoft.com/office/drawing/2014/main" id="{3A1EDAF6-11E9-4E19-BFF2-83F7895C0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881" y="3236302"/>
            <a:ext cx="459893" cy="45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9855E47C-3277-4CFF-932C-A85FFA090C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9013" y="4819682"/>
            <a:ext cx="348814" cy="34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75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9CF73-AF14-4BD3-84F0-97AC9FC7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96" y="6343972"/>
            <a:ext cx="994419" cy="1273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1183" y="6509471"/>
            <a:ext cx="4996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gency FB" panose="020B0503020202020204" pitchFamily="34" charset="0"/>
              </a:rPr>
              <a:t>THEME: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CLIMATE CHANGE AND GLOBAL DISASTERS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DEVELOPING SUSTAINABLE INFRASTRUCTURES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TO ACHIEVE GROWTH AMIDST DECLINING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ECONOMIC RESOURCES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28995" y="685204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#NETZERO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45" y="6064043"/>
            <a:ext cx="1723471" cy="18300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10408" y="7068763"/>
            <a:ext cx="973343" cy="56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BIENNIAL </a:t>
            </a:r>
          </a:p>
          <a:p>
            <a:pPr algn="ctr"/>
            <a:r>
              <a:rPr lang="en-US" dirty="0">
                <a:latin typeface="Agency FB" panose="020B0503020202020204" pitchFamily="34" charset="0"/>
              </a:rPr>
              <a:t>CONFERENCE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0861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3754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51" y="6332244"/>
            <a:ext cx="1524003" cy="1524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28995" y="7159823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#SUSTAINABILITY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9321800" y="6833586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13" y="6637466"/>
            <a:ext cx="1617124" cy="979846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DC9AA00-A309-0C4D-9BA7-DC5D5E508F8B}"/>
              </a:ext>
            </a:extLst>
          </p:cNvPr>
          <p:cNvSpPr txBox="1"/>
          <p:nvPr/>
        </p:nvSpPr>
        <p:spPr>
          <a:xfrm>
            <a:off x="-228599" y="216350"/>
            <a:ext cx="6128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s-ES_tradnl" sz="24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CARBON REDUCTION – </a:t>
            </a:r>
            <a:r>
              <a:rPr lang="es-ES_tradnl" sz="12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STRATEGIES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95496" y="698316"/>
            <a:ext cx="550050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oogle Shape;1243;p43">
            <a:extLst>
              <a:ext uri="{FF2B5EF4-FFF2-40B4-BE49-F238E27FC236}">
                <a16:creationId xmlns:a16="http://schemas.microsoft.com/office/drawing/2014/main" id="{88CD495F-3EE5-4031-86F8-7ACF3EB64ED4}"/>
              </a:ext>
            </a:extLst>
          </p:cNvPr>
          <p:cNvGrpSpPr/>
          <p:nvPr/>
        </p:nvGrpSpPr>
        <p:grpSpPr>
          <a:xfrm>
            <a:off x="4431283" y="1577804"/>
            <a:ext cx="3666060" cy="1253914"/>
            <a:chOff x="3281685" y="1523475"/>
            <a:chExt cx="2671288" cy="913669"/>
          </a:xfrm>
        </p:grpSpPr>
        <p:sp>
          <p:nvSpPr>
            <p:cNvPr id="97" name="Google Shape;1244;p43">
              <a:extLst>
                <a:ext uri="{FF2B5EF4-FFF2-40B4-BE49-F238E27FC236}">
                  <a16:creationId xmlns:a16="http://schemas.microsoft.com/office/drawing/2014/main" id="{096D673A-B601-494F-A6E7-47D60BF660F3}"/>
                </a:ext>
              </a:extLst>
            </p:cNvPr>
            <p:cNvSpPr/>
            <p:nvPr/>
          </p:nvSpPr>
          <p:spPr>
            <a:xfrm>
              <a:off x="3281685" y="1523475"/>
              <a:ext cx="2671288" cy="913001"/>
            </a:xfrm>
            <a:custGeom>
              <a:avLst/>
              <a:gdLst/>
              <a:ahLst/>
              <a:cxnLst/>
              <a:rect l="l" t="t" r="r" b="b"/>
              <a:pathLst>
                <a:path w="140835" h="48135" extrusionOk="0">
                  <a:moveTo>
                    <a:pt x="121721" y="39929"/>
                  </a:moveTo>
                  <a:lnTo>
                    <a:pt x="0" y="39929"/>
                  </a:lnTo>
                  <a:lnTo>
                    <a:pt x="17613" y="9407"/>
                  </a:lnTo>
                  <a:cubicBezTo>
                    <a:pt x="20982" y="3603"/>
                    <a:pt x="27153" y="0"/>
                    <a:pt x="33858" y="0"/>
                  </a:cubicBezTo>
                  <a:lnTo>
                    <a:pt x="102207" y="0"/>
                  </a:lnTo>
                  <a:cubicBezTo>
                    <a:pt x="108912" y="0"/>
                    <a:pt x="115116" y="3603"/>
                    <a:pt x="118452" y="9407"/>
                  </a:cubicBezTo>
                  <a:lnTo>
                    <a:pt x="140834" y="48134"/>
                  </a:lnTo>
                  <a:cubicBezTo>
                    <a:pt x="138900" y="45766"/>
                    <a:pt x="132995" y="39929"/>
                    <a:pt x="121721" y="39929"/>
                  </a:cubicBezTo>
                  <a:close/>
                </a:path>
              </a:pathLst>
            </a:custGeom>
            <a:solidFill>
              <a:srgbClr val="B1C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245;p43">
              <a:extLst>
                <a:ext uri="{FF2B5EF4-FFF2-40B4-BE49-F238E27FC236}">
                  <a16:creationId xmlns:a16="http://schemas.microsoft.com/office/drawing/2014/main" id="{A7FE6BFC-CC3F-4298-A9A1-FDB94C19C369}"/>
                </a:ext>
              </a:extLst>
            </p:cNvPr>
            <p:cNvSpPr/>
            <p:nvPr/>
          </p:nvSpPr>
          <p:spPr>
            <a:xfrm>
              <a:off x="3281685" y="2267575"/>
              <a:ext cx="2671288" cy="169569"/>
            </a:xfrm>
            <a:custGeom>
              <a:avLst/>
              <a:gdLst/>
              <a:ahLst/>
              <a:cxnLst/>
              <a:rect l="l" t="t" r="r" b="b"/>
              <a:pathLst>
                <a:path w="140835" h="8940" extrusionOk="0">
                  <a:moveTo>
                    <a:pt x="121721" y="0"/>
                  </a:moveTo>
                  <a:lnTo>
                    <a:pt x="401" y="0"/>
                  </a:lnTo>
                  <a:lnTo>
                    <a:pt x="0" y="701"/>
                  </a:lnTo>
                  <a:lnTo>
                    <a:pt x="121721" y="701"/>
                  </a:lnTo>
                  <a:cubicBezTo>
                    <a:pt x="132995" y="701"/>
                    <a:pt x="138900" y="6538"/>
                    <a:pt x="140834" y="8940"/>
                  </a:cubicBezTo>
                  <a:lnTo>
                    <a:pt x="139700" y="6972"/>
                  </a:lnTo>
                  <a:cubicBezTo>
                    <a:pt x="137032" y="4236"/>
                    <a:pt x="131328" y="0"/>
                    <a:pt x="12172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246;p43">
              <a:extLst>
                <a:ext uri="{FF2B5EF4-FFF2-40B4-BE49-F238E27FC236}">
                  <a16:creationId xmlns:a16="http://schemas.microsoft.com/office/drawing/2014/main" id="{10C258C5-758B-4F5E-9CF2-CF9271ABBDB2}"/>
                </a:ext>
              </a:extLst>
            </p:cNvPr>
            <p:cNvSpPr/>
            <p:nvPr/>
          </p:nvSpPr>
          <p:spPr>
            <a:xfrm>
              <a:off x="4805449" y="1688448"/>
              <a:ext cx="411374" cy="411374"/>
            </a:xfrm>
            <a:custGeom>
              <a:avLst/>
              <a:gdLst/>
              <a:ahLst/>
              <a:cxnLst/>
              <a:rect l="l" t="t" r="r" b="b"/>
              <a:pathLst>
                <a:path w="28454" h="28454" extrusionOk="0">
                  <a:moveTo>
                    <a:pt x="28454" y="14210"/>
                  </a:moveTo>
                  <a:cubicBezTo>
                    <a:pt x="28454" y="22083"/>
                    <a:pt x="22083" y="28454"/>
                    <a:pt x="14244" y="28454"/>
                  </a:cubicBezTo>
                  <a:cubicBezTo>
                    <a:pt x="6371" y="28454"/>
                    <a:pt x="0" y="22083"/>
                    <a:pt x="0" y="14210"/>
                  </a:cubicBezTo>
                  <a:cubicBezTo>
                    <a:pt x="0" y="6371"/>
                    <a:pt x="6371" y="0"/>
                    <a:pt x="14244" y="0"/>
                  </a:cubicBezTo>
                  <a:cubicBezTo>
                    <a:pt x="22083" y="0"/>
                    <a:pt x="28454" y="6371"/>
                    <a:pt x="28454" y="1421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6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100" name="Google Shape;1248;p43">
            <a:extLst>
              <a:ext uri="{FF2B5EF4-FFF2-40B4-BE49-F238E27FC236}">
                <a16:creationId xmlns:a16="http://schemas.microsoft.com/office/drawing/2014/main" id="{615A2F98-2049-4056-AF95-0F5E741AF953}"/>
              </a:ext>
            </a:extLst>
          </p:cNvPr>
          <p:cNvCxnSpPr>
            <a:cxnSpLocks/>
            <a:stCxn id="101" idx="3"/>
          </p:cNvCxnSpPr>
          <p:nvPr/>
        </p:nvCxnSpPr>
        <p:spPr>
          <a:xfrm flipV="1">
            <a:off x="3332978" y="2136780"/>
            <a:ext cx="1601271" cy="45176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" name="Google Shape;1249;p43">
            <a:extLst>
              <a:ext uri="{FF2B5EF4-FFF2-40B4-BE49-F238E27FC236}">
                <a16:creationId xmlns:a16="http://schemas.microsoft.com/office/drawing/2014/main" id="{95F4223B-96C7-4624-811F-A44AAB3D1B35}"/>
              </a:ext>
            </a:extLst>
          </p:cNvPr>
          <p:cNvSpPr txBox="1"/>
          <p:nvPr/>
        </p:nvSpPr>
        <p:spPr>
          <a:xfrm>
            <a:off x="818714" y="1747911"/>
            <a:ext cx="2514264" cy="868089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MATERIALS</a:t>
            </a:r>
          </a:p>
          <a:p>
            <a:pPr defTabSz="914400">
              <a:spcAft>
                <a:spcPts val="400"/>
              </a:spcAft>
              <a:buClr>
                <a:srgbClr val="000000"/>
              </a:buClr>
              <a:buFont typeface="Arial"/>
              <a:buNone/>
            </a:pPr>
            <a:r>
              <a:rPr lang="en-US" sz="10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Recycled Content . Low carbon material replacement (LOW CARBON CEMENT)</a:t>
            </a:r>
          </a:p>
          <a:p>
            <a:pPr defTabSz="914400">
              <a:spcAft>
                <a:spcPts val="400"/>
              </a:spcAft>
              <a:buClr>
                <a:srgbClr val="000000"/>
              </a:buClr>
              <a:buFont typeface="Arial"/>
              <a:buNone/>
            </a:pPr>
            <a:r>
              <a:rPr lang="en-US" sz="10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Product Certifications</a:t>
            </a:r>
          </a:p>
        </p:txBody>
      </p:sp>
      <p:sp>
        <p:nvSpPr>
          <p:cNvPr id="102" name="Google Shape;1250;p43">
            <a:extLst>
              <a:ext uri="{FF2B5EF4-FFF2-40B4-BE49-F238E27FC236}">
                <a16:creationId xmlns:a16="http://schemas.microsoft.com/office/drawing/2014/main" id="{E9971044-3B99-4BFA-AA2D-5C1DA3263BA8}"/>
              </a:ext>
            </a:extLst>
          </p:cNvPr>
          <p:cNvSpPr txBox="1"/>
          <p:nvPr/>
        </p:nvSpPr>
        <p:spPr>
          <a:xfrm>
            <a:off x="818713" y="4761084"/>
            <a:ext cx="2452605" cy="777736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GREEN INFRASTRUCTURES</a:t>
            </a:r>
          </a:p>
          <a:p>
            <a:pPr defTabSz="91440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  <a:buFont typeface="Arial"/>
              <a:buNone/>
            </a:pPr>
            <a:r>
              <a:rPr lang="en-US" sz="10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Low energy demand. Indoor air quality.</a:t>
            </a:r>
            <a:endParaRPr sz="1000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251;p43">
            <a:extLst>
              <a:ext uri="{FF2B5EF4-FFF2-40B4-BE49-F238E27FC236}">
                <a16:creationId xmlns:a16="http://schemas.microsoft.com/office/drawing/2014/main" id="{54F8C273-5706-4B9C-BE2E-4E53742BC6CC}"/>
              </a:ext>
            </a:extLst>
          </p:cNvPr>
          <p:cNvSpPr txBox="1"/>
          <p:nvPr/>
        </p:nvSpPr>
        <p:spPr>
          <a:xfrm>
            <a:off x="9065495" y="1747911"/>
            <a:ext cx="2565031" cy="868089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137150" tIns="91425" rIns="91425" bIns="91425" anchor="t" anchorCtr="0">
            <a:noAutofit/>
          </a:bodyPr>
          <a:lstStyle/>
          <a:p>
            <a:pPr algn="r" defTabSz="914400">
              <a:lnSpc>
                <a:spcPct val="115000"/>
              </a:lnSpc>
              <a:spcAft>
                <a:spcPts val="200"/>
              </a:spcAft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ZERO EMISSION SITES</a:t>
            </a:r>
          </a:p>
          <a:p>
            <a:pPr algn="r" defTabSz="914400">
              <a:spcAft>
                <a:spcPts val="200"/>
              </a:spcAft>
              <a:buClr>
                <a:srgbClr val="000000"/>
              </a:buClr>
              <a:buFont typeface="Arial"/>
              <a:buNone/>
            </a:pPr>
            <a:r>
              <a:rPr lang="en-US" sz="10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Use of equipment that are battery powered or renewable energy operations</a:t>
            </a:r>
            <a:endParaRPr sz="1000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" name="Google Shape;1252;p43">
            <a:extLst>
              <a:ext uri="{FF2B5EF4-FFF2-40B4-BE49-F238E27FC236}">
                <a16:creationId xmlns:a16="http://schemas.microsoft.com/office/drawing/2014/main" id="{C1202D36-5AF3-4C62-A089-EC7B08C4DCCA}"/>
              </a:ext>
            </a:extLst>
          </p:cNvPr>
          <p:cNvSpPr txBox="1"/>
          <p:nvPr/>
        </p:nvSpPr>
        <p:spPr>
          <a:xfrm>
            <a:off x="818712" y="3127783"/>
            <a:ext cx="2452607" cy="777736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CONSTRUCTION METHODOLOGY</a:t>
            </a:r>
            <a:endParaRPr sz="1200" b="1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" name="Google Shape;1253;p43">
            <a:extLst>
              <a:ext uri="{FF2B5EF4-FFF2-40B4-BE49-F238E27FC236}">
                <a16:creationId xmlns:a16="http://schemas.microsoft.com/office/drawing/2014/main" id="{C49D29C8-E34B-4B1F-980A-41563ED10540}"/>
              </a:ext>
            </a:extLst>
          </p:cNvPr>
          <p:cNvSpPr txBox="1"/>
          <p:nvPr/>
        </p:nvSpPr>
        <p:spPr>
          <a:xfrm>
            <a:off x="9065495" y="3092422"/>
            <a:ext cx="2517147" cy="777736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137150" tIns="91425" rIns="91425" bIns="91425" anchor="t" anchorCtr="0">
            <a:noAutofit/>
          </a:bodyPr>
          <a:lstStyle/>
          <a:p>
            <a:pPr algn="r" defTabSz="914400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WASTE MANAGEMENT</a:t>
            </a:r>
          </a:p>
          <a:p>
            <a:pPr algn="r" defTabSz="914400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sz="10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Recycle and reuse buildings, materials and equipment </a:t>
            </a:r>
          </a:p>
          <a:p>
            <a:pPr algn="r" defTabSz="914400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endParaRPr sz="1200" b="1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06" name="Google Shape;1254;p43">
            <a:extLst>
              <a:ext uri="{FF2B5EF4-FFF2-40B4-BE49-F238E27FC236}">
                <a16:creationId xmlns:a16="http://schemas.microsoft.com/office/drawing/2014/main" id="{1FC9B431-6507-4687-AEEF-D019A443275C}"/>
              </a:ext>
            </a:extLst>
          </p:cNvPr>
          <p:cNvCxnSpPr>
            <a:cxnSpLocks/>
            <a:stCxn id="104" idx="3"/>
          </p:cNvCxnSpPr>
          <p:nvPr/>
        </p:nvCxnSpPr>
        <p:spPr>
          <a:xfrm>
            <a:off x="3271319" y="3516651"/>
            <a:ext cx="989771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1255;p43">
            <a:extLst>
              <a:ext uri="{FF2B5EF4-FFF2-40B4-BE49-F238E27FC236}">
                <a16:creationId xmlns:a16="http://schemas.microsoft.com/office/drawing/2014/main" id="{C579C604-AE76-4661-ACCA-A10FE3D59658}"/>
              </a:ext>
            </a:extLst>
          </p:cNvPr>
          <p:cNvCxnSpPr>
            <a:cxnSpLocks/>
            <a:stCxn id="102" idx="3"/>
          </p:cNvCxnSpPr>
          <p:nvPr/>
        </p:nvCxnSpPr>
        <p:spPr>
          <a:xfrm>
            <a:off x="3271318" y="5149952"/>
            <a:ext cx="218508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256;p43">
            <a:extLst>
              <a:ext uri="{FF2B5EF4-FFF2-40B4-BE49-F238E27FC236}">
                <a16:creationId xmlns:a16="http://schemas.microsoft.com/office/drawing/2014/main" id="{2C910B6E-99CA-465B-8EBD-5D3D09C1551F}"/>
              </a:ext>
            </a:extLst>
          </p:cNvPr>
          <p:cNvCxnSpPr>
            <a:cxnSpLocks/>
            <a:stCxn id="103" idx="1"/>
          </p:cNvCxnSpPr>
          <p:nvPr/>
        </p:nvCxnSpPr>
        <p:spPr>
          <a:xfrm flipH="1">
            <a:off x="7693507" y="2181956"/>
            <a:ext cx="1371988" cy="11124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" name="Google Shape;1257;p43">
            <a:extLst>
              <a:ext uri="{FF2B5EF4-FFF2-40B4-BE49-F238E27FC236}">
                <a16:creationId xmlns:a16="http://schemas.microsoft.com/office/drawing/2014/main" id="{66B8BA68-2A05-48BD-BFBF-CEF32B7447DF}"/>
              </a:ext>
            </a:extLst>
          </p:cNvPr>
          <p:cNvCxnSpPr>
            <a:cxnSpLocks/>
            <a:stCxn id="105" idx="1"/>
          </p:cNvCxnSpPr>
          <p:nvPr/>
        </p:nvCxnSpPr>
        <p:spPr>
          <a:xfrm flipH="1">
            <a:off x="8181851" y="3481290"/>
            <a:ext cx="883644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0" name="Google Shape;1258;p43">
            <a:extLst>
              <a:ext uri="{FF2B5EF4-FFF2-40B4-BE49-F238E27FC236}">
                <a16:creationId xmlns:a16="http://schemas.microsoft.com/office/drawing/2014/main" id="{D89ECEB5-9DEB-493E-987B-8BD4C8914240}"/>
              </a:ext>
            </a:extLst>
          </p:cNvPr>
          <p:cNvGrpSpPr/>
          <p:nvPr/>
        </p:nvGrpSpPr>
        <p:grpSpPr>
          <a:xfrm>
            <a:off x="3910272" y="1578663"/>
            <a:ext cx="2564177" cy="3067792"/>
            <a:chOff x="2902048" y="1524101"/>
            <a:chExt cx="1868397" cy="2235358"/>
          </a:xfrm>
        </p:grpSpPr>
        <p:sp>
          <p:nvSpPr>
            <p:cNvPr id="111" name="Google Shape;1259;p43">
              <a:extLst>
                <a:ext uri="{FF2B5EF4-FFF2-40B4-BE49-F238E27FC236}">
                  <a16:creationId xmlns:a16="http://schemas.microsoft.com/office/drawing/2014/main" id="{DF015435-AD24-43EC-AA37-CBD4B14EC9A6}"/>
                </a:ext>
              </a:extLst>
            </p:cNvPr>
            <p:cNvSpPr/>
            <p:nvPr/>
          </p:nvSpPr>
          <p:spPr>
            <a:xfrm>
              <a:off x="2902048" y="1524101"/>
              <a:ext cx="1868375" cy="2235358"/>
            </a:xfrm>
            <a:custGeom>
              <a:avLst/>
              <a:gdLst/>
              <a:ahLst/>
              <a:cxnLst/>
              <a:rect l="l" t="t" r="r" b="b"/>
              <a:pathLst>
                <a:path w="98504" h="117852" extrusionOk="0">
                  <a:moveTo>
                    <a:pt x="53772" y="0"/>
                  </a:moveTo>
                  <a:lnTo>
                    <a:pt x="98504" y="0"/>
                  </a:lnTo>
                  <a:cubicBezTo>
                    <a:pt x="95468" y="467"/>
                    <a:pt x="87496" y="2669"/>
                    <a:pt x="81859" y="12409"/>
                  </a:cubicBezTo>
                  <a:cubicBezTo>
                    <a:pt x="66948" y="38228"/>
                    <a:pt x="38528" y="87463"/>
                    <a:pt x="20982" y="117851"/>
                  </a:cubicBezTo>
                  <a:lnTo>
                    <a:pt x="3369" y="87330"/>
                  </a:lnTo>
                  <a:cubicBezTo>
                    <a:pt x="0" y="81492"/>
                    <a:pt x="0" y="74354"/>
                    <a:pt x="3369" y="68549"/>
                  </a:cubicBezTo>
                  <a:lnTo>
                    <a:pt x="37527" y="9374"/>
                  </a:lnTo>
                  <a:cubicBezTo>
                    <a:pt x="40863" y="3570"/>
                    <a:pt x="47067" y="0"/>
                    <a:pt x="53772" y="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260;p43">
              <a:extLst>
                <a:ext uri="{FF2B5EF4-FFF2-40B4-BE49-F238E27FC236}">
                  <a16:creationId xmlns:a16="http://schemas.microsoft.com/office/drawing/2014/main" id="{00C84053-CF76-4BC9-A64C-34BEA3164D40}"/>
                </a:ext>
              </a:extLst>
            </p:cNvPr>
            <p:cNvSpPr/>
            <p:nvPr/>
          </p:nvSpPr>
          <p:spPr>
            <a:xfrm>
              <a:off x="3291815" y="1524101"/>
              <a:ext cx="1478630" cy="2235358"/>
            </a:xfrm>
            <a:custGeom>
              <a:avLst/>
              <a:gdLst/>
              <a:ahLst/>
              <a:cxnLst/>
              <a:rect l="l" t="t" r="r" b="b"/>
              <a:pathLst>
                <a:path w="77956" h="117852" extrusionOk="0">
                  <a:moveTo>
                    <a:pt x="77089" y="0"/>
                  </a:moveTo>
                  <a:cubicBezTo>
                    <a:pt x="74053" y="467"/>
                    <a:pt x="66047" y="2669"/>
                    <a:pt x="60410" y="12409"/>
                  </a:cubicBezTo>
                  <a:cubicBezTo>
                    <a:pt x="45633" y="37994"/>
                    <a:pt x="17546" y="86662"/>
                    <a:pt x="0" y="117084"/>
                  </a:cubicBezTo>
                  <a:lnTo>
                    <a:pt x="434" y="117851"/>
                  </a:lnTo>
                  <a:cubicBezTo>
                    <a:pt x="17980" y="87463"/>
                    <a:pt x="46400" y="38228"/>
                    <a:pt x="61311" y="12409"/>
                  </a:cubicBezTo>
                  <a:cubicBezTo>
                    <a:pt x="66948" y="2669"/>
                    <a:pt x="74920" y="467"/>
                    <a:pt x="77956" y="0"/>
                  </a:cubicBezTo>
                  <a:lnTo>
                    <a:pt x="7708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261;p43">
              <a:extLst>
                <a:ext uri="{FF2B5EF4-FFF2-40B4-BE49-F238E27FC236}">
                  <a16:creationId xmlns:a16="http://schemas.microsoft.com/office/drawing/2014/main" id="{0F73FFBD-570E-41E2-9CA2-74E292E6C428}"/>
                </a:ext>
              </a:extLst>
            </p:cNvPr>
            <p:cNvSpPr/>
            <p:nvPr/>
          </p:nvSpPr>
          <p:spPr>
            <a:xfrm>
              <a:off x="3648174" y="1802748"/>
              <a:ext cx="411374" cy="411374"/>
            </a:xfrm>
            <a:custGeom>
              <a:avLst/>
              <a:gdLst/>
              <a:ahLst/>
              <a:cxnLst/>
              <a:rect l="l" t="t" r="r" b="b"/>
              <a:pathLst>
                <a:path w="28454" h="28454" extrusionOk="0">
                  <a:moveTo>
                    <a:pt x="28454" y="14210"/>
                  </a:moveTo>
                  <a:cubicBezTo>
                    <a:pt x="28454" y="22083"/>
                    <a:pt x="22083" y="28454"/>
                    <a:pt x="14244" y="28454"/>
                  </a:cubicBezTo>
                  <a:cubicBezTo>
                    <a:pt x="6371" y="28454"/>
                    <a:pt x="0" y="22083"/>
                    <a:pt x="0" y="14210"/>
                  </a:cubicBezTo>
                  <a:cubicBezTo>
                    <a:pt x="0" y="6371"/>
                    <a:pt x="6371" y="0"/>
                    <a:pt x="14244" y="0"/>
                  </a:cubicBezTo>
                  <a:cubicBezTo>
                    <a:pt x="22083" y="0"/>
                    <a:pt x="28454" y="6371"/>
                    <a:pt x="28454" y="1421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4" name="Google Shape;1262;p43">
            <a:extLst>
              <a:ext uri="{FF2B5EF4-FFF2-40B4-BE49-F238E27FC236}">
                <a16:creationId xmlns:a16="http://schemas.microsoft.com/office/drawing/2014/main" id="{53925CB4-74AE-4A30-AE2A-2468A3477EC8}"/>
              </a:ext>
            </a:extLst>
          </p:cNvPr>
          <p:cNvGrpSpPr/>
          <p:nvPr/>
        </p:nvGrpSpPr>
        <p:grpSpPr>
          <a:xfrm>
            <a:off x="3906783" y="2359322"/>
            <a:ext cx="2317589" cy="3282260"/>
            <a:chOff x="2899506" y="2092931"/>
            <a:chExt cx="1688720" cy="2391631"/>
          </a:xfrm>
        </p:grpSpPr>
        <p:sp>
          <p:nvSpPr>
            <p:cNvPr id="115" name="Google Shape;1263;p43">
              <a:extLst>
                <a:ext uri="{FF2B5EF4-FFF2-40B4-BE49-F238E27FC236}">
                  <a16:creationId xmlns:a16="http://schemas.microsoft.com/office/drawing/2014/main" id="{08629567-91CB-4256-9351-EA2C5F161205}"/>
                </a:ext>
              </a:extLst>
            </p:cNvPr>
            <p:cNvSpPr/>
            <p:nvPr/>
          </p:nvSpPr>
          <p:spPr>
            <a:xfrm>
              <a:off x="2899506" y="2092931"/>
              <a:ext cx="1688695" cy="2391631"/>
            </a:xfrm>
            <a:custGeom>
              <a:avLst/>
              <a:gdLst/>
              <a:ahLst/>
              <a:cxnLst/>
              <a:rect l="l" t="t" r="r" b="b"/>
              <a:pathLst>
                <a:path w="89031" h="126091" extrusionOk="0">
                  <a:moveTo>
                    <a:pt x="25719" y="0"/>
                  </a:moveTo>
                  <a:cubicBezTo>
                    <a:pt x="24618" y="2869"/>
                    <a:pt x="22517" y="10875"/>
                    <a:pt x="28154" y="20649"/>
                  </a:cubicBezTo>
                  <a:cubicBezTo>
                    <a:pt x="43065" y="46467"/>
                    <a:pt x="71485" y="95702"/>
                    <a:pt x="89031" y="126091"/>
                  </a:cubicBezTo>
                  <a:lnTo>
                    <a:pt x="53772" y="126091"/>
                  </a:lnTo>
                  <a:cubicBezTo>
                    <a:pt x="47068" y="126091"/>
                    <a:pt x="40863" y="122488"/>
                    <a:pt x="37528" y="116684"/>
                  </a:cubicBezTo>
                  <a:lnTo>
                    <a:pt x="3370" y="57508"/>
                  </a:lnTo>
                  <a:cubicBezTo>
                    <a:pt x="1" y="51704"/>
                    <a:pt x="1" y="44566"/>
                    <a:pt x="3370" y="38728"/>
                  </a:cubicBez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264;p43">
              <a:extLst>
                <a:ext uri="{FF2B5EF4-FFF2-40B4-BE49-F238E27FC236}">
                  <a16:creationId xmlns:a16="http://schemas.microsoft.com/office/drawing/2014/main" id="{919FF84F-A535-4CB7-9CF5-1E8BCC60E135}"/>
                </a:ext>
              </a:extLst>
            </p:cNvPr>
            <p:cNvSpPr/>
            <p:nvPr/>
          </p:nvSpPr>
          <p:spPr>
            <a:xfrm>
              <a:off x="3326603" y="2092931"/>
              <a:ext cx="1261623" cy="2391631"/>
            </a:xfrm>
            <a:custGeom>
              <a:avLst/>
              <a:gdLst/>
              <a:ahLst/>
              <a:cxnLst/>
              <a:rect l="l" t="t" r="r" b="b"/>
              <a:pathLst>
                <a:path w="66515" h="126091" extrusionOk="0">
                  <a:moveTo>
                    <a:pt x="5638" y="20649"/>
                  </a:moveTo>
                  <a:cubicBezTo>
                    <a:pt x="1" y="10875"/>
                    <a:pt x="2102" y="2869"/>
                    <a:pt x="3203" y="0"/>
                  </a:cubicBezTo>
                  <a:lnTo>
                    <a:pt x="1635" y="2702"/>
                  </a:lnTo>
                  <a:cubicBezTo>
                    <a:pt x="801" y="6605"/>
                    <a:pt x="501" y="13110"/>
                    <a:pt x="4871" y="20649"/>
                  </a:cubicBezTo>
                  <a:cubicBezTo>
                    <a:pt x="19782" y="46467"/>
                    <a:pt x="48202" y="95702"/>
                    <a:pt x="65748" y="126091"/>
                  </a:cubicBezTo>
                  <a:lnTo>
                    <a:pt x="66515" y="126091"/>
                  </a:lnTo>
                  <a:cubicBezTo>
                    <a:pt x="48969" y="95702"/>
                    <a:pt x="20549" y="46467"/>
                    <a:pt x="5638" y="20649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265;p43">
              <a:extLst>
                <a:ext uri="{FF2B5EF4-FFF2-40B4-BE49-F238E27FC236}">
                  <a16:creationId xmlns:a16="http://schemas.microsoft.com/office/drawing/2014/main" id="{4CED5CBD-8913-4BAC-B409-7522DC450EA0}"/>
                </a:ext>
              </a:extLst>
            </p:cNvPr>
            <p:cNvSpPr/>
            <p:nvPr/>
          </p:nvSpPr>
          <p:spPr>
            <a:xfrm>
              <a:off x="3195724" y="2936223"/>
              <a:ext cx="411374" cy="411374"/>
            </a:xfrm>
            <a:custGeom>
              <a:avLst/>
              <a:gdLst/>
              <a:ahLst/>
              <a:cxnLst/>
              <a:rect l="l" t="t" r="r" b="b"/>
              <a:pathLst>
                <a:path w="28454" h="28454" extrusionOk="0">
                  <a:moveTo>
                    <a:pt x="28454" y="14210"/>
                  </a:moveTo>
                  <a:cubicBezTo>
                    <a:pt x="28454" y="22083"/>
                    <a:pt x="22083" y="28454"/>
                    <a:pt x="14244" y="28454"/>
                  </a:cubicBezTo>
                  <a:cubicBezTo>
                    <a:pt x="6371" y="28454"/>
                    <a:pt x="0" y="22083"/>
                    <a:pt x="0" y="14210"/>
                  </a:cubicBezTo>
                  <a:cubicBezTo>
                    <a:pt x="0" y="6371"/>
                    <a:pt x="6371" y="0"/>
                    <a:pt x="14244" y="0"/>
                  </a:cubicBezTo>
                  <a:cubicBezTo>
                    <a:pt x="22083" y="0"/>
                    <a:pt x="28454" y="6371"/>
                    <a:pt x="28454" y="1421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8" name="Google Shape;1266;p43">
            <a:extLst>
              <a:ext uri="{FF2B5EF4-FFF2-40B4-BE49-F238E27FC236}">
                <a16:creationId xmlns:a16="http://schemas.microsoft.com/office/drawing/2014/main" id="{68D146EB-23F4-436C-B3B7-55F098F4E030}"/>
              </a:ext>
            </a:extLst>
          </p:cNvPr>
          <p:cNvGrpSpPr/>
          <p:nvPr/>
        </p:nvGrpSpPr>
        <p:grpSpPr>
          <a:xfrm>
            <a:off x="4299300" y="4388703"/>
            <a:ext cx="3666920" cy="1252997"/>
            <a:chOff x="3185515" y="3571647"/>
            <a:chExt cx="2671915" cy="913001"/>
          </a:xfrm>
        </p:grpSpPr>
        <p:sp>
          <p:nvSpPr>
            <p:cNvPr id="119" name="Google Shape;1267;p43">
              <a:extLst>
                <a:ext uri="{FF2B5EF4-FFF2-40B4-BE49-F238E27FC236}">
                  <a16:creationId xmlns:a16="http://schemas.microsoft.com/office/drawing/2014/main" id="{97AB16CB-A2FE-4902-9682-57E1CAD26E94}"/>
                </a:ext>
              </a:extLst>
            </p:cNvPr>
            <p:cNvSpPr/>
            <p:nvPr/>
          </p:nvSpPr>
          <p:spPr>
            <a:xfrm>
              <a:off x="3185515" y="3571647"/>
              <a:ext cx="2671914" cy="913001"/>
            </a:xfrm>
            <a:custGeom>
              <a:avLst/>
              <a:gdLst/>
              <a:ahLst/>
              <a:cxnLst/>
              <a:rect l="l" t="t" r="r" b="b"/>
              <a:pathLst>
                <a:path w="140868" h="48135" extrusionOk="0">
                  <a:moveTo>
                    <a:pt x="19114" y="8206"/>
                  </a:moveTo>
                  <a:lnTo>
                    <a:pt x="140867" y="8206"/>
                  </a:lnTo>
                  <a:lnTo>
                    <a:pt x="123221" y="38728"/>
                  </a:lnTo>
                  <a:cubicBezTo>
                    <a:pt x="119886" y="44532"/>
                    <a:pt x="113681" y="48135"/>
                    <a:pt x="106977" y="48135"/>
                  </a:cubicBezTo>
                  <a:lnTo>
                    <a:pt x="38628" y="48135"/>
                  </a:lnTo>
                  <a:cubicBezTo>
                    <a:pt x="31923" y="48135"/>
                    <a:pt x="25719" y="44532"/>
                    <a:pt x="22383" y="38728"/>
                  </a:cubicBezTo>
                  <a:lnTo>
                    <a:pt x="0" y="0"/>
                  </a:lnTo>
                  <a:cubicBezTo>
                    <a:pt x="1935" y="2369"/>
                    <a:pt x="7839" y="8206"/>
                    <a:pt x="19114" y="8206"/>
                  </a:cubicBez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68;p43">
              <a:extLst>
                <a:ext uri="{FF2B5EF4-FFF2-40B4-BE49-F238E27FC236}">
                  <a16:creationId xmlns:a16="http://schemas.microsoft.com/office/drawing/2014/main" id="{909F8EA0-DE41-4AF0-A457-D7F40437849E}"/>
                </a:ext>
              </a:extLst>
            </p:cNvPr>
            <p:cNvSpPr/>
            <p:nvPr/>
          </p:nvSpPr>
          <p:spPr>
            <a:xfrm>
              <a:off x="3199438" y="3586822"/>
              <a:ext cx="2657992" cy="151873"/>
            </a:xfrm>
            <a:custGeom>
              <a:avLst/>
              <a:gdLst/>
              <a:ahLst/>
              <a:cxnLst/>
              <a:rect l="l" t="t" r="r" b="b"/>
              <a:pathLst>
                <a:path w="140134" h="8007" extrusionOk="0">
                  <a:moveTo>
                    <a:pt x="18914" y="8007"/>
                  </a:moveTo>
                  <a:lnTo>
                    <a:pt x="139766" y="8007"/>
                  </a:lnTo>
                  <a:lnTo>
                    <a:pt x="140133" y="7406"/>
                  </a:lnTo>
                  <a:lnTo>
                    <a:pt x="18380" y="7406"/>
                  </a:lnTo>
                  <a:cubicBezTo>
                    <a:pt x="8239" y="7406"/>
                    <a:pt x="2468" y="2703"/>
                    <a:pt x="0" y="1"/>
                  </a:cubicBezTo>
                  <a:cubicBezTo>
                    <a:pt x="2102" y="2503"/>
                    <a:pt x="7972" y="8007"/>
                    <a:pt x="18914" y="800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69;p43">
              <a:extLst>
                <a:ext uri="{FF2B5EF4-FFF2-40B4-BE49-F238E27FC236}">
                  <a16:creationId xmlns:a16="http://schemas.microsoft.com/office/drawing/2014/main" id="{E95C1919-4E59-4F41-B8E8-C5E2E3155678}"/>
                </a:ext>
              </a:extLst>
            </p:cNvPr>
            <p:cNvSpPr/>
            <p:nvPr/>
          </p:nvSpPr>
          <p:spPr>
            <a:xfrm>
              <a:off x="3876749" y="3883973"/>
              <a:ext cx="411374" cy="411374"/>
            </a:xfrm>
            <a:custGeom>
              <a:avLst/>
              <a:gdLst/>
              <a:ahLst/>
              <a:cxnLst/>
              <a:rect l="l" t="t" r="r" b="b"/>
              <a:pathLst>
                <a:path w="28454" h="28454" extrusionOk="0">
                  <a:moveTo>
                    <a:pt x="28454" y="14210"/>
                  </a:moveTo>
                  <a:cubicBezTo>
                    <a:pt x="28454" y="22083"/>
                    <a:pt x="22083" y="28454"/>
                    <a:pt x="14244" y="28454"/>
                  </a:cubicBezTo>
                  <a:cubicBezTo>
                    <a:pt x="6371" y="28454"/>
                    <a:pt x="0" y="22083"/>
                    <a:pt x="0" y="14210"/>
                  </a:cubicBezTo>
                  <a:cubicBezTo>
                    <a:pt x="0" y="6371"/>
                    <a:pt x="6371" y="0"/>
                    <a:pt x="14244" y="0"/>
                  </a:cubicBezTo>
                  <a:cubicBezTo>
                    <a:pt x="22083" y="0"/>
                    <a:pt x="28454" y="6371"/>
                    <a:pt x="28454" y="1421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2" name="Google Shape;1270;p43">
            <a:extLst>
              <a:ext uri="{FF2B5EF4-FFF2-40B4-BE49-F238E27FC236}">
                <a16:creationId xmlns:a16="http://schemas.microsoft.com/office/drawing/2014/main" id="{8B24E800-2D57-479A-A8BE-55D5DC4231A3}"/>
              </a:ext>
            </a:extLst>
          </p:cNvPr>
          <p:cNvGrpSpPr/>
          <p:nvPr/>
        </p:nvGrpSpPr>
        <p:grpSpPr>
          <a:xfrm>
            <a:off x="5924006" y="2742284"/>
            <a:ext cx="2565032" cy="2899320"/>
            <a:chOff x="4369363" y="2371978"/>
            <a:chExt cx="1869020" cy="2112600"/>
          </a:xfrm>
        </p:grpSpPr>
        <p:sp>
          <p:nvSpPr>
            <p:cNvPr id="123" name="Google Shape;1271;p43">
              <a:extLst>
                <a:ext uri="{FF2B5EF4-FFF2-40B4-BE49-F238E27FC236}">
                  <a16:creationId xmlns:a16="http://schemas.microsoft.com/office/drawing/2014/main" id="{C70B4C77-459F-413C-AE28-3400C3514933}"/>
                </a:ext>
              </a:extLst>
            </p:cNvPr>
            <p:cNvSpPr/>
            <p:nvPr/>
          </p:nvSpPr>
          <p:spPr>
            <a:xfrm>
              <a:off x="4369363" y="2371978"/>
              <a:ext cx="1869020" cy="2112600"/>
            </a:xfrm>
            <a:custGeom>
              <a:avLst/>
              <a:gdLst/>
              <a:ahLst/>
              <a:cxnLst/>
              <a:rect l="l" t="t" r="r" b="b"/>
              <a:pathLst>
                <a:path w="98538" h="111380" extrusionOk="0">
                  <a:moveTo>
                    <a:pt x="95168" y="24051"/>
                  </a:moveTo>
                  <a:lnTo>
                    <a:pt x="84194" y="5037"/>
                  </a:lnTo>
                  <a:cubicBezTo>
                    <a:pt x="82726" y="5004"/>
                    <a:pt x="81192" y="4637"/>
                    <a:pt x="80124" y="3869"/>
                  </a:cubicBezTo>
                  <a:cubicBezTo>
                    <a:pt x="79157" y="3169"/>
                    <a:pt x="78256" y="2402"/>
                    <a:pt x="77356" y="1635"/>
                  </a:cubicBezTo>
                  <a:cubicBezTo>
                    <a:pt x="76255" y="967"/>
                    <a:pt x="74987" y="534"/>
                    <a:pt x="73820" y="0"/>
                  </a:cubicBezTo>
                  <a:cubicBezTo>
                    <a:pt x="56207" y="30522"/>
                    <a:pt x="30556" y="74887"/>
                    <a:pt x="16679" y="98938"/>
                  </a:cubicBezTo>
                  <a:cubicBezTo>
                    <a:pt x="11042" y="108711"/>
                    <a:pt x="3069" y="110879"/>
                    <a:pt x="0" y="111380"/>
                  </a:cubicBezTo>
                  <a:lnTo>
                    <a:pt x="44766" y="111380"/>
                  </a:lnTo>
                  <a:cubicBezTo>
                    <a:pt x="51470" y="111380"/>
                    <a:pt x="57675" y="107777"/>
                    <a:pt x="61011" y="101973"/>
                  </a:cubicBezTo>
                  <a:lnTo>
                    <a:pt x="95202" y="42797"/>
                  </a:lnTo>
                  <a:cubicBezTo>
                    <a:pt x="98537" y="36993"/>
                    <a:pt x="98537" y="29855"/>
                    <a:pt x="95168" y="24051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72;p43">
              <a:extLst>
                <a:ext uri="{FF2B5EF4-FFF2-40B4-BE49-F238E27FC236}">
                  <a16:creationId xmlns:a16="http://schemas.microsoft.com/office/drawing/2014/main" id="{BA48A461-E3C3-4390-B296-0CCC892DE920}"/>
                </a:ext>
              </a:extLst>
            </p:cNvPr>
            <p:cNvSpPr/>
            <p:nvPr/>
          </p:nvSpPr>
          <p:spPr>
            <a:xfrm>
              <a:off x="4369363" y="2371978"/>
              <a:ext cx="1413477" cy="2112600"/>
            </a:xfrm>
            <a:custGeom>
              <a:avLst/>
              <a:gdLst/>
              <a:ahLst/>
              <a:cxnLst/>
              <a:rect l="l" t="t" r="r" b="b"/>
              <a:pathLst>
                <a:path w="74521" h="111380" extrusionOk="0">
                  <a:moveTo>
                    <a:pt x="73820" y="0"/>
                  </a:moveTo>
                  <a:cubicBezTo>
                    <a:pt x="56207" y="30522"/>
                    <a:pt x="30556" y="74887"/>
                    <a:pt x="16679" y="98938"/>
                  </a:cubicBezTo>
                  <a:cubicBezTo>
                    <a:pt x="11042" y="108711"/>
                    <a:pt x="3069" y="110879"/>
                    <a:pt x="0" y="111380"/>
                  </a:cubicBezTo>
                  <a:lnTo>
                    <a:pt x="901" y="111380"/>
                  </a:lnTo>
                  <a:cubicBezTo>
                    <a:pt x="3937" y="110879"/>
                    <a:pt x="11942" y="108711"/>
                    <a:pt x="17580" y="98938"/>
                  </a:cubicBezTo>
                  <a:cubicBezTo>
                    <a:pt x="31423" y="74987"/>
                    <a:pt x="56908" y="30822"/>
                    <a:pt x="74520" y="300"/>
                  </a:cubicBezTo>
                  <a:cubicBezTo>
                    <a:pt x="74287" y="200"/>
                    <a:pt x="74053" y="100"/>
                    <a:pt x="73820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73;p43">
              <a:extLst>
                <a:ext uri="{FF2B5EF4-FFF2-40B4-BE49-F238E27FC236}">
                  <a16:creationId xmlns:a16="http://schemas.microsoft.com/office/drawing/2014/main" id="{1F00A03F-7E15-4430-8B5E-1836EE24A02C}"/>
                </a:ext>
              </a:extLst>
            </p:cNvPr>
            <p:cNvSpPr/>
            <p:nvPr/>
          </p:nvSpPr>
          <p:spPr>
            <a:xfrm>
              <a:off x="5110249" y="3731573"/>
              <a:ext cx="411374" cy="411374"/>
            </a:xfrm>
            <a:custGeom>
              <a:avLst/>
              <a:gdLst/>
              <a:ahLst/>
              <a:cxnLst/>
              <a:rect l="l" t="t" r="r" b="b"/>
              <a:pathLst>
                <a:path w="28454" h="28454" extrusionOk="0">
                  <a:moveTo>
                    <a:pt x="28454" y="14210"/>
                  </a:moveTo>
                  <a:cubicBezTo>
                    <a:pt x="28454" y="22083"/>
                    <a:pt x="22083" y="28454"/>
                    <a:pt x="14244" y="28454"/>
                  </a:cubicBezTo>
                  <a:cubicBezTo>
                    <a:pt x="6371" y="28454"/>
                    <a:pt x="0" y="22083"/>
                    <a:pt x="0" y="14210"/>
                  </a:cubicBezTo>
                  <a:cubicBezTo>
                    <a:pt x="0" y="6371"/>
                    <a:pt x="6371" y="0"/>
                    <a:pt x="14244" y="0"/>
                  </a:cubicBezTo>
                  <a:cubicBezTo>
                    <a:pt x="22083" y="0"/>
                    <a:pt x="28454" y="6371"/>
                    <a:pt x="28454" y="1421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6" name="Google Shape;1274;p43">
            <a:extLst>
              <a:ext uri="{FF2B5EF4-FFF2-40B4-BE49-F238E27FC236}">
                <a16:creationId xmlns:a16="http://schemas.microsoft.com/office/drawing/2014/main" id="{E056EDA8-7B3F-438A-A3D8-E4720B71AF5B}"/>
              </a:ext>
            </a:extLst>
          </p:cNvPr>
          <p:cNvGrpSpPr/>
          <p:nvPr/>
        </p:nvGrpSpPr>
        <p:grpSpPr>
          <a:xfrm>
            <a:off x="6774146" y="2617225"/>
            <a:ext cx="1717544" cy="2242899"/>
            <a:chOff x="4988821" y="2280853"/>
            <a:chExt cx="1251495" cy="1634297"/>
          </a:xfrm>
        </p:grpSpPr>
        <p:sp>
          <p:nvSpPr>
            <p:cNvPr id="127" name="Google Shape;1275;p43">
              <a:extLst>
                <a:ext uri="{FF2B5EF4-FFF2-40B4-BE49-F238E27FC236}">
                  <a16:creationId xmlns:a16="http://schemas.microsoft.com/office/drawing/2014/main" id="{89FA7B1B-DC9D-41D9-8929-96E780A4E0F0}"/>
                </a:ext>
              </a:extLst>
            </p:cNvPr>
            <p:cNvSpPr/>
            <p:nvPr/>
          </p:nvSpPr>
          <p:spPr>
            <a:xfrm>
              <a:off x="4988821" y="2280853"/>
              <a:ext cx="1251495" cy="1634297"/>
            </a:xfrm>
            <a:custGeom>
              <a:avLst/>
              <a:gdLst/>
              <a:ahLst/>
              <a:cxnLst/>
              <a:rect l="l" t="t" r="r" b="b"/>
              <a:pathLst>
                <a:path w="65981" h="86163" extrusionOk="0">
                  <a:moveTo>
                    <a:pt x="0" y="1"/>
                  </a:moveTo>
                  <a:lnTo>
                    <a:pt x="31723" y="1"/>
                  </a:lnTo>
                  <a:cubicBezTo>
                    <a:pt x="42997" y="1"/>
                    <a:pt x="48902" y="5838"/>
                    <a:pt x="50836" y="8240"/>
                  </a:cubicBezTo>
                  <a:lnTo>
                    <a:pt x="62645" y="28654"/>
                  </a:lnTo>
                  <a:cubicBezTo>
                    <a:pt x="65980" y="34459"/>
                    <a:pt x="65980" y="41630"/>
                    <a:pt x="62645" y="47435"/>
                  </a:cubicBezTo>
                  <a:lnTo>
                    <a:pt x="40262" y="86162"/>
                  </a:lnTo>
                  <a:cubicBezTo>
                    <a:pt x="41363" y="83294"/>
                    <a:pt x="43464" y="75288"/>
                    <a:pt x="37827" y="65514"/>
                  </a:cubicBezTo>
                  <a:cubicBezTo>
                    <a:pt x="28520" y="49403"/>
                    <a:pt x="13943" y="24118"/>
                    <a:pt x="0" y="1"/>
                  </a:cubicBez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76;p43">
              <a:extLst>
                <a:ext uri="{FF2B5EF4-FFF2-40B4-BE49-F238E27FC236}">
                  <a16:creationId xmlns:a16="http://schemas.microsoft.com/office/drawing/2014/main" id="{7BC28B77-8652-4155-83FF-7539F0BB81DC}"/>
                </a:ext>
              </a:extLst>
            </p:cNvPr>
            <p:cNvSpPr/>
            <p:nvPr/>
          </p:nvSpPr>
          <p:spPr>
            <a:xfrm>
              <a:off x="4988821" y="2280853"/>
              <a:ext cx="824422" cy="1634297"/>
            </a:xfrm>
            <a:custGeom>
              <a:avLst/>
              <a:gdLst/>
              <a:ahLst/>
              <a:cxnLst/>
              <a:rect l="l" t="t" r="r" b="b"/>
              <a:pathLst>
                <a:path w="43465" h="86163" extrusionOk="0">
                  <a:moveTo>
                    <a:pt x="42030" y="83127"/>
                  </a:moveTo>
                  <a:cubicBezTo>
                    <a:pt x="42831" y="79191"/>
                    <a:pt x="42964" y="72853"/>
                    <a:pt x="38728" y="65514"/>
                  </a:cubicBezTo>
                  <a:cubicBezTo>
                    <a:pt x="29421" y="49403"/>
                    <a:pt x="14811" y="24118"/>
                    <a:pt x="901" y="1"/>
                  </a:cubicBezTo>
                  <a:lnTo>
                    <a:pt x="0" y="1"/>
                  </a:lnTo>
                  <a:cubicBezTo>
                    <a:pt x="13910" y="24118"/>
                    <a:pt x="28520" y="49403"/>
                    <a:pt x="37827" y="65514"/>
                  </a:cubicBezTo>
                  <a:cubicBezTo>
                    <a:pt x="43464" y="75288"/>
                    <a:pt x="41363" y="83294"/>
                    <a:pt x="40262" y="86162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77;p43">
              <a:extLst>
                <a:ext uri="{FF2B5EF4-FFF2-40B4-BE49-F238E27FC236}">
                  <a16:creationId xmlns:a16="http://schemas.microsoft.com/office/drawing/2014/main" id="{285A7D75-C374-4BB7-B359-A812318E58ED}"/>
                </a:ext>
              </a:extLst>
            </p:cNvPr>
            <p:cNvSpPr/>
            <p:nvPr/>
          </p:nvSpPr>
          <p:spPr>
            <a:xfrm>
              <a:off x="5534124" y="2598098"/>
              <a:ext cx="411374" cy="411374"/>
            </a:xfrm>
            <a:custGeom>
              <a:avLst/>
              <a:gdLst/>
              <a:ahLst/>
              <a:cxnLst/>
              <a:rect l="l" t="t" r="r" b="b"/>
              <a:pathLst>
                <a:path w="28454" h="28454" extrusionOk="0">
                  <a:moveTo>
                    <a:pt x="28454" y="14210"/>
                  </a:moveTo>
                  <a:cubicBezTo>
                    <a:pt x="28454" y="22083"/>
                    <a:pt x="22083" y="28454"/>
                    <a:pt x="14244" y="28454"/>
                  </a:cubicBezTo>
                  <a:cubicBezTo>
                    <a:pt x="6371" y="28454"/>
                    <a:pt x="0" y="22083"/>
                    <a:pt x="0" y="14210"/>
                  </a:cubicBezTo>
                  <a:cubicBezTo>
                    <a:pt x="0" y="6371"/>
                    <a:pt x="6371" y="0"/>
                    <a:pt x="14244" y="0"/>
                  </a:cubicBezTo>
                  <a:cubicBezTo>
                    <a:pt x="22083" y="0"/>
                    <a:pt x="28454" y="6371"/>
                    <a:pt x="28454" y="1421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30" name="Google Shape;1253;p43">
            <a:extLst>
              <a:ext uri="{FF2B5EF4-FFF2-40B4-BE49-F238E27FC236}">
                <a16:creationId xmlns:a16="http://schemas.microsoft.com/office/drawing/2014/main" id="{69EE8E60-00B2-4B91-8F63-B5CBB55A8685}"/>
              </a:ext>
            </a:extLst>
          </p:cNvPr>
          <p:cNvSpPr txBox="1"/>
          <p:nvPr/>
        </p:nvSpPr>
        <p:spPr>
          <a:xfrm>
            <a:off x="9065495" y="4863846"/>
            <a:ext cx="2517148" cy="777736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137150" tIns="91425" rIns="91425" bIns="91425" anchor="t" anchorCtr="0">
            <a:noAutofit/>
          </a:bodyPr>
          <a:lstStyle/>
          <a:p>
            <a:pPr algn="r" defTabSz="914400">
              <a:spcAft>
                <a:spcPts val="200"/>
              </a:spcAft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REUSE / LIFETIME EXTENSION</a:t>
            </a:r>
          </a:p>
          <a:p>
            <a:pPr algn="r" defTabSz="914400">
              <a:spcAft>
                <a:spcPts val="200"/>
              </a:spcAft>
              <a:buClr>
                <a:srgbClr val="000000"/>
              </a:buClr>
              <a:buFont typeface="Arial"/>
              <a:buNone/>
            </a:pPr>
            <a:r>
              <a:rPr lang="en-US" sz="10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Enhance existing building utilization</a:t>
            </a:r>
          </a:p>
          <a:p>
            <a:pPr algn="r" defTabSz="914400">
              <a:spcAft>
                <a:spcPts val="200"/>
              </a:spcAft>
              <a:buClr>
                <a:srgbClr val="000000"/>
              </a:buClr>
              <a:buFont typeface="Arial"/>
              <a:buNone/>
            </a:pPr>
            <a:r>
              <a:rPr lang="en-US" sz="10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Deconstruction methodologies</a:t>
            </a:r>
            <a:endParaRPr sz="1000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31" name="Google Shape;1257;p43">
            <a:extLst>
              <a:ext uri="{FF2B5EF4-FFF2-40B4-BE49-F238E27FC236}">
                <a16:creationId xmlns:a16="http://schemas.microsoft.com/office/drawing/2014/main" id="{342DEFF8-7947-4202-A2E1-ECA726D412FF}"/>
              </a:ext>
            </a:extLst>
          </p:cNvPr>
          <p:cNvCxnSpPr>
            <a:cxnSpLocks/>
            <a:stCxn id="130" idx="1"/>
          </p:cNvCxnSpPr>
          <p:nvPr/>
        </p:nvCxnSpPr>
        <p:spPr>
          <a:xfrm flipH="1">
            <a:off x="7437219" y="5252714"/>
            <a:ext cx="1628276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124" name="Picture 4" descr="Building Construction icon PNG and SVG Vector Free Download">
            <a:extLst>
              <a:ext uri="{FF2B5EF4-FFF2-40B4-BE49-F238E27FC236}">
                <a16:creationId xmlns:a16="http://schemas.microsoft.com/office/drawing/2014/main" id="{C2A1E146-176C-4E84-85C4-1C17F1A3B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30" y="3004944"/>
            <a:ext cx="790819" cy="83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Google Shape;1277;p43">
            <a:extLst>
              <a:ext uri="{FF2B5EF4-FFF2-40B4-BE49-F238E27FC236}">
                <a16:creationId xmlns:a16="http://schemas.microsoft.com/office/drawing/2014/main" id="{980FADAD-6BD5-4E77-A94B-AE5D1F676C9B}"/>
              </a:ext>
            </a:extLst>
          </p:cNvPr>
          <p:cNvSpPr/>
          <p:nvPr/>
        </p:nvSpPr>
        <p:spPr>
          <a:xfrm>
            <a:off x="5152819" y="3915823"/>
            <a:ext cx="2031855" cy="564567"/>
          </a:xfrm>
          <a:custGeom>
            <a:avLst/>
            <a:gdLst/>
            <a:ahLst/>
            <a:cxnLst/>
            <a:rect l="l" t="t" r="r" b="b"/>
            <a:pathLst>
              <a:path w="28454" h="28454" extrusionOk="0">
                <a:moveTo>
                  <a:pt x="28454" y="14210"/>
                </a:moveTo>
                <a:cubicBezTo>
                  <a:pt x="28454" y="22083"/>
                  <a:pt x="22083" y="28454"/>
                  <a:pt x="14244" y="28454"/>
                </a:cubicBezTo>
                <a:cubicBezTo>
                  <a:pt x="6371" y="28454"/>
                  <a:pt x="0" y="22083"/>
                  <a:pt x="0" y="14210"/>
                </a:cubicBezTo>
                <a:cubicBezTo>
                  <a:pt x="0" y="6371"/>
                  <a:pt x="6371" y="0"/>
                  <a:pt x="14244" y="0"/>
                </a:cubicBezTo>
                <a:cubicBezTo>
                  <a:pt x="22083" y="0"/>
                  <a:pt x="28454" y="6371"/>
                  <a:pt x="28454" y="1421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CONSTRUCTION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b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(GREEN)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94897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4" descr="Fluffy Cloud Vector Royalty-Free Stock Image - Storyblocks">
            <a:extLst>
              <a:ext uri="{FF2B5EF4-FFF2-40B4-BE49-F238E27FC236}">
                <a16:creationId xmlns:a16="http://schemas.microsoft.com/office/drawing/2014/main" id="{180ED15B-1A49-4D17-B1FA-C80737BBE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371" y="441693"/>
            <a:ext cx="2566032" cy="16422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Fluffy Cloud Vector Royalty-Free Stock Image - Storyblocks">
            <a:extLst>
              <a:ext uri="{FF2B5EF4-FFF2-40B4-BE49-F238E27FC236}">
                <a16:creationId xmlns:a16="http://schemas.microsoft.com/office/drawing/2014/main" id="{812C2216-0FB5-4E88-83C8-975F8A925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293" y="616147"/>
            <a:ext cx="2566032" cy="16422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99CF73-AF14-4BD3-84F0-97AC9FC70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96" y="6343972"/>
            <a:ext cx="994419" cy="1273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1183" y="6509471"/>
            <a:ext cx="4996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gency FB" panose="020B0503020202020204" pitchFamily="34" charset="0"/>
              </a:rPr>
              <a:t>THEME: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CLIMATE CHANGE AND GLOBAL DISASTERS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DEVELOPING SUSTAINABLE INFRASTRUCTURES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TO ACHIEVE GROWTH AMIDST DECLINING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ECONOMIC RESOURCES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28995" y="685204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#NETZERO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45" y="6064043"/>
            <a:ext cx="1723471" cy="18300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10408" y="7068763"/>
            <a:ext cx="973343" cy="56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BIENNIAL </a:t>
            </a:r>
          </a:p>
          <a:p>
            <a:pPr algn="ctr"/>
            <a:r>
              <a:rPr lang="en-US" dirty="0">
                <a:latin typeface="Agency FB" panose="020B0503020202020204" pitchFamily="34" charset="0"/>
              </a:rPr>
              <a:t>CONFERENCE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0861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3754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51" y="6332244"/>
            <a:ext cx="1524003" cy="1524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28995" y="7159823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#SUSTAINABILITY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9321800" y="6833586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13" y="6637466"/>
            <a:ext cx="1617124" cy="979846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DC9AA00-A309-0C4D-9BA7-DC5D5E508F8B}"/>
              </a:ext>
            </a:extLst>
          </p:cNvPr>
          <p:cNvSpPr txBox="1"/>
          <p:nvPr/>
        </p:nvSpPr>
        <p:spPr>
          <a:xfrm>
            <a:off x="-228599" y="216350"/>
            <a:ext cx="6128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s-ES_tradnl" sz="24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CARBON REDUCTION – </a:t>
            </a:r>
            <a:r>
              <a:rPr lang="es-ES_tradnl" sz="12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STRATEGIES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95496" y="698316"/>
            <a:ext cx="550050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Google Shape;1215;p42">
            <a:extLst>
              <a:ext uri="{FF2B5EF4-FFF2-40B4-BE49-F238E27FC236}">
                <a16:creationId xmlns:a16="http://schemas.microsoft.com/office/drawing/2014/main" id="{D281250B-1683-45B8-8EC8-D40B9D1A3799}"/>
              </a:ext>
            </a:extLst>
          </p:cNvPr>
          <p:cNvSpPr/>
          <p:nvPr/>
        </p:nvSpPr>
        <p:spPr>
          <a:xfrm>
            <a:off x="1195814" y="2817994"/>
            <a:ext cx="2425770" cy="1428855"/>
          </a:xfrm>
          <a:custGeom>
            <a:avLst/>
            <a:gdLst/>
            <a:ahLst/>
            <a:cxnLst/>
            <a:rect l="l" t="t" r="r" b="b"/>
            <a:pathLst>
              <a:path w="51170" h="59677" extrusionOk="0">
                <a:moveTo>
                  <a:pt x="46100" y="0"/>
                </a:moveTo>
                <a:lnTo>
                  <a:pt x="5070" y="0"/>
                </a:lnTo>
                <a:cubicBezTo>
                  <a:pt x="2268" y="0"/>
                  <a:pt x="0" y="2269"/>
                  <a:pt x="0" y="5037"/>
                </a:cubicBezTo>
                <a:lnTo>
                  <a:pt x="0" y="46067"/>
                </a:lnTo>
                <a:cubicBezTo>
                  <a:pt x="0" y="48869"/>
                  <a:pt x="2268" y="51137"/>
                  <a:pt x="5070" y="51137"/>
                </a:cubicBezTo>
                <a:lnTo>
                  <a:pt x="20648" y="51137"/>
                </a:lnTo>
                <a:lnTo>
                  <a:pt x="22816" y="54906"/>
                </a:lnTo>
                <a:lnTo>
                  <a:pt x="25518" y="59677"/>
                </a:lnTo>
                <a:lnTo>
                  <a:pt x="28287" y="54940"/>
                </a:lnTo>
                <a:lnTo>
                  <a:pt x="30522" y="51137"/>
                </a:lnTo>
                <a:lnTo>
                  <a:pt x="46100" y="51137"/>
                </a:lnTo>
                <a:cubicBezTo>
                  <a:pt x="48902" y="51137"/>
                  <a:pt x="51137" y="48869"/>
                  <a:pt x="51137" y="46067"/>
                </a:cubicBezTo>
                <a:lnTo>
                  <a:pt x="51137" y="5037"/>
                </a:lnTo>
                <a:cubicBezTo>
                  <a:pt x="51170" y="2269"/>
                  <a:pt x="48902" y="0"/>
                  <a:pt x="46100" y="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1217;p42">
            <a:extLst>
              <a:ext uri="{FF2B5EF4-FFF2-40B4-BE49-F238E27FC236}">
                <a16:creationId xmlns:a16="http://schemas.microsoft.com/office/drawing/2014/main" id="{9B1E046A-59A2-477E-85A9-F50B0585AA0F}"/>
              </a:ext>
            </a:extLst>
          </p:cNvPr>
          <p:cNvSpPr/>
          <p:nvPr/>
        </p:nvSpPr>
        <p:spPr>
          <a:xfrm>
            <a:off x="2928417" y="4857964"/>
            <a:ext cx="2425817" cy="1429669"/>
          </a:xfrm>
          <a:custGeom>
            <a:avLst/>
            <a:gdLst/>
            <a:ahLst/>
            <a:cxnLst/>
            <a:rect l="l" t="t" r="r" b="b"/>
            <a:pathLst>
              <a:path w="51171" h="59711" extrusionOk="0">
                <a:moveTo>
                  <a:pt x="5071" y="59710"/>
                </a:moveTo>
                <a:lnTo>
                  <a:pt x="46100" y="59710"/>
                </a:lnTo>
                <a:cubicBezTo>
                  <a:pt x="48902" y="59710"/>
                  <a:pt x="51170" y="57442"/>
                  <a:pt x="51170" y="54640"/>
                </a:cubicBezTo>
                <a:lnTo>
                  <a:pt x="51170" y="13611"/>
                </a:lnTo>
                <a:cubicBezTo>
                  <a:pt x="51170" y="10809"/>
                  <a:pt x="48902" y="8540"/>
                  <a:pt x="46100" y="8540"/>
                </a:cubicBezTo>
                <a:lnTo>
                  <a:pt x="30522" y="8540"/>
                </a:lnTo>
                <a:lnTo>
                  <a:pt x="28354" y="4771"/>
                </a:lnTo>
                <a:lnTo>
                  <a:pt x="25652" y="1"/>
                </a:lnTo>
                <a:lnTo>
                  <a:pt x="22883" y="4738"/>
                </a:lnTo>
                <a:lnTo>
                  <a:pt x="20648" y="8540"/>
                </a:lnTo>
                <a:lnTo>
                  <a:pt x="5071" y="8540"/>
                </a:lnTo>
                <a:cubicBezTo>
                  <a:pt x="2269" y="8540"/>
                  <a:pt x="0" y="10809"/>
                  <a:pt x="0" y="13611"/>
                </a:cubicBezTo>
                <a:lnTo>
                  <a:pt x="0" y="54640"/>
                </a:lnTo>
                <a:cubicBezTo>
                  <a:pt x="0" y="57442"/>
                  <a:pt x="2269" y="59710"/>
                  <a:pt x="5071" y="59710"/>
                </a:cubicBezTo>
                <a:close/>
              </a:path>
            </a:pathLst>
          </a:cu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1218;p42">
            <a:extLst>
              <a:ext uri="{FF2B5EF4-FFF2-40B4-BE49-F238E27FC236}">
                <a16:creationId xmlns:a16="http://schemas.microsoft.com/office/drawing/2014/main" id="{1C30C0DF-A5A9-4897-B515-0DA05EE4E0D2}"/>
              </a:ext>
            </a:extLst>
          </p:cNvPr>
          <p:cNvSpPr/>
          <p:nvPr/>
        </p:nvSpPr>
        <p:spPr>
          <a:xfrm>
            <a:off x="2770868" y="5933074"/>
            <a:ext cx="2751733" cy="442523"/>
          </a:xfrm>
          <a:custGeom>
            <a:avLst/>
            <a:gdLst/>
            <a:ahLst/>
            <a:cxnLst/>
            <a:rect l="l" t="t" r="r" b="b"/>
            <a:pathLst>
              <a:path w="76422" h="17514" extrusionOk="0">
                <a:moveTo>
                  <a:pt x="76422" y="17513"/>
                </a:moveTo>
                <a:lnTo>
                  <a:pt x="1" y="17513"/>
                </a:lnTo>
                <a:lnTo>
                  <a:pt x="1" y="1"/>
                </a:lnTo>
                <a:lnTo>
                  <a:pt x="76422" y="1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LIFE CYCLE COSTING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1219;p42">
            <a:extLst>
              <a:ext uri="{FF2B5EF4-FFF2-40B4-BE49-F238E27FC236}">
                <a16:creationId xmlns:a16="http://schemas.microsoft.com/office/drawing/2014/main" id="{4473E625-D61B-469C-8CA8-35E83F4958DE}"/>
              </a:ext>
            </a:extLst>
          </p:cNvPr>
          <p:cNvSpPr/>
          <p:nvPr/>
        </p:nvSpPr>
        <p:spPr>
          <a:xfrm>
            <a:off x="6352373" y="4857964"/>
            <a:ext cx="2425818" cy="1429669"/>
          </a:xfrm>
          <a:custGeom>
            <a:avLst/>
            <a:gdLst/>
            <a:ahLst/>
            <a:cxnLst/>
            <a:rect l="l" t="t" r="r" b="b"/>
            <a:pathLst>
              <a:path w="51171" h="59711" extrusionOk="0">
                <a:moveTo>
                  <a:pt x="5070" y="59710"/>
                </a:moveTo>
                <a:lnTo>
                  <a:pt x="46100" y="59710"/>
                </a:lnTo>
                <a:cubicBezTo>
                  <a:pt x="48902" y="59710"/>
                  <a:pt x="51170" y="57442"/>
                  <a:pt x="51170" y="54640"/>
                </a:cubicBezTo>
                <a:lnTo>
                  <a:pt x="51170" y="13611"/>
                </a:lnTo>
                <a:cubicBezTo>
                  <a:pt x="51170" y="10809"/>
                  <a:pt x="48902" y="8540"/>
                  <a:pt x="46100" y="8540"/>
                </a:cubicBezTo>
                <a:lnTo>
                  <a:pt x="30522" y="8540"/>
                </a:lnTo>
                <a:lnTo>
                  <a:pt x="28354" y="4771"/>
                </a:lnTo>
                <a:lnTo>
                  <a:pt x="25652" y="1"/>
                </a:lnTo>
                <a:lnTo>
                  <a:pt x="22883" y="4738"/>
                </a:lnTo>
                <a:lnTo>
                  <a:pt x="20648" y="8540"/>
                </a:lnTo>
                <a:lnTo>
                  <a:pt x="5070" y="8540"/>
                </a:lnTo>
                <a:cubicBezTo>
                  <a:pt x="2268" y="8540"/>
                  <a:pt x="0" y="10809"/>
                  <a:pt x="0" y="13611"/>
                </a:cubicBezTo>
                <a:lnTo>
                  <a:pt x="0" y="54640"/>
                </a:lnTo>
                <a:cubicBezTo>
                  <a:pt x="0" y="57442"/>
                  <a:pt x="2268" y="59710"/>
                  <a:pt x="5070" y="59710"/>
                </a:cubicBezTo>
                <a:close/>
              </a:path>
            </a:pathLst>
          </a:custGeom>
          <a:solidFill>
            <a:srgbClr val="B1CA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1220;p42">
            <a:extLst>
              <a:ext uri="{FF2B5EF4-FFF2-40B4-BE49-F238E27FC236}">
                <a16:creationId xmlns:a16="http://schemas.microsoft.com/office/drawing/2014/main" id="{AD71B42F-2256-4209-836B-45475865FC83}"/>
              </a:ext>
            </a:extLst>
          </p:cNvPr>
          <p:cNvSpPr/>
          <p:nvPr/>
        </p:nvSpPr>
        <p:spPr>
          <a:xfrm>
            <a:off x="6177367" y="5933074"/>
            <a:ext cx="2751733" cy="442523"/>
          </a:xfrm>
          <a:custGeom>
            <a:avLst/>
            <a:gdLst/>
            <a:ahLst/>
            <a:cxnLst/>
            <a:rect l="l" t="t" r="r" b="b"/>
            <a:pathLst>
              <a:path w="76422" h="17514" extrusionOk="0">
                <a:moveTo>
                  <a:pt x="76422" y="17513"/>
                </a:moveTo>
                <a:lnTo>
                  <a:pt x="1" y="17513"/>
                </a:lnTo>
                <a:lnTo>
                  <a:pt x="1" y="1"/>
                </a:lnTo>
                <a:lnTo>
                  <a:pt x="76422" y="1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INNOVATIONS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1221;p42">
            <a:extLst>
              <a:ext uri="{FF2B5EF4-FFF2-40B4-BE49-F238E27FC236}">
                <a16:creationId xmlns:a16="http://schemas.microsoft.com/office/drawing/2014/main" id="{E5F2CF21-A70F-4B33-A07C-0363F2FAB523}"/>
              </a:ext>
            </a:extLst>
          </p:cNvPr>
          <p:cNvSpPr/>
          <p:nvPr/>
        </p:nvSpPr>
        <p:spPr>
          <a:xfrm>
            <a:off x="1025616" y="2729338"/>
            <a:ext cx="2752958" cy="442523"/>
          </a:xfrm>
          <a:custGeom>
            <a:avLst/>
            <a:gdLst/>
            <a:ahLst/>
            <a:cxnLst/>
            <a:rect l="l" t="t" r="r" b="b"/>
            <a:pathLst>
              <a:path w="76456" h="17514" extrusionOk="0">
                <a:moveTo>
                  <a:pt x="1" y="1"/>
                </a:moveTo>
                <a:lnTo>
                  <a:pt x="76456" y="1"/>
                </a:lnTo>
                <a:lnTo>
                  <a:pt x="76456" y="17513"/>
                </a:lnTo>
                <a:lnTo>
                  <a:pt x="1" y="1751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ECO-FRIENDLY TRANSPORT NODES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" name="Google Shape;1222;p42">
            <a:extLst>
              <a:ext uri="{FF2B5EF4-FFF2-40B4-BE49-F238E27FC236}">
                <a16:creationId xmlns:a16="http://schemas.microsoft.com/office/drawing/2014/main" id="{D7B6656D-6550-467A-A7DF-F3C52C7BCEF5}"/>
              </a:ext>
            </a:extLst>
          </p:cNvPr>
          <p:cNvSpPr/>
          <p:nvPr/>
        </p:nvSpPr>
        <p:spPr>
          <a:xfrm>
            <a:off x="4628723" y="2817994"/>
            <a:ext cx="2425770" cy="1428855"/>
          </a:xfrm>
          <a:custGeom>
            <a:avLst/>
            <a:gdLst/>
            <a:ahLst/>
            <a:cxnLst/>
            <a:rect l="l" t="t" r="r" b="b"/>
            <a:pathLst>
              <a:path w="51170" h="59677" extrusionOk="0">
                <a:moveTo>
                  <a:pt x="46100" y="0"/>
                </a:moveTo>
                <a:lnTo>
                  <a:pt x="5070" y="0"/>
                </a:lnTo>
                <a:cubicBezTo>
                  <a:pt x="2268" y="0"/>
                  <a:pt x="0" y="2269"/>
                  <a:pt x="0" y="5037"/>
                </a:cubicBezTo>
                <a:lnTo>
                  <a:pt x="0" y="46067"/>
                </a:lnTo>
                <a:cubicBezTo>
                  <a:pt x="0" y="48869"/>
                  <a:pt x="2268" y="51137"/>
                  <a:pt x="5070" y="51137"/>
                </a:cubicBezTo>
                <a:lnTo>
                  <a:pt x="20648" y="51137"/>
                </a:lnTo>
                <a:lnTo>
                  <a:pt x="22816" y="54906"/>
                </a:lnTo>
                <a:lnTo>
                  <a:pt x="25518" y="59677"/>
                </a:lnTo>
                <a:lnTo>
                  <a:pt x="28287" y="54940"/>
                </a:lnTo>
                <a:lnTo>
                  <a:pt x="30522" y="51137"/>
                </a:lnTo>
                <a:lnTo>
                  <a:pt x="46100" y="51137"/>
                </a:lnTo>
                <a:cubicBezTo>
                  <a:pt x="48902" y="51137"/>
                  <a:pt x="51137" y="48869"/>
                  <a:pt x="51137" y="46067"/>
                </a:cubicBezTo>
                <a:lnTo>
                  <a:pt x="51137" y="5037"/>
                </a:lnTo>
                <a:cubicBezTo>
                  <a:pt x="51170" y="2269"/>
                  <a:pt x="48902" y="0"/>
                  <a:pt x="46100" y="0"/>
                </a:cubicBez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223;p42">
            <a:extLst>
              <a:ext uri="{FF2B5EF4-FFF2-40B4-BE49-F238E27FC236}">
                <a16:creationId xmlns:a16="http://schemas.microsoft.com/office/drawing/2014/main" id="{8F7B73B1-0317-4EA0-8099-61062C44895E}"/>
              </a:ext>
            </a:extLst>
          </p:cNvPr>
          <p:cNvSpPr/>
          <p:nvPr/>
        </p:nvSpPr>
        <p:spPr>
          <a:xfrm>
            <a:off x="4451291" y="2729338"/>
            <a:ext cx="2751733" cy="442553"/>
          </a:xfrm>
          <a:custGeom>
            <a:avLst/>
            <a:gdLst/>
            <a:ahLst/>
            <a:cxnLst/>
            <a:rect l="l" t="t" r="r" b="b"/>
            <a:pathLst>
              <a:path w="76422" h="17513" extrusionOk="0">
                <a:moveTo>
                  <a:pt x="0" y="0"/>
                </a:moveTo>
                <a:lnTo>
                  <a:pt x="76422" y="0"/>
                </a:lnTo>
                <a:lnTo>
                  <a:pt x="76422" y="17513"/>
                </a:lnTo>
                <a:lnTo>
                  <a:pt x="0" y="1751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REDUCE OPERATIONAL CARBON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1224;p42">
            <a:extLst>
              <a:ext uri="{FF2B5EF4-FFF2-40B4-BE49-F238E27FC236}">
                <a16:creationId xmlns:a16="http://schemas.microsoft.com/office/drawing/2014/main" id="{66880E01-B9F2-478B-AB4A-E38B8F45F599}"/>
              </a:ext>
            </a:extLst>
          </p:cNvPr>
          <p:cNvSpPr/>
          <p:nvPr/>
        </p:nvSpPr>
        <p:spPr>
          <a:xfrm>
            <a:off x="8067609" y="2817994"/>
            <a:ext cx="2425818" cy="1428855"/>
          </a:xfrm>
          <a:custGeom>
            <a:avLst/>
            <a:gdLst/>
            <a:ahLst/>
            <a:cxnLst/>
            <a:rect l="l" t="t" r="r" b="b"/>
            <a:pathLst>
              <a:path w="51171" h="59677" extrusionOk="0">
                <a:moveTo>
                  <a:pt x="46101" y="0"/>
                </a:moveTo>
                <a:lnTo>
                  <a:pt x="5071" y="0"/>
                </a:lnTo>
                <a:cubicBezTo>
                  <a:pt x="2269" y="0"/>
                  <a:pt x="1" y="2269"/>
                  <a:pt x="1" y="5037"/>
                </a:cubicBezTo>
                <a:lnTo>
                  <a:pt x="1" y="46067"/>
                </a:lnTo>
                <a:cubicBezTo>
                  <a:pt x="1" y="48869"/>
                  <a:pt x="2269" y="51137"/>
                  <a:pt x="5071" y="51137"/>
                </a:cubicBezTo>
                <a:lnTo>
                  <a:pt x="20649" y="51137"/>
                </a:lnTo>
                <a:lnTo>
                  <a:pt x="22817" y="54906"/>
                </a:lnTo>
                <a:lnTo>
                  <a:pt x="25519" y="59677"/>
                </a:lnTo>
                <a:lnTo>
                  <a:pt x="28288" y="54940"/>
                </a:lnTo>
                <a:lnTo>
                  <a:pt x="30523" y="51137"/>
                </a:lnTo>
                <a:lnTo>
                  <a:pt x="46101" y="51137"/>
                </a:lnTo>
                <a:cubicBezTo>
                  <a:pt x="48903" y="51137"/>
                  <a:pt x="51138" y="48869"/>
                  <a:pt x="51138" y="46067"/>
                </a:cubicBezTo>
                <a:lnTo>
                  <a:pt x="51138" y="5037"/>
                </a:lnTo>
                <a:cubicBezTo>
                  <a:pt x="51171" y="2269"/>
                  <a:pt x="48903" y="0"/>
                  <a:pt x="46101" y="0"/>
                </a:cubicBezTo>
                <a:close/>
              </a:path>
            </a:pathLst>
          </a:custGeom>
          <a:solidFill>
            <a:srgbClr val="6FA8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1225;p42">
            <a:extLst>
              <a:ext uri="{FF2B5EF4-FFF2-40B4-BE49-F238E27FC236}">
                <a16:creationId xmlns:a16="http://schemas.microsoft.com/office/drawing/2014/main" id="{FD970265-9BE8-4BDF-BDAA-7DFD3868E649}"/>
              </a:ext>
            </a:extLst>
          </p:cNvPr>
          <p:cNvSpPr/>
          <p:nvPr/>
        </p:nvSpPr>
        <p:spPr>
          <a:xfrm>
            <a:off x="7904641" y="2729338"/>
            <a:ext cx="2751733" cy="442553"/>
          </a:xfrm>
          <a:custGeom>
            <a:avLst/>
            <a:gdLst/>
            <a:ahLst/>
            <a:cxnLst/>
            <a:rect l="l" t="t" r="r" b="b"/>
            <a:pathLst>
              <a:path w="76422" h="17513" extrusionOk="0">
                <a:moveTo>
                  <a:pt x="0" y="0"/>
                </a:moveTo>
                <a:lnTo>
                  <a:pt x="76421" y="0"/>
                </a:lnTo>
                <a:lnTo>
                  <a:pt x="76421" y="17513"/>
                </a:lnTo>
                <a:lnTo>
                  <a:pt x="0" y="1751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REFURBISHMENTS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1" name="Google Shape;1226;p42">
            <a:extLst>
              <a:ext uri="{FF2B5EF4-FFF2-40B4-BE49-F238E27FC236}">
                <a16:creationId xmlns:a16="http://schemas.microsoft.com/office/drawing/2014/main" id="{3B785AE6-A725-466F-BA14-E6FD108CD690}"/>
              </a:ext>
            </a:extLst>
          </p:cNvPr>
          <p:cNvGrpSpPr/>
          <p:nvPr/>
        </p:nvGrpSpPr>
        <p:grpSpPr>
          <a:xfrm>
            <a:off x="1025616" y="4235756"/>
            <a:ext cx="9631039" cy="654186"/>
            <a:chOff x="661275" y="2746885"/>
            <a:chExt cx="7821674" cy="531285"/>
          </a:xfrm>
        </p:grpSpPr>
        <p:sp>
          <p:nvSpPr>
            <p:cNvPr id="52" name="Google Shape;1227;p42">
              <a:extLst>
                <a:ext uri="{FF2B5EF4-FFF2-40B4-BE49-F238E27FC236}">
                  <a16:creationId xmlns:a16="http://schemas.microsoft.com/office/drawing/2014/main" id="{DBC65B22-E8B1-418A-9E2D-FE2FF8DBE0D2}"/>
                </a:ext>
              </a:extLst>
            </p:cNvPr>
            <p:cNvSpPr/>
            <p:nvPr/>
          </p:nvSpPr>
          <p:spPr>
            <a:xfrm>
              <a:off x="1998301" y="3172411"/>
              <a:ext cx="0" cy="19"/>
            </a:xfrm>
            <a:custGeom>
              <a:avLst/>
              <a:gdLst/>
              <a:ahLst/>
              <a:cxnLst/>
              <a:rect l="l" t="t" r="r" b="b"/>
              <a:pathLst>
                <a:path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20850" cap="rnd" cmpd="sng">
              <a:solidFill>
                <a:srgbClr val="ACACA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228;p42">
              <a:extLst>
                <a:ext uri="{FF2B5EF4-FFF2-40B4-BE49-F238E27FC236}">
                  <a16:creationId xmlns:a16="http://schemas.microsoft.com/office/drawing/2014/main" id="{2DF068C4-ACCA-4977-8711-E1275E5CB016}"/>
                </a:ext>
              </a:extLst>
            </p:cNvPr>
            <p:cNvSpPr/>
            <p:nvPr/>
          </p:nvSpPr>
          <p:spPr>
            <a:xfrm>
              <a:off x="661275" y="2807201"/>
              <a:ext cx="7821674" cy="389211"/>
            </a:xfrm>
            <a:custGeom>
              <a:avLst/>
              <a:gdLst/>
              <a:ahLst/>
              <a:cxnLst/>
              <a:rect l="l" t="t" r="r" b="b"/>
              <a:pathLst>
                <a:path w="282269" h="20016" fill="none" extrusionOk="0">
                  <a:moveTo>
                    <a:pt x="0" y="1"/>
                  </a:moveTo>
                  <a:cubicBezTo>
                    <a:pt x="23517" y="1"/>
                    <a:pt x="23517" y="20015"/>
                    <a:pt x="47034" y="20015"/>
                  </a:cubicBezTo>
                  <a:cubicBezTo>
                    <a:pt x="70551" y="20015"/>
                    <a:pt x="70551" y="1"/>
                    <a:pt x="94067" y="1"/>
                  </a:cubicBezTo>
                  <a:cubicBezTo>
                    <a:pt x="117617" y="1"/>
                    <a:pt x="117617" y="20015"/>
                    <a:pt x="141134" y="20015"/>
                  </a:cubicBezTo>
                  <a:cubicBezTo>
                    <a:pt x="164651" y="20015"/>
                    <a:pt x="164651" y="1"/>
                    <a:pt x="188168" y="1"/>
                  </a:cubicBezTo>
                  <a:cubicBezTo>
                    <a:pt x="211685" y="1"/>
                    <a:pt x="211685" y="20015"/>
                    <a:pt x="235235" y="20015"/>
                  </a:cubicBezTo>
                  <a:cubicBezTo>
                    <a:pt x="258752" y="20015"/>
                    <a:pt x="258752" y="1"/>
                    <a:pt x="282268" y="1"/>
                  </a:cubicBezTo>
                </a:path>
              </a:pathLst>
            </a:custGeom>
            <a:solidFill>
              <a:srgbClr val="666666"/>
            </a:solidFill>
            <a:ln w="83400" cap="rnd" cmpd="sng">
              <a:solidFill>
                <a:srgbClr val="EEEEEE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229;p42">
              <a:extLst>
                <a:ext uri="{FF2B5EF4-FFF2-40B4-BE49-F238E27FC236}">
                  <a16:creationId xmlns:a16="http://schemas.microsoft.com/office/drawing/2014/main" id="{294F5E2F-A5E8-488F-B789-D708EE67DE26}"/>
                </a:ext>
              </a:extLst>
            </p:cNvPr>
            <p:cNvSpPr/>
            <p:nvPr/>
          </p:nvSpPr>
          <p:spPr>
            <a:xfrm>
              <a:off x="1713177" y="3145167"/>
              <a:ext cx="133839" cy="133004"/>
            </a:xfrm>
            <a:custGeom>
              <a:avLst/>
              <a:gdLst/>
              <a:ahLst/>
              <a:cxnLst/>
              <a:rect l="l" t="t" r="r" b="b"/>
              <a:pathLst>
                <a:path w="6839" h="6840" extrusionOk="0">
                  <a:moveTo>
                    <a:pt x="6839" y="3403"/>
                  </a:moveTo>
                  <a:cubicBezTo>
                    <a:pt x="6839" y="5305"/>
                    <a:pt x="5304" y="6839"/>
                    <a:pt x="3403" y="6839"/>
                  </a:cubicBezTo>
                  <a:cubicBezTo>
                    <a:pt x="1535" y="6839"/>
                    <a:pt x="1" y="5305"/>
                    <a:pt x="1" y="3403"/>
                  </a:cubicBezTo>
                  <a:cubicBezTo>
                    <a:pt x="1" y="1535"/>
                    <a:pt x="1535" y="1"/>
                    <a:pt x="3403" y="1"/>
                  </a:cubicBezTo>
                  <a:cubicBezTo>
                    <a:pt x="5304" y="1"/>
                    <a:pt x="6839" y="1535"/>
                    <a:pt x="6839" y="3403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230;p42">
              <a:extLst>
                <a:ext uri="{FF2B5EF4-FFF2-40B4-BE49-F238E27FC236}">
                  <a16:creationId xmlns:a16="http://schemas.microsoft.com/office/drawing/2014/main" id="{4E583DFC-6E54-4889-9241-ADE378783D8B}"/>
                </a:ext>
              </a:extLst>
            </p:cNvPr>
            <p:cNvSpPr/>
            <p:nvPr/>
          </p:nvSpPr>
          <p:spPr>
            <a:xfrm>
              <a:off x="4508001" y="3145167"/>
              <a:ext cx="133839" cy="133004"/>
            </a:xfrm>
            <a:custGeom>
              <a:avLst/>
              <a:gdLst/>
              <a:ahLst/>
              <a:cxnLst/>
              <a:rect l="l" t="t" r="r" b="b"/>
              <a:pathLst>
                <a:path w="6839" h="6840" extrusionOk="0">
                  <a:moveTo>
                    <a:pt x="6839" y="3403"/>
                  </a:moveTo>
                  <a:cubicBezTo>
                    <a:pt x="6839" y="5305"/>
                    <a:pt x="5337" y="6839"/>
                    <a:pt x="3436" y="6839"/>
                  </a:cubicBezTo>
                  <a:cubicBezTo>
                    <a:pt x="1535" y="6839"/>
                    <a:pt x="0" y="5305"/>
                    <a:pt x="0" y="3403"/>
                  </a:cubicBezTo>
                  <a:cubicBezTo>
                    <a:pt x="0" y="1535"/>
                    <a:pt x="1535" y="1"/>
                    <a:pt x="3436" y="1"/>
                  </a:cubicBezTo>
                  <a:cubicBezTo>
                    <a:pt x="5337" y="1"/>
                    <a:pt x="6839" y="1535"/>
                    <a:pt x="6839" y="3403"/>
                  </a:cubicBez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231;p42">
              <a:extLst>
                <a:ext uri="{FF2B5EF4-FFF2-40B4-BE49-F238E27FC236}">
                  <a16:creationId xmlns:a16="http://schemas.microsoft.com/office/drawing/2014/main" id="{C17C8A27-F748-4661-B1C2-CD06DAE66E72}"/>
                </a:ext>
              </a:extLst>
            </p:cNvPr>
            <p:cNvSpPr/>
            <p:nvPr/>
          </p:nvSpPr>
          <p:spPr>
            <a:xfrm>
              <a:off x="7302835" y="3145167"/>
              <a:ext cx="133839" cy="133004"/>
            </a:xfrm>
            <a:custGeom>
              <a:avLst/>
              <a:gdLst/>
              <a:ahLst/>
              <a:cxnLst/>
              <a:rect l="l" t="t" r="r" b="b"/>
              <a:pathLst>
                <a:path w="6839" h="6840" extrusionOk="0">
                  <a:moveTo>
                    <a:pt x="6838" y="3403"/>
                  </a:moveTo>
                  <a:cubicBezTo>
                    <a:pt x="6838" y="5305"/>
                    <a:pt x="5337" y="6839"/>
                    <a:pt x="3436" y="6839"/>
                  </a:cubicBezTo>
                  <a:cubicBezTo>
                    <a:pt x="1535" y="6839"/>
                    <a:pt x="0" y="5305"/>
                    <a:pt x="0" y="3403"/>
                  </a:cubicBezTo>
                  <a:cubicBezTo>
                    <a:pt x="0" y="1535"/>
                    <a:pt x="1535" y="1"/>
                    <a:pt x="3436" y="1"/>
                  </a:cubicBezTo>
                  <a:cubicBezTo>
                    <a:pt x="5337" y="1"/>
                    <a:pt x="6838" y="1535"/>
                    <a:pt x="6838" y="3403"/>
                  </a:cubicBez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232;p42">
              <a:extLst>
                <a:ext uri="{FF2B5EF4-FFF2-40B4-BE49-F238E27FC236}">
                  <a16:creationId xmlns:a16="http://schemas.microsoft.com/office/drawing/2014/main" id="{3D3E36D5-B577-422A-A2B5-DA55E2534E45}"/>
                </a:ext>
              </a:extLst>
            </p:cNvPr>
            <p:cNvSpPr/>
            <p:nvPr/>
          </p:nvSpPr>
          <p:spPr>
            <a:xfrm>
              <a:off x="3129117" y="2746885"/>
              <a:ext cx="133839" cy="132984"/>
            </a:xfrm>
            <a:custGeom>
              <a:avLst/>
              <a:gdLst/>
              <a:ahLst/>
              <a:cxnLst/>
              <a:rect l="l" t="t" r="r" b="b"/>
              <a:pathLst>
                <a:path w="6839" h="6839" extrusionOk="0">
                  <a:moveTo>
                    <a:pt x="6839" y="3403"/>
                  </a:moveTo>
                  <a:cubicBezTo>
                    <a:pt x="6839" y="5304"/>
                    <a:pt x="5304" y="6839"/>
                    <a:pt x="3403" y="6839"/>
                  </a:cubicBezTo>
                  <a:cubicBezTo>
                    <a:pt x="1535" y="6839"/>
                    <a:pt x="0" y="5304"/>
                    <a:pt x="0" y="3403"/>
                  </a:cubicBezTo>
                  <a:cubicBezTo>
                    <a:pt x="0" y="1535"/>
                    <a:pt x="1535" y="1"/>
                    <a:pt x="3403" y="1"/>
                  </a:cubicBezTo>
                  <a:cubicBezTo>
                    <a:pt x="5304" y="1"/>
                    <a:pt x="6839" y="1535"/>
                    <a:pt x="6839" y="3403"/>
                  </a:cubicBez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233;p42">
              <a:extLst>
                <a:ext uri="{FF2B5EF4-FFF2-40B4-BE49-F238E27FC236}">
                  <a16:creationId xmlns:a16="http://schemas.microsoft.com/office/drawing/2014/main" id="{A3E0C9E0-80A3-4DC7-A73B-D3591B6B1FA9}"/>
                </a:ext>
              </a:extLst>
            </p:cNvPr>
            <p:cNvSpPr/>
            <p:nvPr/>
          </p:nvSpPr>
          <p:spPr>
            <a:xfrm>
              <a:off x="5891252" y="2746885"/>
              <a:ext cx="133839" cy="132984"/>
            </a:xfrm>
            <a:custGeom>
              <a:avLst/>
              <a:gdLst/>
              <a:ahLst/>
              <a:cxnLst/>
              <a:rect l="l" t="t" r="r" b="b"/>
              <a:pathLst>
                <a:path w="6839" h="6839" extrusionOk="0">
                  <a:moveTo>
                    <a:pt x="6839" y="3403"/>
                  </a:moveTo>
                  <a:cubicBezTo>
                    <a:pt x="6839" y="5304"/>
                    <a:pt x="5304" y="6839"/>
                    <a:pt x="3403" y="6839"/>
                  </a:cubicBezTo>
                  <a:cubicBezTo>
                    <a:pt x="1535" y="6839"/>
                    <a:pt x="0" y="5304"/>
                    <a:pt x="0" y="3403"/>
                  </a:cubicBezTo>
                  <a:cubicBezTo>
                    <a:pt x="0" y="1535"/>
                    <a:pt x="1535" y="1"/>
                    <a:pt x="3403" y="1"/>
                  </a:cubicBezTo>
                  <a:cubicBezTo>
                    <a:pt x="5304" y="1"/>
                    <a:pt x="6839" y="1535"/>
                    <a:pt x="6839" y="3403"/>
                  </a:cubicBezTo>
                  <a:close/>
                </a:path>
              </a:pathLst>
            </a:custGeom>
            <a:solidFill>
              <a:srgbClr val="B1C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1234;p42">
            <a:extLst>
              <a:ext uri="{FF2B5EF4-FFF2-40B4-BE49-F238E27FC236}">
                <a16:creationId xmlns:a16="http://schemas.microsoft.com/office/drawing/2014/main" id="{3E4AB733-DF33-4AF9-B0C6-AA3A4F2F42B1}"/>
              </a:ext>
            </a:extLst>
          </p:cNvPr>
          <p:cNvSpPr txBox="1"/>
          <p:nvPr/>
        </p:nvSpPr>
        <p:spPr>
          <a:xfrm>
            <a:off x="1418829" y="3174407"/>
            <a:ext cx="2200505" cy="697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BIKES . WALKWAYS. ELECTRIC VEHICLES / MACHINERY.</a:t>
            </a:r>
          </a:p>
          <a:p>
            <a:pPr algn="ctr" defTabSz="914400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endParaRPr lang="en-US" sz="1200" kern="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 defTabSz="914400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SITE OPTIMIZATION </a:t>
            </a:r>
            <a:endParaRPr sz="1200" b="1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" name="Google Shape;1235;p42">
            <a:extLst>
              <a:ext uri="{FF2B5EF4-FFF2-40B4-BE49-F238E27FC236}">
                <a16:creationId xmlns:a16="http://schemas.microsoft.com/office/drawing/2014/main" id="{20B3A6A3-64C1-4DC9-945F-5A34939C6353}"/>
              </a:ext>
            </a:extLst>
          </p:cNvPr>
          <p:cNvSpPr txBox="1"/>
          <p:nvPr/>
        </p:nvSpPr>
        <p:spPr>
          <a:xfrm>
            <a:off x="8103296" y="3215107"/>
            <a:ext cx="2200505" cy="697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Infrastructure projects should only be done when necessary.</a:t>
            </a:r>
          </a:p>
          <a:p>
            <a:pPr algn="ctr" defTabSz="914400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endParaRPr lang="en-US" sz="1200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 defTabSz="914400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ENCOURAGE REUSE</a:t>
            </a:r>
            <a:endParaRPr sz="1200" b="1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" name="Google Shape;1236;p42">
            <a:extLst>
              <a:ext uri="{FF2B5EF4-FFF2-40B4-BE49-F238E27FC236}">
                <a16:creationId xmlns:a16="http://schemas.microsoft.com/office/drawing/2014/main" id="{992A7615-6EEB-4ECE-996D-1DC3DCC5A342}"/>
              </a:ext>
            </a:extLst>
          </p:cNvPr>
          <p:cNvSpPr txBox="1"/>
          <p:nvPr/>
        </p:nvSpPr>
        <p:spPr>
          <a:xfrm>
            <a:off x="3002192" y="4597895"/>
            <a:ext cx="2413755" cy="697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OPTIMUM ASSET USAGE</a:t>
            </a:r>
          </a:p>
          <a:p>
            <a:pPr algn="ctr" defTabSz="91440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The costs of O&amp;M within the building must be kept in check in line with green building strategies incorporated</a:t>
            </a:r>
            <a:endParaRPr sz="1200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" name="Google Shape;1237;p42">
            <a:extLst>
              <a:ext uri="{FF2B5EF4-FFF2-40B4-BE49-F238E27FC236}">
                <a16:creationId xmlns:a16="http://schemas.microsoft.com/office/drawing/2014/main" id="{4F2A1F0C-020D-4DAC-896D-C64233284FB7}"/>
              </a:ext>
            </a:extLst>
          </p:cNvPr>
          <p:cNvSpPr txBox="1"/>
          <p:nvPr/>
        </p:nvSpPr>
        <p:spPr>
          <a:xfrm>
            <a:off x="4784695" y="3174406"/>
            <a:ext cx="2200505" cy="697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Waste Reduction and Diversion Initiatives</a:t>
            </a:r>
          </a:p>
          <a:p>
            <a:pPr algn="ctr" defTabSz="914400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endParaRPr lang="en-US" sz="1200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 defTabSz="914400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endParaRPr lang="en-US" sz="1200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 defTabSz="914400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endParaRPr lang="en-US" sz="1200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 defTabSz="914400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REDUCE METHANE EMISSIONS</a:t>
            </a:r>
            <a:endParaRPr sz="1200" b="1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 defTabSz="9144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</a:pPr>
            <a:endParaRPr sz="1200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" name="Google Shape;1238;p42">
            <a:extLst>
              <a:ext uri="{FF2B5EF4-FFF2-40B4-BE49-F238E27FC236}">
                <a16:creationId xmlns:a16="http://schemas.microsoft.com/office/drawing/2014/main" id="{E8D68F9F-2330-453F-B343-A6606BC1A494}"/>
              </a:ext>
            </a:extLst>
          </p:cNvPr>
          <p:cNvSpPr txBox="1"/>
          <p:nvPr/>
        </p:nvSpPr>
        <p:spPr>
          <a:xfrm>
            <a:off x="6485628" y="4605204"/>
            <a:ext cx="2203090" cy="697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</a:pPr>
            <a:r>
              <a:rPr lang="en-US" sz="1200" b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TECHNOLOGY</a:t>
            </a:r>
          </a:p>
          <a:p>
            <a:pPr algn="ctr" defTabSz="914400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Renewables. </a:t>
            </a:r>
            <a:r>
              <a:rPr lang="en-US" sz="1200" kern="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Evs</a:t>
            </a:r>
            <a:r>
              <a:rPr lang="en-US" sz="12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Emission Trading System</a:t>
            </a:r>
          </a:p>
          <a:p>
            <a:pPr algn="ctr" defTabSz="914400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Supply enforcement</a:t>
            </a:r>
          </a:p>
          <a:p>
            <a:pPr algn="ctr" defTabSz="91440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  <a:buFont typeface="Arial"/>
              <a:buNone/>
            </a:pPr>
            <a:endParaRPr lang="en-US" sz="1200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 defTabSz="91440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  <a:buFont typeface="Arial"/>
              <a:buNone/>
            </a:pPr>
            <a:endParaRPr sz="1200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52" name="Picture 4" descr="Fluffy Cloud Vector Royalty-Free Stock Image - Storyblocks">
            <a:extLst>
              <a:ext uri="{FF2B5EF4-FFF2-40B4-BE49-F238E27FC236}">
                <a16:creationId xmlns:a16="http://schemas.microsoft.com/office/drawing/2014/main" id="{A4AB5AA7-55FE-46E4-A683-6B90D209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85" y="780755"/>
            <a:ext cx="1395994" cy="89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Fluffy Cloud Vector Royalty-Free Stock Image - Storyblocks">
            <a:extLst>
              <a:ext uri="{FF2B5EF4-FFF2-40B4-BE49-F238E27FC236}">
                <a16:creationId xmlns:a16="http://schemas.microsoft.com/office/drawing/2014/main" id="{DBBC0C60-207B-460A-8F2B-B8A537591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543" y="607904"/>
            <a:ext cx="1434851" cy="97251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Fluffy Cloud Vector Royalty-Free Stock Image - Storyblocks">
            <a:extLst>
              <a:ext uri="{FF2B5EF4-FFF2-40B4-BE49-F238E27FC236}">
                <a16:creationId xmlns:a16="http://schemas.microsoft.com/office/drawing/2014/main" id="{8E612B6B-78D1-41EC-8EA0-8CC769B5B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686" y="575567"/>
            <a:ext cx="2566032" cy="16422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Fluffy Cloud Vector Royalty-Free Stock Image - Storyblocks">
            <a:extLst>
              <a:ext uri="{FF2B5EF4-FFF2-40B4-BE49-F238E27FC236}">
                <a16:creationId xmlns:a16="http://schemas.microsoft.com/office/drawing/2014/main" id="{EF5B9EBE-B87D-4394-A06D-2144778F7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585" y="1585535"/>
            <a:ext cx="1353810" cy="86643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D04F018-EA11-4B8D-AA96-9EC4987F5C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alphaModFix amt="35000"/>
          </a:blip>
          <a:srcRect l="66327" t="19500" b="50033"/>
          <a:stretch/>
        </p:blipFill>
        <p:spPr>
          <a:xfrm>
            <a:off x="4130471" y="856631"/>
            <a:ext cx="893084" cy="82660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0D661B1-4027-485D-9C1A-4A335EF036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alphaModFix amt="35000"/>
          </a:blip>
          <a:srcRect l="31853" t="-626" r="33674" b="68517"/>
          <a:stretch/>
        </p:blipFill>
        <p:spPr>
          <a:xfrm>
            <a:off x="1986410" y="755362"/>
            <a:ext cx="1547071" cy="147398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67CA5DC-331D-4055-9128-CC8B976AAB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alphaModFix amt="35000"/>
          </a:blip>
          <a:srcRect l="-2655" t="18343" r="68182" b="49548"/>
          <a:stretch/>
        </p:blipFill>
        <p:spPr>
          <a:xfrm>
            <a:off x="5798748" y="1115856"/>
            <a:ext cx="975200" cy="92912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A4BAB27-8762-427C-B598-1272946C22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alphaModFix amt="35000"/>
          </a:blip>
          <a:srcRect l="70854" t="48712" r="-5327" b="19179"/>
          <a:stretch/>
        </p:blipFill>
        <p:spPr>
          <a:xfrm>
            <a:off x="7691696" y="853963"/>
            <a:ext cx="739675" cy="70473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B543B3E-E78B-4637-B39A-0461F878AE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alphaModFix amt="35000"/>
          </a:blip>
          <a:srcRect l="-5074" t="47978" r="70601" b="19913"/>
          <a:stretch/>
        </p:blipFill>
        <p:spPr>
          <a:xfrm>
            <a:off x="8627157" y="1069928"/>
            <a:ext cx="1200136" cy="1143437"/>
          </a:xfrm>
          <a:prstGeom prst="rect">
            <a:avLst/>
          </a:prstGeom>
        </p:spPr>
      </p:pic>
      <p:sp>
        <p:nvSpPr>
          <p:cNvPr id="75" name="CuadroTexto 15">
            <a:extLst>
              <a:ext uri="{FF2B5EF4-FFF2-40B4-BE49-F238E27FC236}">
                <a16:creationId xmlns:a16="http://schemas.microsoft.com/office/drawing/2014/main" id="{C434970D-41D4-47FB-904E-01DD06A270A8}"/>
              </a:ext>
            </a:extLst>
          </p:cNvPr>
          <p:cNvSpPr txBox="1"/>
          <p:nvPr/>
        </p:nvSpPr>
        <p:spPr>
          <a:xfrm>
            <a:off x="2662122" y="1876971"/>
            <a:ext cx="6128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s-ES_tradnl" sz="1600" b="1" spc="600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POST CONSTRUCTION</a:t>
            </a:r>
          </a:p>
        </p:txBody>
      </p:sp>
    </p:spTree>
    <p:extLst>
      <p:ext uri="{BB962C8B-B14F-4D97-AF65-F5344CB8AC3E}">
        <p14:creationId xmlns:p14="http://schemas.microsoft.com/office/powerpoint/2010/main" val="814990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5E11F5-D2B1-4757-A76D-F4AC5B83A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96" y="6343972"/>
            <a:ext cx="994419" cy="1273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9C0FD3-CCBB-4C1E-9C6A-1E716576F118}"/>
              </a:ext>
            </a:extLst>
          </p:cNvPr>
          <p:cNvSpPr txBox="1"/>
          <p:nvPr/>
        </p:nvSpPr>
        <p:spPr>
          <a:xfrm>
            <a:off x="3281183" y="6509471"/>
            <a:ext cx="4996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gency FB" panose="020B0503020202020204" pitchFamily="34" charset="0"/>
              </a:rPr>
              <a:t>THEME: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CLIMATE CHANGE AND GLOBAL DISASTERS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DEVELOPING SUSTAINABLE INFRASTRUCTURES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TO ACHIEVE GROWTH AMIDST DECLINING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ECONOMIC RESOURCES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DA672-1BA0-4DA5-A765-6F0A5D72C12D}"/>
              </a:ext>
            </a:extLst>
          </p:cNvPr>
          <p:cNvSpPr txBox="1"/>
          <p:nvPr/>
        </p:nvSpPr>
        <p:spPr>
          <a:xfrm>
            <a:off x="7828995" y="685204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#NETZERO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84CCBE-0D28-410B-87F0-F1C7622709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45" y="6064043"/>
            <a:ext cx="1723471" cy="1830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782653-B04E-4949-9C95-8FB7FE4B0CDB}"/>
              </a:ext>
            </a:extLst>
          </p:cNvPr>
          <p:cNvSpPr txBox="1"/>
          <p:nvPr/>
        </p:nvSpPr>
        <p:spPr>
          <a:xfrm>
            <a:off x="1910408" y="7068763"/>
            <a:ext cx="973343" cy="56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BIENNIAL </a:t>
            </a:r>
          </a:p>
          <a:p>
            <a:pPr algn="ctr"/>
            <a:r>
              <a:rPr lang="en-US" dirty="0">
                <a:latin typeface="Agency FB" panose="020B0503020202020204" pitchFamily="34" charset="0"/>
              </a:rPr>
              <a:t>CONFERENCE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6A0A3D-981D-4C1F-9635-FEE62A12CFF3}"/>
              </a:ext>
            </a:extLst>
          </p:cNvPr>
          <p:cNvCxnSpPr/>
          <p:nvPr/>
        </p:nvCxnSpPr>
        <p:spPr>
          <a:xfrm>
            <a:off x="30861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4D1619-1B0E-4C24-8BA0-DAD0B3B8BDFC}"/>
              </a:ext>
            </a:extLst>
          </p:cNvPr>
          <p:cNvCxnSpPr/>
          <p:nvPr/>
        </p:nvCxnSpPr>
        <p:spPr>
          <a:xfrm>
            <a:off x="63754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6202D8B-2B4F-4B14-9718-BD2A2FBBD0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51" y="6332244"/>
            <a:ext cx="1524003" cy="15240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E12445-4155-41E2-AFF0-50FAD8BCE38A}"/>
              </a:ext>
            </a:extLst>
          </p:cNvPr>
          <p:cNvSpPr txBox="1"/>
          <p:nvPr/>
        </p:nvSpPr>
        <p:spPr>
          <a:xfrm>
            <a:off x="7828995" y="7159823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#SUSTAINABILITY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C34012-781D-47DA-A560-B37312F3DFD3}"/>
              </a:ext>
            </a:extLst>
          </p:cNvPr>
          <p:cNvCxnSpPr/>
          <p:nvPr/>
        </p:nvCxnSpPr>
        <p:spPr>
          <a:xfrm>
            <a:off x="9321800" y="6833586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F38D9B6-04E2-4BCF-9911-99509506C6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13" y="6637466"/>
            <a:ext cx="1617124" cy="979846"/>
          </a:xfrm>
          <a:prstGeom prst="rect">
            <a:avLst/>
          </a:prstGeom>
        </p:spPr>
      </p:pic>
      <p:pic>
        <p:nvPicPr>
          <p:cNvPr id="16" name="1626691808545">
            <a:hlinkClick r:id="" action="ppaction://media"/>
            <a:extLst>
              <a:ext uri="{FF2B5EF4-FFF2-40B4-BE49-F238E27FC236}">
                <a16:creationId xmlns:a16="http://schemas.microsoft.com/office/drawing/2014/main" id="{F16AF098-465B-4002-A952-D2BCCAEE39F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0782"/>
            <a:ext cx="12191999" cy="6287267"/>
          </a:xfrm>
        </p:spPr>
      </p:pic>
    </p:spTree>
    <p:extLst>
      <p:ext uri="{BB962C8B-B14F-4D97-AF65-F5344CB8AC3E}">
        <p14:creationId xmlns:p14="http://schemas.microsoft.com/office/powerpoint/2010/main" val="148275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F1176-2CCF-47D8-9717-2C68B17A8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16" y="992743"/>
            <a:ext cx="6612810" cy="638032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DC9AA00-A309-0C4D-9BA7-DC5D5E508F8B}"/>
              </a:ext>
            </a:extLst>
          </p:cNvPr>
          <p:cNvSpPr txBox="1"/>
          <p:nvPr/>
        </p:nvSpPr>
        <p:spPr>
          <a:xfrm>
            <a:off x="-228599" y="216350"/>
            <a:ext cx="6128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s-ES_tradnl" sz="24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CARBON REDUCTION – </a:t>
            </a:r>
            <a:r>
              <a:rPr lang="es-ES_tradnl" sz="12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TECHNOLOGY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95496" y="698316"/>
            <a:ext cx="550050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B6DE949-0761-402D-8FC8-6F766C65D7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t="15714" b="32096"/>
          <a:stretch/>
        </p:blipFill>
        <p:spPr>
          <a:xfrm>
            <a:off x="9599002" y="-34230"/>
            <a:ext cx="2724150" cy="13291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2AD64C-C00F-4504-9E11-419CABDEF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3096" y="1808868"/>
            <a:ext cx="994419" cy="12733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596B3B2-77E5-4FAA-A8CE-2ECFC4FE27E9}"/>
              </a:ext>
            </a:extLst>
          </p:cNvPr>
          <p:cNvSpPr txBox="1"/>
          <p:nvPr/>
        </p:nvSpPr>
        <p:spPr>
          <a:xfrm>
            <a:off x="9909663" y="5376378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Agency FB" panose="020B0503020202020204" pitchFamily="34" charset="0"/>
              </a:rPr>
              <a:t>#NETZERO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7013C05-D722-47DC-9B31-CA99AB8A8A4F}"/>
              </a:ext>
            </a:extLst>
          </p:cNvPr>
          <p:cNvGrpSpPr/>
          <p:nvPr/>
        </p:nvGrpSpPr>
        <p:grpSpPr>
          <a:xfrm>
            <a:off x="9478203" y="1574344"/>
            <a:ext cx="1723471" cy="1830077"/>
            <a:chOff x="1321985" y="8035590"/>
            <a:chExt cx="1723471" cy="183007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6BCD3D3-5EE3-4E1F-AF2F-2CAFD24AD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985" y="8035590"/>
              <a:ext cx="1723471" cy="183007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3C4262-2392-42AE-AD58-18DEE0A98161}"/>
                </a:ext>
              </a:extLst>
            </p:cNvPr>
            <p:cNvSpPr txBox="1"/>
            <p:nvPr/>
          </p:nvSpPr>
          <p:spPr>
            <a:xfrm>
              <a:off x="1697048" y="9040310"/>
              <a:ext cx="973343" cy="563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gency FB" panose="020B0503020202020204" pitchFamily="34" charset="0"/>
                </a:rPr>
                <a:t>BIENNIAL </a:t>
              </a:r>
            </a:p>
            <a:p>
              <a:pPr algn="ctr"/>
              <a:r>
                <a:rPr lang="en-US" dirty="0">
                  <a:latin typeface="Agency FB" panose="020B0503020202020204" pitchFamily="34" charset="0"/>
                </a:rPr>
                <a:t>CONFERENCE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D0DB52E-42EE-44B9-9BCA-16A6F4BF98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381" y="4836145"/>
            <a:ext cx="1591925" cy="15919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F519A57-DEBB-40C7-AFAE-834E2520071E}"/>
              </a:ext>
            </a:extLst>
          </p:cNvPr>
          <p:cNvSpPr txBox="1"/>
          <p:nvPr/>
        </p:nvSpPr>
        <p:spPr>
          <a:xfrm>
            <a:off x="9449600" y="5688877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Agency FB" panose="020B0503020202020204" pitchFamily="34" charset="0"/>
              </a:rPr>
              <a:t>#SUSTAINABILITY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B10153-10D0-4E3F-A387-C57A2C230B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674" y="6471418"/>
            <a:ext cx="1781905" cy="107969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A2E138E-79A2-4CDD-93F1-D11B2F0CB9E8}"/>
              </a:ext>
            </a:extLst>
          </p:cNvPr>
          <p:cNvSpPr txBox="1"/>
          <p:nvPr/>
        </p:nvSpPr>
        <p:spPr>
          <a:xfrm>
            <a:off x="8653192" y="3598132"/>
            <a:ext cx="33734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Agency FB" panose="020B0503020202020204" pitchFamily="34" charset="0"/>
              </a:rPr>
              <a:t>THEME:</a:t>
            </a:r>
          </a:p>
          <a:p>
            <a:pPr algn="r"/>
            <a:r>
              <a:rPr lang="en-US" sz="1400" b="1" dirty="0">
                <a:latin typeface="Agency FB" panose="020B0503020202020204" pitchFamily="34" charset="0"/>
              </a:rPr>
              <a:t>CLIMATE CHANGE AND GLOBAL DISASTERS</a:t>
            </a:r>
          </a:p>
          <a:p>
            <a:pPr algn="r"/>
            <a:r>
              <a:rPr lang="en-US" sz="1400" b="1" dirty="0">
                <a:latin typeface="Agency FB" panose="020B0503020202020204" pitchFamily="34" charset="0"/>
              </a:rPr>
              <a:t>DEVELOPING SUSTAINABLE INFRASTRUCTURES </a:t>
            </a:r>
          </a:p>
          <a:p>
            <a:pPr algn="r"/>
            <a:r>
              <a:rPr lang="en-US" sz="1400" b="1" dirty="0">
                <a:latin typeface="Agency FB" panose="020B0503020202020204" pitchFamily="34" charset="0"/>
              </a:rPr>
              <a:t>TO ACHIEVE GROWTH AMIDST DECLINING </a:t>
            </a:r>
          </a:p>
          <a:p>
            <a:pPr algn="r"/>
            <a:r>
              <a:rPr lang="en-US" sz="1400" b="1" dirty="0">
                <a:latin typeface="Agency FB" panose="020B0503020202020204" pitchFamily="34" charset="0"/>
              </a:rPr>
              <a:t>ECONOMIC RESOURCES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CF7505-AC7D-4300-A3C6-807ED206D938}"/>
              </a:ext>
            </a:extLst>
          </p:cNvPr>
          <p:cNvSpPr/>
          <p:nvPr/>
        </p:nvSpPr>
        <p:spPr>
          <a:xfrm>
            <a:off x="7111089" y="1"/>
            <a:ext cx="2023701" cy="7772400"/>
          </a:xfrm>
          <a:prstGeom prst="rect">
            <a:avLst/>
          </a:prstGeom>
          <a:solidFill>
            <a:srgbClr val="AE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BIM is largely undervalued in the measurement and reduction of Carbon emissions from Construction.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Focus on Pre-construction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Poor adoption of new technologies and information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Providing design and construction information of building components, including their environmental costs AND TOTAL LIFECYCLE COSTING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Accurate Carbon reporting and capture.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The Key that opens our net zero FUTURE.</a:t>
            </a:r>
          </a:p>
        </p:txBody>
      </p:sp>
    </p:spTree>
    <p:extLst>
      <p:ext uri="{BB962C8B-B14F-4D97-AF65-F5344CB8AC3E}">
        <p14:creationId xmlns:p14="http://schemas.microsoft.com/office/powerpoint/2010/main" val="2873255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5835E-8AE9-47E8-BE38-5D1A67FB3C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91"/>
          <a:stretch/>
        </p:blipFill>
        <p:spPr>
          <a:xfrm>
            <a:off x="1" y="0"/>
            <a:ext cx="12192000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9A1098-0C79-48D5-A6D1-ED0EEA44C66F}"/>
              </a:ext>
            </a:extLst>
          </p:cNvPr>
          <p:cNvSpPr txBox="1"/>
          <p:nvPr/>
        </p:nvSpPr>
        <p:spPr>
          <a:xfrm>
            <a:off x="0" y="0"/>
            <a:ext cx="4335289" cy="840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Roboto" panose="020B0604020202020204"/>
              </a:rPr>
              <a:t>THE SYN.IKIA INNOVATION PROJECT</a:t>
            </a:r>
          </a:p>
          <a:p>
            <a:r>
              <a:rPr lang="en-US" dirty="0">
                <a:solidFill>
                  <a:schemeClr val="bg1"/>
                </a:solidFill>
                <a:latin typeface="Roboto" panose="020B0604020202020204"/>
              </a:rPr>
              <a:t>highly energy efficient </a:t>
            </a:r>
            <a:r>
              <a:rPr lang="en-US" dirty="0" err="1">
                <a:solidFill>
                  <a:schemeClr val="bg1"/>
                </a:solidFill>
                <a:latin typeface="Roboto" panose="020B0604020202020204"/>
              </a:rPr>
              <a:t>neighbourhoods</a:t>
            </a:r>
            <a:r>
              <a:rPr lang="en-US" dirty="0">
                <a:solidFill>
                  <a:schemeClr val="bg1"/>
                </a:solidFill>
                <a:latin typeface="Roboto" panose="020B0604020202020204"/>
              </a:rPr>
              <a:t> with a </a:t>
            </a:r>
          </a:p>
          <a:p>
            <a:r>
              <a:rPr lang="en-US" dirty="0">
                <a:solidFill>
                  <a:schemeClr val="bg1"/>
                </a:solidFill>
                <a:latin typeface="Roboto" panose="020B0604020202020204"/>
              </a:rPr>
              <a:t>surplus of energy from renewable sources</a:t>
            </a:r>
            <a:endParaRPr lang="en-US" sz="1800" b="1" dirty="0">
              <a:solidFill>
                <a:schemeClr val="bg1"/>
              </a:solidFill>
              <a:latin typeface="Roboto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89538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3CD58F-E6C4-4D0A-B7EE-8C810360DA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AECAD7">
                <a:tint val="45000"/>
                <a:satMod val="400000"/>
              </a:srgbClr>
            </a:duotone>
          </a:blip>
          <a:srcRect b="26982"/>
          <a:stretch/>
        </p:blipFill>
        <p:spPr>
          <a:xfrm>
            <a:off x="0" y="385013"/>
            <a:ext cx="12191999" cy="689946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8F2062E-97AB-4B2E-A8EA-6193AD3C671F}"/>
              </a:ext>
            </a:extLst>
          </p:cNvPr>
          <p:cNvSpPr/>
          <p:nvPr/>
        </p:nvSpPr>
        <p:spPr>
          <a:xfrm>
            <a:off x="3615871" y="1485222"/>
            <a:ext cx="4960258" cy="4898211"/>
          </a:xfrm>
          <a:prstGeom prst="ellipse">
            <a:avLst/>
          </a:prstGeom>
          <a:solidFill>
            <a:srgbClr val="5DACB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F537168-885E-40CD-91E1-2E775845262D}"/>
              </a:ext>
            </a:extLst>
          </p:cNvPr>
          <p:cNvSpPr txBox="1">
            <a:spLocks/>
          </p:cNvSpPr>
          <p:nvPr/>
        </p:nvSpPr>
        <p:spPr>
          <a:xfrm>
            <a:off x="4058524" y="3109186"/>
            <a:ext cx="4129092" cy="7180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600" b="1" dirty="0">
                <a:solidFill>
                  <a:schemeClr val="bg1"/>
                </a:solidFill>
              </a:rPr>
              <a:t>Welcome!!!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FD97506-1A8C-497F-A5D3-6B9726FF6D21}"/>
              </a:ext>
            </a:extLst>
          </p:cNvPr>
          <p:cNvSpPr txBox="1">
            <a:spLocks/>
          </p:cNvSpPr>
          <p:nvPr/>
        </p:nvSpPr>
        <p:spPr>
          <a:xfrm>
            <a:off x="3963528" y="3575594"/>
            <a:ext cx="4230470" cy="6335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dirty="0">
                <a:solidFill>
                  <a:schemeClr val="bg1"/>
                </a:solidFill>
              </a:rPr>
              <a:t>To The Nation’s Capital</a:t>
            </a:r>
          </a:p>
        </p:txBody>
      </p:sp>
      <p:sp>
        <p:nvSpPr>
          <p:cNvPr id="13" name="Block Arc 14">
            <a:extLst>
              <a:ext uri="{FF2B5EF4-FFF2-40B4-BE49-F238E27FC236}">
                <a16:creationId xmlns:a16="http://schemas.microsoft.com/office/drawing/2014/main" id="{DDF98F3B-72DC-4D75-B13A-7C4311A96ABA}"/>
              </a:ext>
            </a:extLst>
          </p:cNvPr>
          <p:cNvSpPr/>
          <p:nvPr/>
        </p:nvSpPr>
        <p:spPr>
          <a:xfrm rot="16200000">
            <a:off x="5607327" y="1830829"/>
            <a:ext cx="942871" cy="946183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55B3948-A817-461F-AD03-A95A441B787F}"/>
              </a:ext>
            </a:extLst>
          </p:cNvPr>
          <p:cNvSpPr txBox="1">
            <a:spLocks/>
          </p:cNvSpPr>
          <p:nvPr/>
        </p:nvSpPr>
        <p:spPr>
          <a:xfrm>
            <a:off x="4014931" y="4078840"/>
            <a:ext cx="4230470" cy="6335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Centre of Unity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C6E5BE-43AF-4F3D-915D-D580BE917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450" y="4396376"/>
            <a:ext cx="1336550" cy="153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49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>
            <a:extLst>
              <a:ext uri="{FF2B5EF4-FFF2-40B4-BE49-F238E27FC236}">
                <a16:creationId xmlns:a16="http://schemas.microsoft.com/office/drawing/2014/main" id="{8F99CF73-AF14-4BD3-84F0-97AC9FC7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96" y="6343972"/>
            <a:ext cx="994419" cy="1273340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3281183" y="6509471"/>
            <a:ext cx="4996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gency FB" panose="020B0503020202020204" pitchFamily="34" charset="0"/>
              </a:rPr>
              <a:t>THEME: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CLIMATE CHANGE AND GLOBAL DISASTERS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DEVELOPING SUSTAINABLE INFRASTRUCTURES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TO ACHIEVE GROWTH AMIDST DECLINING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ECONOMIC RESOURCES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828995" y="685204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#NETZERO 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45" y="6064043"/>
            <a:ext cx="1723471" cy="1830077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1910408" y="7068763"/>
            <a:ext cx="973343" cy="56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BIENNIAL </a:t>
            </a:r>
          </a:p>
          <a:p>
            <a:pPr algn="ctr"/>
            <a:r>
              <a:rPr lang="en-US" dirty="0">
                <a:latin typeface="Agency FB" panose="020B0503020202020204" pitchFamily="34" charset="0"/>
              </a:rPr>
              <a:t>CONFERENCE</a:t>
            </a:r>
          </a:p>
        </p:txBody>
      </p:sp>
      <p:cxnSp>
        <p:nvCxnSpPr>
          <p:cNvPr id="98" name="Straight Connector 97"/>
          <p:cNvCxnSpPr/>
          <p:nvPr/>
        </p:nvCxnSpPr>
        <p:spPr>
          <a:xfrm>
            <a:off x="30861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63754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51" y="6332244"/>
            <a:ext cx="1524003" cy="1524003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7828995" y="7159823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#SUSTAINABILITY </a:t>
            </a:r>
          </a:p>
        </p:txBody>
      </p:sp>
      <p:cxnSp>
        <p:nvCxnSpPr>
          <p:cNvPr id="102" name="Straight Connector 101"/>
          <p:cNvCxnSpPr/>
          <p:nvPr/>
        </p:nvCxnSpPr>
        <p:spPr>
          <a:xfrm>
            <a:off x="9321800" y="6833586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Picture 10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13" y="6637466"/>
            <a:ext cx="1617124" cy="979846"/>
          </a:xfrm>
          <a:prstGeom prst="rect">
            <a:avLst/>
          </a:prstGeom>
        </p:spPr>
      </p:pic>
      <p:sp>
        <p:nvSpPr>
          <p:cNvPr id="153" name="CuadroTexto 15">
            <a:extLst>
              <a:ext uri="{FF2B5EF4-FFF2-40B4-BE49-F238E27FC236}">
                <a16:creationId xmlns:a16="http://schemas.microsoft.com/office/drawing/2014/main" id="{2DC9AA00-A309-0C4D-9BA7-DC5D5E508F8B}"/>
              </a:ext>
            </a:extLst>
          </p:cNvPr>
          <p:cNvSpPr txBox="1"/>
          <p:nvPr/>
        </p:nvSpPr>
        <p:spPr>
          <a:xfrm>
            <a:off x="-228600" y="216350"/>
            <a:ext cx="7360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s-ES_tradnl" sz="24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THE OSLO ADVANTAGE – </a:t>
            </a:r>
            <a:r>
              <a:rPr lang="es-ES_tradnl" sz="11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CASE STUDY</a:t>
            </a:r>
          </a:p>
        </p:txBody>
      </p:sp>
      <p:cxnSp>
        <p:nvCxnSpPr>
          <p:cNvPr id="154" name="Straight Connector 153"/>
          <p:cNvCxnSpPr/>
          <p:nvPr/>
        </p:nvCxnSpPr>
        <p:spPr>
          <a:xfrm>
            <a:off x="595496" y="698316"/>
            <a:ext cx="639966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ADCD8DC-2E9F-4DBC-B12F-4FF4076B6DE9}"/>
              </a:ext>
            </a:extLst>
          </p:cNvPr>
          <p:cNvSpPr txBox="1"/>
          <p:nvPr/>
        </p:nvSpPr>
        <p:spPr>
          <a:xfrm>
            <a:off x="504187" y="731982"/>
            <a:ext cx="53992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TARGET – NET ZERO BY 2030 </a:t>
            </a:r>
          </a:p>
          <a:p>
            <a:r>
              <a:rPr lang="en-US" sz="14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(Same time Nigeria is expecting to reduce emissions by 20% and </a:t>
            </a:r>
          </a:p>
          <a:p>
            <a:r>
              <a:rPr lang="en-US" sz="14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pledging to eliminate planet-warming emissions by 2060)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FA7DDA1-B304-46C0-8B87-E627F0DA3904}"/>
              </a:ext>
            </a:extLst>
          </p:cNvPr>
          <p:cNvSpPr/>
          <p:nvPr/>
        </p:nvSpPr>
        <p:spPr>
          <a:xfrm>
            <a:off x="5786652" y="3137464"/>
            <a:ext cx="1937982" cy="1789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A24187B6-968A-4059-8F6F-53A36917F59F}"/>
              </a:ext>
            </a:extLst>
          </p:cNvPr>
          <p:cNvSpPr txBox="1"/>
          <p:nvPr/>
        </p:nvSpPr>
        <p:spPr>
          <a:xfrm>
            <a:off x="631176" y="3253749"/>
            <a:ext cx="4289777" cy="446276"/>
          </a:xfrm>
          <a:prstGeom prst="rect">
            <a:avLst/>
          </a:prstGeom>
          <a:solidFill>
            <a:srgbClr val="000065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cs typeface="Arial" panose="020B0604020202020204" pitchFamily="34" charset="0"/>
              </a:rPr>
              <a:t>Bike capital of the world - 6.6 times more bikes than cars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F952ED6A-5F90-40C6-9FC4-301216D9EE2A}"/>
              </a:ext>
            </a:extLst>
          </p:cNvPr>
          <p:cNvSpPr txBox="1"/>
          <p:nvPr/>
        </p:nvSpPr>
        <p:spPr>
          <a:xfrm>
            <a:off x="631177" y="3955467"/>
            <a:ext cx="4099334" cy="519822"/>
          </a:xfrm>
          <a:prstGeom prst="rect">
            <a:avLst/>
          </a:prstGeom>
          <a:solidFill>
            <a:srgbClr val="000065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1st place as the country most likely to survive a climate change apocalypse</a:t>
            </a:r>
            <a:endParaRPr lang="en-US" sz="12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47A14A8B-9231-49C1-A749-7FEA00ACCA07}"/>
              </a:ext>
            </a:extLst>
          </p:cNvPr>
          <p:cNvSpPr txBox="1"/>
          <p:nvPr/>
        </p:nvSpPr>
        <p:spPr>
          <a:xfrm>
            <a:off x="631176" y="4743856"/>
            <a:ext cx="4099334" cy="519822"/>
          </a:xfrm>
          <a:prstGeom prst="rect">
            <a:avLst/>
          </a:prstGeom>
          <a:solidFill>
            <a:srgbClr val="000065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majority of new car sales are </a:t>
            </a:r>
            <a:r>
              <a:rPr lang="en-US" sz="12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Evs</a:t>
            </a:r>
            <a:r>
              <a:rPr lang="en-US" sz="12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. most EVs per capita of any city globally</a:t>
            </a:r>
            <a:endParaRPr lang="en-US" sz="12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E6819C-33D1-4504-A78C-554FE1C713F2}"/>
              </a:ext>
            </a:extLst>
          </p:cNvPr>
          <p:cNvSpPr txBox="1"/>
          <p:nvPr/>
        </p:nvSpPr>
        <p:spPr>
          <a:xfrm>
            <a:off x="635749" y="2551849"/>
            <a:ext cx="3813865" cy="538609"/>
          </a:xfrm>
          <a:prstGeom prst="rect">
            <a:avLst/>
          </a:prstGeom>
          <a:solidFill>
            <a:srgbClr val="000065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Oslo expects all public transit to be emissions-free 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by 2028.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078F8F-7991-462D-92F0-4E806D7D6243}"/>
              </a:ext>
            </a:extLst>
          </p:cNvPr>
          <p:cNvSpPr txBox="1"/>
          <p:nvPr/>
        </p:nvSpPr>
        <p:spPr>
          <a:xfrm>
            <a:off x="635749" y="1928331"/>
            <a:ext cx="3640740" cy="538609"/>
          </a:xfrm>
          <a:prstGeom prst="rect">
            <a:avLst/>
          </a:prstGeom>
          <a:solidFill>
            <a:srgbClr val="00006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8</a:t>
            </a:r>
            <a:r>
              <a:rPr lang="en-US" sz="1200" baseline="30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Country on the Climate change performance 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index and 30</a:t>
            </a:r>
            <a:r>
              <a:rPr lang="en-US" sz="1200" baseline="30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Greenest Country</a:t>
            </a:r>
          </a:p>
        </p:txBody>
      </p:sp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7B351E0-FE6F-4944-94E7-CA6C377D8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09" y="15974"/>
            <a:ext cx="5804291" cy="666372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0BE125-107C-4B00-A520-DCB274B040BE}"/>
              </a:ext>
            </a:extLst>
          </p:cNvPr>
          <p:cNvSpPr/>
          <p:nvPr/>
        </p:nvSpPr>
        <p:spPr>
          <a:xfrm>
            <a:off x="6041769" y="2103719"/>
            <a:ext cx="1845885" cy="5037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76DE645-68D7-4F2D-AA7C-8205B3C0534B}"/>
              </a:ext>
            </a:extLst>
          </p:cNvPr>
          <p:cNvSpPr/>
          <p:nvPr/>
        </p:nvSpPr>
        <p:spPr>
          <a:xfrm>
            <a:off x="6041768" y="3844508"/>
            <a:ext cx="1937982" cy="5665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CA6C8DF-7714-4252-96CA-868C4AE0E160}"/>
              </a:ext>
            </a:extLst>
          </p:cNvPr>
          <p:cNvSpPr/>
          <p:nvPr/>
        </p:nvSpPr>
        <p:spPr>
          <a:xfrm>
            <a:off x="9070669" y="4734085"/>
            <a:ext cx="1937982" cy="5665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0D88F31-8B8F-4B62-8EB1-7CF4031591EA}"/>
              </a:ext>
            </a:extLst>
          </p:cNvPr>
          <p:cNvSpPr/>
          <p:nvPr/>
        </p:nvSpPr>
        <p:spPr>
          <a:xfrm>
            <a:off x="9070669" y="2956598"/>
            <a:ext cx="1937982" cy="5665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6E8FDF-7AB2-4B72-84B2-298553A0A565}"/>
              </a:ext>
            </a:extLst>
          </p:cNvPr>
          <p:cNvCxnSpPr/>
          <p:nvPr/>
        </p:nvCxnSpPr>
        <p:spPr>
          <a:xfrm>
            <a:off x="6096000" y="4501788"/>
            <a:ext cx="1315453" cy="0"/>
          </a:xfrm>
          <a:prstGeom prst="line">
            <a:avLst/>
          </a:prstGeom>
          <a:ln w="101600">
            <a:solidFill>
              <a:srgbClr val="DED5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9C76EC7-59E1-456A-BA89-94556C8D7080}"/>
              </a:ext>
            </a:extLst>
          </p:cNvPr>
          <p:cNvCxnSpPr>
            <a:cxnSpLocks/>
          </p:cNvCxnSpPr>
          <p:nvPr/>
        </p:nvCxnSpPr>
        <p:spPr>
          <a:xfrm>
            <a:off x="9661358" y="5400146"/>
            <a:ext cx="1347293" cy="0"/>
          </a:xfrm>
          <a:prstGeom prst="line">
            <a:avLst/>
          </a:prstGeom>
          <a:ln w="101600">
            <a:solidFill>
              <a:srgbClr val="DED5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FF60F-E62F-4ADB-AD91-BA3A69FD11A2}"/>
              </a:ext>
            </a:extLst>
          </p:cNvPr>
          <p:cNvSpPr/>
          <p:nvPr/>
        </p:nvSpPr>
        <p:spPr>
          <a:xfrm>
            <a:off x="9557313" y="3962400"/>
            <a:ext cx="1617124" cy="448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493738-7564-4FC9-8269-86EA8E5B71AD}"/>
              </a:ext>
            </a:extLst>
          </p:cNvPr>
          <p:cNvSpPr txBox="1"/>
          <p:nvPr/>
        </p:nvSpPr>
        <p:spPr>
          <a:xfrm>
            <a:off x="6041768" y="2004227"/>
            <a:ext cx="20230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Electrified construction equipment</a:t>
            </a:r>
          </a:p>
          <a:p>
            <a:pPr algn="ctr"/>
            <a:r>
              <a:rPr lang="en-US" sz="1400" b="1" dirty="0"/>
              <a:t>PUBLIC PROCUREMENT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7B0194-796A-465C-B9E7-6061155EFFAA}"/>
              </a:ext>
            </a:extLst>
          </p:cNvPr>
          <p:cNvSpPr txBox="1"/>
          <p:nvPr/>
        </p:nvSpPr>
        <p:spPr>
          <a:xfrm>
            <a:off x="8996588" y="2902449"/>
            <a:ext cx="20230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Zero Carbon heavy duty Vehicles and Machinery</a:t>
            </a:r>
          </a:p>
          <a:p>
            <a:pPr algn="ctr"/>
            <a:r>
              <a:rPr lang="en-US" sz="1400" b="1" dirty="0"/>
              <a:t>INCENTIVES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CDCB008-3F88-4DC3-9DE2-E66D85D7F965}"/>
              </a:ext>
            </a:extLst>
          </p:cNvPr>
          <p:cNvSpPr txBox="1"/>
          <p:nvPr/>
        </p:nvSpPr>
        <p:spPr>
          <a:xfrm>
            <a:off x="9038901" y="4661482"/>
            <a:ext cx="2246720" cy="778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fossil-free </a:t>
            </a:r>
          </a:p>
          <a:p>
            <a:pPr algn="ctr"/>
            <a:r>
              <a:rPr lang="en-US" dirty="0"/>
              <a:t>construction site </a:t>
            </a:r>
            <a:endParaRPr lang="en-US" sz="1400" b="1" dirty="0"/>
          </a:p>
          <a:p>
            <a:pPr algn="ctr"/>
            <a:r>
              <a:rPr lang="en-US" sz="1400" b="1" dirty="0"/>
              <a:t>NO EMISSIONS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EBE75CD-A260-49E1-BB8C-5AE0E7083D78}"/>
              </a:ext>
            </a:extLst>
          </p:cNvPr>
          <p:cNvSpPr txBox="1"/>
          <p:nvPr/>
        </p:nvSpPr>
        <p:spPr>
          <a:xfrm>
            <a:off x="5754384" y="3746921"/>
            <a:ext cx="22467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Clean construction technology</a:t>
            </a:r>
          </a:p>
          <a:p>
            <a:pPr algn="ctr"/>
            <a:r>
              <a:rPr lang="en-US" sz="1400" b="1" dirty="0"/>
              <a:t>TENDER CRITERIA</a:t>
            </a:r>
          </a:p>
        </p:txBody>
      </p:sp>
    </p:spTree>
    <p:extLst>
      <p:ext uri="{BB962C8B-B14F-4D97-AF65-F5344CB8AC3E}">
        <p14:creationId xmlns:p14="http://schemas.microsoft.com/office/powerpoint/2010/main" val="3893611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>
            <a:extLst>
              <a:ext uri="{FF2B5EF4-FFF2-40B4-BE49-F238E27FC236}">
                <a16:creationId xmlns:a16="http://schemas.microsoft.com/office/drawing/2014/main" id="{8F99CF73-AF14-4BD3-84F0-97AC9FC7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96" y="6343972"/>
            <a:ext cx="994419" cy="1273340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3281183" y="6509471"/>
            <a:ext cx="4996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gency FB" panose="020B0503020202020204" pitchFamily="34" charset="0"/>
              </a:rPr>
              <a:t>THEME: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CLIMATE CHANGE AND GLOBAL DISASTERS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DEVELOPING SUSTAINABLE INFRASTRUCTURES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TO ACHIEVE GROWTH AMIDST DECLINING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ECONOMIC RESOURCES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828995" y="685204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#NETZERO 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45" y="6064043"/>
            <a:ext cx="1723471" cy="1830077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1910408" y="7068763"/>
            <a:ext cx="973343" cy="56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BIENNIAL </a:t>
            </a:r>
          </a:p>
          <a:p>
            <a:pPr algn="ctr"/>
            <a:r>
              <a:rPr lang="en-US" dirty="0">
                <a:latin typeface="Agency FB" panose="020B0503020202020204" pitchFamily="34" charset="0"/>
              </a:rPr>
              <a:t>CONFERENCE</a:t>
            </a:r>
          </a:p>
        </p:txBody>
      </p:sp>
      <p:cxnSp>
        <p:nvCxnSpPr>
          <p:cNvPr id="98" name="Straight Connector 97"/>
          <p:cNvCxnSpPr/>
          <p:nvPr/>
        </p:nvCxnSpPr>
        <p:spPr>
          <a:xfrm>
            <a:off x="30861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63754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51" y="6332244"/>
            <a:ext cx="1524003" cy="1524003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7828995" y="7159823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#SUSTAINABILITY </a:t>
            </a:r>
          </a:p>
        </p:txBody>
      </p:sp>
      <p:cxnSp>
        <p:nvCxnSpPr>
          <p:cNvPr id="102" name="Straight Connector 101"/>
          <p:cNvCxnSpPr/>
          <p:nvPr/>
        </p:nvCxnSpPr>
        <p:spPr>
          <a:xfrm>
            <a:off x="9321800" y="6833586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Picture 10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13" y="6637466"/>
            <a:ext cx="1617124" cy="979846"/>
          </a:xfrm>
          <a:prstGeom prst="rect">
            <a:avLst/>
          </a:prstGeom>
        </p:spPr>
      </p:pic>
      <p:sp>
        <p:nvSpPr>
          <p:cNvPr id="153" name="CuadroTexto 15">
            <a:extLst>
              <a:ext uri="{FF2B5EF4-FFF2-40B4-BE49-F238E27FC236}">
                <a16:creationId xmlns:a16="http://schemas.microsoft.com/office/drawing/2014/main" id="{2DC9AA00-A309-0C4D-9BA7-DC5D5E508F8B}"/>
              </a:ext>
            </a:extLst>
          </p:cNvPr>
          <p:cNvSpPr txBox="1"/>
          <p:nvPr/>
        </p:nvSpPr>
        <p:spPr>
          <a:xfrm>
            <a:off x="-228600" y="216350"/>
            <a:ext cx="7360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s-ES_tradnl" sz="24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CARBON REDUCTION &amp; SUSTAINABILITY</a:t>
            </a:r>
            <a:endParaRPr lang="es-ES_tradnl" sz="1200" b="1" dirty="0">
              <a:solidFill>
                <a:srgbClr val="000065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54" name="Straight Connector 153"/>
          <p:cNvCxnSpPr/>
          <p:nvPr/>
        </p:nvCxnSpPr>
        <p:spPr>
          <a:xfrm>
            <a:off x="595496" y="698316"/>
            <a:ext cx="639966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ircular Infographic Diagram">
            <a:extLst>
              <a:ext uri="{FF2B5EF4-FFF2-40B4-BE49-F238E27FC236}">
                <a16:creationId xmlns:a16="http://schemas.microsoft.com/office/drawing/2014/main" id="{1E78C31C-CEAA-4335-A108-ADC147C29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1" t="24238" r="12920" b="6450"/>
          <a:stretch/>
        </p:blipFill>
        <p:spPr bwMode="auto">
          <a:xfrm>
            <a:off x="595496" y="1341989"/>
            <a:ext cx="7859033" cy="415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80A9976-D160-4CF4-AA4C-CCEB97A76FD6}"/>
              </a:ext>
            </a:extLst>
          </p:cNvPr>
          <p:cNvSpPr/>
          <p:nvPr/>
        </p:nvSpPr>
        <p:spPr>
          <a:xfrm>
            <a:off x="3923414" y="2998380"/>
            <a:ext cx="1180214" cy="12121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A31233-65F8-49A4-A963-06D3BF950E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366" y1="42763" x2="45366" y2="42763"/>
                        <a14:foregroundMark x1="51098" y1="22368" x2="51098" y2="22368"/>
                        <a14:foregroundMark x1="54390" y1="82018" x2="54390" y2="82018"/>
                        <a14:foregroundMark x1="58659" y1="82675" x2="58659" y2="82675"/>
                        <a14:foregroundMark x1="61829" y1="82237" x2="61829" y2="82237"/>
                        <a14:foregroundMark x1="62073" y1="79167" x2="62073" y2="79167"/>
                        <a14:foregroundMark x1="63780" y1="80921" x2="63780" y2="80921"/>
                        <a14:foregroundMark x1="65976" y1="83991" x2="65976" y2="83991"/>
                        <a14:foregroundMark x1="65854" y1="78947" x2="65854" y2="78947"/>
                        <a14:foregroundMark x1="68415" y1="81798" x2="68415" y2="81798"/>
                        <a14:foregroundMark x1="51098" y1="83333" x2="51098" y2="83333"/>
                        <a14:foregroundMark x1="46707" y1="83114" x2="46707" y2="83114"/>
                        <a14:foregroundMark x1="46829" y1="79605" x2="46829" y2="79605"/>
                        <a14:foregroundMark x1="44634" y1="84868" x2="44634" y2="84868"/>
                        <a14:foregroundMark x1="39146" y1="83333" x2="39146" y2="83333"/>
                        <a14:foregroundMark x1="35610" y1="83991" x2="35610" y2="83991"/>
                        <a14:foregroundMark x1="33537" y1="83991" x2="33537" y2="83991"/>
                        <a14:foregroundMark x1="28659" y1="84430" x2="28659" y2="84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0084" y="3085461"/>
            <a:ext cx="1849855" cy="10287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3D3E55-B1BF-40B3-B338-62A88D6E4AAC}"/>
              </a:ext>
            </a:extLst>
          </p:cNvPr>
          <p:cNvSpPr/>
          <p:nvPr/>
        </p:nvSpPr>
        <p:spPr>
          <a:xfrm rot="1289517">
            <a:off x="3067165" y="2621786"/>
            <a:ext cx="286656" cy="903767"/>
          </a:xfrm>
          <a:prstGeom prst="rect">
            <a:avLst/>
          </a:prstGeom>
          <a:solidFill>
            <a:srgbClr val="8AA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7E2C65-A2DC-4F53-AD32-C5239FEBD1BF}"/>
              </a:ext>
            </a:extLst>
          </p:cNvPr>
          <p:cNvSpPr/>
          <p:nvPr/>
        </p:nvSpPr>
        <p:spPr>
          <a:xfrm rot="9288504">
            <a:off x="5628649" y="2590037"/>
            <a:ext cx="286656" cy="903767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3781A4-F333-4DF4-92E2-17BE1FB970A1}"/>
              </a:ext>
            </a:extLst>
          </p:cNvPr>
          <p:cNvSpPr/>
          <p:nvPr/>
        </p:nvSpPr>
        <p:spPr>
          <a:xfrm rot="5400000">
            <a:off x="4381684" y="4516391"/>
            <a:ext cx="286656" cy="903767"/>
          </a:xfrm>
          <a:prstGeom prst="rect">
            <a:avLst/>
          </a:prstGeom>
          <a:solidFill>
            <a:srgbClr val="E5EE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FA8228-5E75-4B8E-90E6-41026EE29753}"/>
              </a:ext>
            </a:extLst>
          </p:cNvPr>
          <p:cNvSpPr/>
          <p:nvPr/>
        </p:nvSpPr>
        <p:spPr>
          <a:xfrm>
            <a:off x="730816" y="2898274"/>
            <a:ext cx="1293316" cy="116474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F7F7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305A9D4-0338-4781-AE3D-83517A4ED81E}"/>
              </a:ext>
            </a:extLst>
          </p:cNvPr>
          <p:cNvSpPr/>
          <p:nvPr/>
        </p:nvSpPr>
        <p:spPr>
          <a:xfrm>
            <a:off x="6995160" y="2381902"/>
            <a:ext cx="1293316" cy="116474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F7F7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6F956D-FC29-4EDA-B99C-CE064B51184C}"/>
              </a:ext>
            </a:extLst>
          </p:cNvPr>
          <p:cNvSpPr/>
          <p:nvPr/>
        </p:nvSpPr>
        <p:spPr>
          <a:xfrm>
            <a:off x="6991528" y="3637606"/>
            <a:ext cx="1293316" cy="116474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F7F7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BAB56C-E7FC-441D-B2AF-7EF7CFC673A1}"/>
              </a:ext>
            </a:extLst>
          </p:cNvPr>
          <p:cNvSpPr txBox="1"/>
          <p:nvPr/>
        </p:nvSpPr>
        <p:spPr>
          <a:xfrm>
            <a:off x="828384" y="3146197"/>
            <a:ext cx="1075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65"/>
                </a:solidFill>
                <a:latin typeface="Agency FB" panose="020B0503020202020204" pitchFamily="34" charset="0"/>
              </a:rPr>
              <a:t>ENVIRONMENT</a:t>
            </a:r>
          </a:p>
          <a:p>
            <a:pPr algn="ctr"/>
            <a:r>
              <a:rPr lang="en-US" sz="1600" dirty="0">
                <a:solidFill>
                  <a:srgbClr val="000065"/>
                </a:solidFill>
                <a:latin typeface="Agency FB" panose="020B0503020202020204" pitchFamily="34" charset="0"/>
              </a:rPr>
              <a:t>(PLANET)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C06A72-043F-48BF-9CCB-D5B5346D74FA}"/>
              </a:ext>
            </a:extLst>
          </p:cNvPr>
          <p:cNvSpPr txBox="1"/>
          <p:nvPr/>
        </p:nvSpPr>
        <p:spPr>
          <a:xfrm>
            <a:off x="7289581" y="2667298"/>
            <a:ext cx="848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65"/>
                </a:solidFill>
                <a:latin typeface="Agency FB" panose="020B0503020202020204" pitchFamily="34" charset="0"/>
              </a:rPr>
              <a:t>ECONOMIC</a:t>
            </a:r>
          </a:p>
          <a:p>
            <a:pPr algn="ctr"/>
            <a:r>
              <a:rPr lang="en-US" sz="1600" dirty="0">
                <a:solidFill>
                  <a:srgbClr val="000065"/>
                </a:solidFill>
                <a:latin typeface="Agency FB" panose="020B0503020202020204" pitchFamily="34" charset="0"/>
              </a:rPr>
              <a:t>(PROFIT)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FDF3D3-3502-4048-86EA-56765D6B222F}"/>
              </a:ext>
            </a:extLst>
          </p:cNvPr>
          <p:cNvSpPr txBox="1"/>
          <p:nvPr/>
        </p:nvSpPr>
        <p:spPr>
          <a:xfrm>
            <a:off x="7314466" y="3991910"/>
            <a:ext cx="771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65"/>
                </a:solidFill>
                <a:latin typeface="Agency FB" panose="020B0503020202020204" pitchFamily="34" charset="0"/>
              </a:rPr>
              <a:t>SOCIAL</a:t>
            </a:r>
          </a:p>
          <a:p>
            <a:pPr algn="ctr"/>
            <a:r>
              <a:rPr lang="en-US" sz="1600" dirty="0">
                <a:solidFill>
                  <a:srgbClr val="000065"/>
                </a:solidFill>
                <a:latin typeface="Agency FB" panose="020B0503020202020204" pitchFamily="34" charset="0"/>
              </a:rPr>
              <a:t>(PEOPLE)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08EE99-AD24-41A5-949F-7F768ADC8B34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8288476" y="1952140"/>
            <a:ext cx="1445071" cy="1012134"/>
          </a:xfrm>
          <a:prstGeom prst="line">
            <a:avLst/>
          </a:prstGeom>
          <a:ln w="28575"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D88492E-C750-49F7-8393-14F9341121DD}"/>
              </a:ext>
            </a:extLst>
          </p:cNvPr>
          <p:cNvCxnSpPr>
            <a:cxnSpLocks/>
          </p:cNvCxnSpPr>
          <p:nvPr/>
        </p:nvCxnSpPr>
        <p:spPr>
          <a:xfrm>
            <a:off x="8300352" y="4184786"/>
            <a:ext cx="1433195" cy="1110426"/>
          </a:xfrm>
          <a:prstGeom prst="line">
            <a:avLst/>
          </a:prstGeom>
          <a:ln w="28575"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2657976-72BA-4AF3-BB7E-39374C0E0F42}"/>
              </a:ext>
            </a:extLst>
          </p:cNvPr>
          <p:cNvCxnSpPr>
            <a:cxnSpLocks/>
          </p:cNvCxnSpPr>
          <p:nvPr/>
        </p:nvCxnSpPr>
        <p:spPr>
          <a:xfrm flipV="1">
            <a:off x="1011334" y="1362291"/>
            <a:ext cx="578581" cy="1543422"/>
          </a:xfrm>
          <a:prstGeom prst="line">
            <a:avLst/>
          </a:prstGeom>
          <a:ln w="28575"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532DF41-7732-4C5C-8723-F94C8374E1C8}"/>
              </a:ext>
            </a:extLst>
          </p:cNvPr>
          <p:cNvSpPr txBox="1"/>
          <p:nvPr/>
        </p:nvSpPr>
        <p:spPr>
          <a:xfrm>
            <a:off x="1589915" y="774150"/>
            <a:ext cx="3058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gency FB" panose="020B0503020202020204" pitchFamily="34" charset="0"/>
              </a:rPr>
              <a:t>Green buildings and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gency FB" panose="020B0503020202020204" pitchFamily="34" charset="0"/>
              </a:rPr>
              <a:t>Reduction of Emissions from fossil fuels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gency FB" panose="020B0503020202020204" pitchFamily="34" charset="0"/>
              </a:rPr>
              <a:t>Biodiversity Preservation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5EBB52E-F7DD-46C8-B7F4-2FD0ADCAB477}"/>
              </a:ext>
            </a:extLst>
          </p:cNvPr>
          <p:cNvSpPr txBox="1"/>
          <p:nvPr/>
        </p:nvSpPr>
        <p:spPr>
          <a:xfrm>
            <a:off x="8836449" y="5279631"/>
            <a:ext cx="20778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gency FB" panose="020B0503020202020204" pitchFamily="34" charset="0"/>
              </a:rPr>
              <a:t>Health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gency FB" panose="020B0503020202020204" pitchFamily="34" charset="0"/>
              </a:rPr>
              <a:t>Government Involvement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gency FB" panose="020B0503020202020204" pitchFamily="34" charset="0"/>
              </a:rPr>
              <a:t>Strategic Incentives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gency FB" panose="020B0503020202020204" pitchFamily="34" charset="0"/>
              </a:rPr>
              <a:t>Building Codes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765E89F-D7F0-49A3-8B0E-2082690D5FDA}"/>
              </a:ext>
            </a:extLst>
          </p:cNvPr>
          <p:cNvSpPr txBox="1"/>
          <p:nvPr/>
        </p:nvSpPr>
        <p:spPr>
          <a:xfrm>
            <a:off x="9360518" y="989219"/>
            <a:ext cx="2052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gency FB" panose="020B0503020202020204" pitchFamily="34" charset="0"/>
              </a:rPr>
              <a:t>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gency FB" panose="020B0503020202020204" pitchFamily="34" charset="0"/>
              </a:rPr>
              <a:t>Green Funds (Rwanda)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gency FB" panose="020B0503020202020204" pitchFamily="34" charset="0"/>
              </a:rPr>
              <a:t>Procurement Strategy</a:t>
            </a:r>
          </a:p>
        </p:txBody>
      </p:sp>
    </p:spTree>
    <p:extLst>
      <p:ext uri="{BB962C8B-B14F-4D97-AF65-F5344CB8AC3E}">
        <p14:creationId xmlns:p14="http://schemas.microsoft.com/office/powerpoint/2010/main" val="4154885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'In my lifetime, I've witnessed a terrible decline. In yours, you could and should witness wonderful recovery.'At the UN climate conference #COP26, People's Advocate Sir David Attenborough spoke about the importance">
            <a:hlinkClick r:id="" action="ppaction://media"/>
            <a:extLst>
              <a:ext uri="{FF2B5EF4-FFF2-40B4-BE49-F238E27FC236}">
                <a16:creationId xmlns:a16="http://schemas.microsoft.com/office/drawing/2014/main" id="{29DA363F-ADDF-4F34-BC45-69E99BC7979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24760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5E11F5-D2B1-4757-A76D-F4AC5B83A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496" y="6343972"/>
            <a:ext cx="994419" cy="1273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9C0FD3-CCBB-4C1E-9C6A-1E716576F118}"/>
              </a:ext>
            </a:extLst>
          </p:cNvPr>
          <p:cNvSpPr txBox="1"/>
          <p:nvPr/>
        </p:nvSpPr>
        <p:spPr>
          <a:xfrm>
            <a:off x="3281183" y="6509471"/>
            <a:ext cx="4996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gency FB" panose="020B0503020202020204" pitchFamily="34" charset="0"/>
              </a:rPr>
              <a:t>THEME: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CLIMATE CHANGE AND GLOBAL DISASTERS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DEVELOPING SUSTAINABLE INFRASTRUCTURES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TO ACHIEVE GROWTH AMIDST DECLINING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ECONOMIC RESOURCES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DA672-1BA0-4DA5-A765-6F0A5D72C12D}"/>
              </a:ext>
            </a:extLst>
          </p:cNvPr>
          <p:cNvSpPr txBox="1"/>
          <p:nvPr/>
        </p:nvSpPr>
        <p:spPr>
          <a:xfrm>
            <a:off x="7828995" y="685204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#NETZERO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84CCBE-0D28-410B-87F0-F1C7622709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45" y="6064043"/>
            <a:ext cx="1723471" cy="1830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782653-B04E-4949-9C95-8FB7FE4B0CDB}"/>
              </a:ext>
            </a:extLst>
          </p:cNvPr>
          <p:cNvSpPr txBox="1"/>
          <p:nvPr/>
        </p:nvSpPr>
        <p:spPr>
          <a:xfrm>
            <a:off x="1910408" y="7068763"/>
            <a:ext cx="973343" cy="56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BIENNIAL </a:t>
            </a:r>
          </a:p>
          <a:p>
            <a:pPr algn="ctr"/>
            <a:r>
              <a:rPr lang="en-US" dirty="0">
                <a:latin typeface="Agency FB" panose="020B0503020202020204" pitchFamily="34" charset="0"/>
              </a:rPr>
              <a:t>CONFERENCE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6A0A3D-981D-4C1F-9635-FEE62A12CFF3}"/>
              </a:ext>
            </a:extLst>
          </p:cNvPr>
          <p:cNvCxnSpPr/>
          <p:nvPr/>
        </p:nvCxnSpPr>
        <p:spPr>
          <a:xfrm>
            <a:off x="30861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4D1619-1B0E-4C24-8BA0-DAD0B3B8BDFC}"/>
              </a:ext>
            </a:extLst>
          </p:cNvPr>
          <p:cNvCxnSpPr/>
          <p:nvPr/>
        </p:nvCxnSpPr>
        <p:spPr>
          <a:xfrm>
            <a:off x="63754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6202D8B-2B4F-4B14-9718-BD2A2FBBD0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51" y="6332244"/>
            <a:ext cx="1524003" cy="15240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E12445-4155-41E2-AFF0-50FAD8BCE38A}"/>
              </a:ext>
            </a:extLst>
          </p:cNvPr>
          <p:cNvSpPr txBox="1"/>
          <p:nvPr/>
        </p:nvSpPr>
        <p:spPr>
          <a:xfrm>
            <a:off x="7828995" y="7159823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#SUSTAINABILITY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C34012-781D-47DA-A560-B37312F3DFD3}"/>
              </a:ext>
            </a:extLst>
          </p:cNvPr>
          <p:cNvCxnSpPr/>
          <p:nvPr/>
        </p:nvCxnSpPr>
        <p:spPr>
          <a:xfrm>
            <a:off x="9321800" y="6833586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F38D9B6-04E2-4BCF-9911-99509506C6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13" y="6637466"/>
            <a:ext cx="1617124" cy="97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1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200BE96-9C99-4B1B-A8C0-427B05DB15B0}"/>
              </a:ext>
            </a:extLst>
          </p:cNvPr>
          <p:cNvSpPr/>
          <p:nvPr/>
        </p:nvSpPr>
        <p:spPr>
          <a:xfrm>
            <a:off x="-636" y="6204358"/>
            <a:ext cx="12196786" cy="156300"/>
          </a:xfrm>
          <a:prstGeom prst="rect">
            <a:avLst/>
          </a:prstGeom>
          <a:solidFill>
            <a:srgbClr val="507C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554DAB5-DD3F-4D7B-ADA9-EC2D973B7B7F}"/>
              </a:ext>
            </a:extLst>
          </p:cNvPr>
          <p:cNvSpPr/>
          <p:nvPr/>
        </p:nvSpPr>
        <p:spPr>
          <a:xfrm>
            <a:off x="-4786" y="7644019"/>
            <a:ext cx="12196786" cy="156300"/>
          </a:xfrm>
          <a:prstGeom prst="rect">
            <a:avLst/>
          </a:prstGeom>
          <a:solidFill>
            <a:srgbClr val="507C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837E088-0B3D-477E-AD5C-47E397992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96" y="6343972"/>
            <a:ext cx="994419" cy="127334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CEE5470-4450-4407-9729-AD8B9500D2EA}"/>
              </a:ext>
            </a:extLst>
          </p:cNvPr>
          <p:cNvSpPr txBox="1"/>
          <p:nvPr/>
        </p:nvSpPr>
        <p:spPr>
          <a:xfrm>
            <a:off x="3281183" y="6509471"/>
            <a:ext cx="4996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gency FB" panose="020B0503020202020204" pitchFamily="34" charset="0"/>
              </a:rPr>
              <a:t>THEME: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CLIMATE CHANGE AND GLOBAL DISASTERS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DEVELOPING SUSTAINABLE INFRASTRUCTURES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TO ACHIEVE GROWTH AMIDST DECLINING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ECONOMIC RESOURCES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EC0135-BCE8-43DF-B8FA-CBED5278D963}"/>
              </a:ext>
            </a:extLst>
          </p:cNvPr>
          <p:cNvSpPr txBox="1"/>
          <p:nvPr/>
        </p:nvSpPr>
        <p:spPr>
          <a:xfrm>
            <a:off x="7828995" y="685204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#NETZERO 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ED9984B-0432-49E1-81F8-451E2ED35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45" y="6064043"/>
            <a:ext cx="1723471" cy="183007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344D724-FDD3-4780-88DD-5371D4504040}"/>
              </a:ext>
            </a:extLst>
          </p:cNvPr>
          <p:cNvSpPr txBox="1"/>
          <p:nvPr/>
        </p:nvSpPr>
        <p:spPr>
          <a:xfrm>
            <a:off x="1910408" y="7068763"/>
            <a:ext cx="973343" cy="56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BIENNIAL </a:t>
            </a:r>
          </a:p>
          <a:p>
            <a:pPr algn="ctr"/>
            <a:r>
              <a:rPr lang="en-US" dirty="0">
                <a:latin typeface="Agency FB" panose="020B0503020202020204" pitchFamily="34" charset="0"/>
              </a:rPr>
              <a:t>CONFERENCE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D8FA3F9-9E83-4321-A7C0-E62C53391C69}"/>
              </a:ext>
            </a:extLst>
          </p:cNvPr>
          <p:cNvCxnSpPr/>
          <p:nvPr/>
        </p:nvCxnSpPr>
        <p:spPr>
          <a:xfrm>
            <a:off x="30861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B3D2502-9A09-4E43-AEF6-6E72384163AA}"/>
              </a:ext>
            </a:extLst>
          </p:cNvPr>
          <p:cNvCxnSpPr/>
          <p:nvPr/>
        </p:nvCxnSpPr>
        <p:spPr>
          <a:xfrm>
            <a:off x="63754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1FC3E375-C012-4AEB-B198-D2AD32969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51" y="6332244"/>
            <a:ext cx="1524003" cy="152400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86028F4-8F57-44EF-8A78-A4F3D178AE1C}"/>
              </a:ext>
            </a:extLst>
          </p:cNvPr>
          <p:cNvSpPr txBox="1"/>
          <p:nvPr/>
        </p:nvSpPr>
        <p:spPr>
          <a:xfrm>
            <a:off x="7828995" y="7159823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#SUSTAINABILITY 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3938B6D-25FC-44E0-AD8B-59E277E83C8D}"/>
              </a:ext>
            </a:extLst>
          </p:cNvPr>
          <p:cNvCxnSpPr/>
          <p:nvPr/>
        </p:nvCxnSpPr>
        <p:spPr>
          <a:xfrm>
            <a:off x="9321800" y="6833586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53B6B730-F6C3-4BBB-9DE5-1C69F803C4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13" y="6637466"/>
            <a:ext cx="1617124" cy="979846"/>
          </a:xfrm>
          <a:prstGeom prst="rect">
            <a:avLst/>
          </a:prstGeom>
        </p:spPr>
      </p:pic>
      <p:grpSp>
        <p:nvGrpSpPr>
          <p:cNvPr id="19" name="Google Shape;1290;p39">
            <a:extLst>
              <a:ext uri="{FF2B5EF4-FFF2-40B4-BE49-F238E27FC236}">
                <a16:creationId xmlns:a16="http://schemas.microsoft.com/office/drawing/2014/main" id="{9FFCCC7D-7C5C-4955-AEB8-7CBFAB122DB0}"/>
              </a:ext>
            </a:extLst>
          </p:cNvPr>
          <p:cNvGrpSpPr/>
          <p:nvPr/>
        </p:nvGrpSpPr>
        <p:grpSpPr>
          <a:xfrm>
            <a:off x="788054" y="1611652"/>
            <a:ext cx="10386383" cy="3484694"/>
            <a:chOff x="978250" y="1433200"/>
            <a:chExt cx="7187650" cy="2411500"/>
          </a:xfrm>
        </p:grpSpPr>
        <p:grpSp>
          <p:nvGrpSpPr>
            <p:cNvPr id="62" name="Google Shape;1291;p39">
              <a:extLst>
                <a:ext uri="{FF2B5EF4-FFF2-40B4-BE49-F238E27FC236}">
                  <a16:creationId xmlns:a16="http://schemas.microsoft.com/office/drawing/2014/main" id="{8E8F682A-2BFF-4D4D-B432-FF1A913E4A68}"/>
                </a:ext>
              </a:extLst>
            </p:cNvPr>
            <p:cNvGrpSpPr/>
            <p:nvPr/>
          </p:nvGrpSpPr>
          <p:grpSpPr>
            <a:xfrm>
              <a:off x="978250" y="1433200"/>
              <a:ext cx="7187650" cy="2411500"/>
              <a:chOff x="978250" y="1433200"/>
              <a:chExt cx="7187650" cy="2411500"/>
            </a:xfrm>
          </p:grpSpPr>
          <p:sp>
            <p:nvSpPr>
              <p:cNvPr id="65" name="Google Shape;1292;p39">
                <a:extLst>
                  <a:ext uri="{FF2B5EF4-FFF2-40B4-BE49-F238E27FC236}">
                    <a16:creationId xmlns:a16="http://schemas.microsoft.com/office/drawing/2014/main" id="{4E952C0A-741C-4AD7-87DE-B374541B4AB4}"/>
                  </a:ext>
                </a:extLst>
              </p:cNvPr>
              <p:cNvSpPr/>
              <p:nvPr/>
            </p:nvSpPr>
            <p:spPr>
              <a:xfrm rot="-5400000">
                <a:off x="3606600" y="1672975"/>
                <a:ext cx="1930800" cy="1930800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6" name="Google Shape;1293;p39">
                <a:extLst>
                  <a:ext uri="{FF2B5EF4-FFF2-40B4-BE49-F238E27FC236}">
                    <a16:creationId xmlns:a16="http://schemas.microsoft.com/office/drawing/2014/main" id="{0C87317B-B2A8-49B9-871C-DF9C6143DC24}"/>
                  </a:ext>
                </a:extLst>
              </p:cNvPr>
              <p:cNvGrpSpPr/>
              <p:nvPr/>
            </p:nvGrpSpPr>
            <p:grpSpPr>
              <a:xfrm>
                <a:off x="978250" y="1672963"/>
                <a:ext cx="4559150" cy="2171738"/>
                <a:chOff x="978250" y="1672963"/>
                <a:chExt cx="4559150" cy="2171738"/>
              </a:xfrm>
            </p:grpSpPr>
            <p:sp>
              <p:nvSpPr>
                <p:cNvPr id="68" name="Google Shape;1294;p39">
                  <a:extLst>
                    <a:ext uri="{FF2B5EF4-FFF2-40B4-BE49-F238E27FC236}">
                      <a16:creationId xmlns:a16="http://schemas.microsoft.com/office/drawing/2014/main" id="{1DBF664E-612E-40A6-A70D-92EF74E86995}"/>
                    </a:ext>
                  </a:extLst>
                </p:cNvPr>
                <p:cNvSpPr/>
                <p:nvPr/>
              </p:nvSpPr>
              <p:spPr>
                <a:xfrm>
                  <a:off x="978250" y="2881400"/>
                  <a:ext cx="3594000" cy="963300"/>
                </a:xfrm>
                <a:prstGeom prst="lef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295;p39">
                  <a:extLst>
                    <a:ext uri="{FF2B5EF4-FFF2-40B4-BE49-F238E27FC236}">
                      <a16:creationId xmlns:a16="http://schemas.microsoft.com/office/drawing/2014/main" id="{A35E3094-134D-485F-9AE1-3D6710A9C140}"/>
                    </a:ext>
                  </a:extLst>
                </p:cNvPr>
                <p:cNvSpPr/>
                <p:nvPr/>
              </p:nvSpPr>
              <p:spPr>
                <a:xfrm rot="5400000">
                  <a:off x="3606600" y="1672963"/>
                  <a:ext cx="1930800" cy="1930800"/>
                </a:xfrm>
                <a:prstGeom prst="blockArc">
                  <a:avLst>
                    <a:gd name="adj1" fmla="val 10800000"/>
                    <a:gd name="adj2" fmla="val 0"/>
                    <a:gd name="adj3" fmla="val 25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7" name="Google Shape;1296;p39">
                <a:extLst>
                  <a:ext uri="{FF2B5EF4-FFF2-40B4-BE49-F238E27FC236}">
                    <a16:creationId xmlns:a16="http://schemas.microsoft.com/office/drawing/2014/main" id="{580E27EC-252B-47BC-81E2-C844FCE9D5C3}"/>
                  </a:ext>
                </a:extLst>
              </p:cNvPr>
              <p:cNvSpPr/>
              <p:nvPr/>
            </p:nvSpPr>
            <p:spPr>
              <a:xfrm flipH="1">
                <a:off x="4571900" y="1433200"/>
                <a:ext cx="3594000" cy="963300"/>
              </a:xfrm>
              <a:prstGeom prst="leftArrow">
                <a:avLst>
                  <a:gd name="adj1" fmla="val 50000"/>
                  <a:gd name="adj2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" name="Google Shape;1297;p39">
              <a:extLst>
                <a:ext uri="{FF2B5EF4-FFF2-40B4-BE49-F238E27FC236}">
                  <a16:creationId xmlns:a16="http://schemas.microsoft.com/office/drawing/2014/main" id="{A1D8BE31-8A7C-44C9-B297-48232AC3470E}"/>
                </a:ext>
              </a:extLst>
            </p:cNvPr>
            <p:cNvSpPr txBox="1"/>
            <p:nvPr/>
          </p:nvSpPr>
          <p:spPr>
            <a:xfrm>
              <a:off x="1452100" y="3245600"/>
              <a:ext cx="1363500" cy="2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NOW STATE</a:t>
              </a:r>
              <a:endParaRPr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4" name="Google Shape;1298;p39">
              <a:extLst>
                <a:ext uri="{FF2B5EF4-FFF2-40B4-BE49-F238E27FC236}">
                  <a16:creationId xmlns:a16="http://schemas.microsoft.com/office/drawing/2014/main" id="{0FB53596-DB71-4BDB-BEB0-FE96F727DD11}"/>
                </a:ext>
              </a:extLst>
            </p:cNvPr>
            <p:cNvSpPr txBox="1"/>
            <p:nvPr/>
          </p:nvSpPr>
          <p:spPr>
            <a:xfrm>
              <a:off x="6322609" y="1797400"/>
              <a:ext cx="1363500" cy="2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FUTURE STATE</a:t>
              </a:r>
              <a:endParaRPr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0" name="Google Shape;1299;p39">
            <a:extLst>
              <a:ext uri="{FF2B5EF4-FFF2-40B4-BE49-F238E27FC236}">
                <a16:creationId xmlns:a16="http://schemas.microsoft.com/office/drawing/2014/main" id="{A5F81670-DB7D-4926-90D6-CAA2B47580CD}"/>
              </a:ext>
            </a:extLst>
          </p:cNvPr>
          <p:cNvGrpSpPr/>
          <p:nvPr/>
        </p:nvGrpSpPr>
        <p:grpSpPr>
          <a:xfrm>
            <a:off x="1481043" y="2264940"/>
            <a:ext cx="2897274" cy="1555393"/>
            <a:chOff x="1452090" y="1672975"/>
            <a:chExt cx="2004990" cy="1076373"/>
          </a:xfrm>
        </p:grpSpPr>
        <p:sp>
          <p:nvSpPr>
            <p:cNvPr id="60" name="Google Shape;1300;p39">
              <a:extLst>
                <a:ext uri="{FF2B5EF4-FFF2-40B4-BE49-F238E27FC236}">
                  <a16:creationId xmlns:a16="http://schemas.microsoft.com/office/drawing/2014/main" id="{67534785-32F7-46E8-A463-23BDF42EDB91}"/>
                </a:ext>
              </a:extLst>
            </p:cNvPr>
            <p:cNvSpPr txBox="1"/>
            <p:nvPr/>
          </p:nvSpPr>
          <p:spPr>
            <a:xfrm>
              <a:off x="1452090" y="1672975"/>
              <a:ext cx="2004900" cy="39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rgbClr val="00B05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NIGERIA</a:t>
              </a:r>
            </a:p>
          </p:txBody>
        </p:sp>
        <p:sp>
          <p:nvSpPr>
            <p:cNvPr id="61" name="Google Shape;1301;p39">
              <a:extLst>
                <a:ext uri="{FF2B5EF4-FFF2-40B4-BE49-F238E27FC236}">
                  <a16:creationId xmlns:a16="http://schemas.microsoft.com/office/drawing/2014/main" id="{9DEEB8A5-8A26-40AE-BA78-F3A9A7A2633B}"/>
                </a:ext>
              </a:extLst>
            </p:cNvPr>
            <p:cNvSpPr txBox="1"/>
            <p:nvPr/>
          </p:nvSpPr>
          <p:spPr>
            <a:xfrm>
              <a:off x="1452180" y="1950148"/>
              <a:ext cx="2004900" cy="79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latin typeface="Roboto"/>
                  <a:ea typeface="Roboto"/>
                  <a:cs typeface="Roboto"/>
                  <a:sym typeface="Roboto"/>
                </a:rPr>
                <a:t>3</a:t>
              </a:r>
              <a:r>
                <a:rPr lang="en-US" sz="1200" baseline="30000" dirty="0" err="1">
                  <a:latin typeface="Roboto"/>
                  <a:ea typeface="Roboto"/>
                  <a:cs typeface="Roboto"/>
                  <a:sym typeface="Roboto"/>
                </a:rPr>
                <a:t>rd</a:t>
              </a:r>
              <a:r>
                <a:rPr lang="en-US" sz="1200" dirty="0">
                  <a:latin typeface="Roboto"/>
                  <a:ea typeface="Roboto"/>
                  <a:cs typeface="Roboto"/>
                  <a:sym typeface="Roboto"/>
                </a:rPr>
                <a:t> most populous country in the world with over 200 million people and made pledges towards NET ZERO</a:t>
              </a:r>
              <a:endParaRPr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" name="Google Shape;1302;p39">
            <a:extLst>
              <a:ext uri="{FF2B5EF4-FFF2-40B4-BE49-F238E27FC236}">
                <a16:creationId xmlns:a16="http://schemas.microsoft.com/office/drawing/2014/main" id="{8BBC9BAE-1046-411B-872D-4B255FC9FC73}"/>
              </a:ext>
            </a:extLst>
          </p:cNvPr>
          <p:cNvGrpSpPr/>
          <p:nvPr/>
        </p:nvGrpSpPr>
        <p:grpSpPr>
          <a:xfrm>
            <a:off x="7730423" y="3229573"/>
            <a:ext cx="2897243" cy="1555403"/>
            <a:chOff x="5681125" y="2396500"/>
            <a:chExt cx="2004968" cy="1076380"/>
          </a:xfrm>
        </p:grpSpPr>
        <p:sp>
          <p:nvSpPr>
            <p:cNvPr id="58" name="Google Shape;1303;p39">
              <a:extLst>
                <a:ext uri="{FF2B5EF4-FFF2-40B4-BE49-F238E27FC236}">
                  <a16:creationId xmlns:a16="http://schemas.microsoft.com/office/drawing/2014/main" id="{46A1EFEE-9854-4245-BB2A-5AF5902DE0FD}"/>
                </a:ext>
              </a:extLst>
            </p:cNvPr>
            <p:cNvSpPr txBox="1"/>
            <p:nvPr/>
          </p:nvSpPr>
          <p:spPr>
            <a:xfrm>
              <a:off x="5681125" y="2396500"/>
              <a:ext cx="2004900" cy="39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accent4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NORWAY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latin typeface="Roboto" panose="020B0604020202020204"/>
                  <a:ea typeface="Fira Sans Extra Condensed Medium"/>
                  <a:cs typeface="Fira Sans Extra Condensed Medium"/>
                  <a:sym typeface="Fira Sans Extra Condensed Medium"/>
                </a:rPr>
                <a:t>With a population of less than 5.5 million people; they are striving hard to achieve Net Zero by 2030 and the citizens are cooperating to ensure this goal becomes a reality</a:t>
              </a:r>
              <a:endParaRPr sz="1200" dirty="0">
                <a:latin typeface="Roboto" panose="020B0604020202020204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59" name="Google Shape;1304;p39">
              <a:extLst>
                <a:ext uri="{FF2B5EF4-FFF2-40B4-BE49-F238E27FC236}">
                  <a16:creationId xmlns:a16="http://schemas.microsoft.com/office/drawing/2014/main" id="{78B5ACEA-42F7-43C9-88F5-00099C23840C}"/>
                </a:ext>
              </a:extLst>
            </p:cNvPr>
            <p:cNvSpPr txBox="1"/>
            <p:nvPr/>
          </p:nvSpPr>
          <p:spPr>
            <a:xfrm>
              <a:off x="5681194" y="2673680"/>
              <a:ext cx="2004900" cy="79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latin typeface="Roboto"/>
                  <a:ea typeface="Roboto"/>
                  <a:cs typeface="Roboto"/>
                  <a:sym typeface="Roboto"/>
                </a:rPr>
                <a:t>-</a:t>
              </a:r>
              <a:endParaRPr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0" name="CuadroTexto 15">
            <a:extLst>
              <a:ext uri="{FF2B5EF4-FFF2-40B4-BE49-F238E27FC236}">
                <a16:creationId xmlns:a16="http://schemas.microsoft.com/office/drawing/2014/main" id="{0D558EB1-915F-42F6-B6CC-C2FD9AFD35F2}"/>
              </a:ext>
            </a:extLst>
          </p:cNvPr>
          <p:cNvSpPr txBox="1"/>
          <p:nvPr/>
        </p:nvSpPr>
        <p:spPr>
          <a:xfrm>
            <a:off x="-228599" y="216350"/>
            <a:ext cx="6128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s-ES_tradnl" sz="24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WHICH WAY NAIJA?</a:t>
            </a:r>
            <a:endParaRPr lang="es-ES_tradnl" sz="1200" b="1" dirty="0">
              <a:solidFill>
                <a:srgbClr val="000065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9957B50-2C1D-4877-A9AC-B651C7E2C9B8}"/>
              </a:ext>
            </a:extLst>
          </p:cNvPr>
          <p:cNvCxnSpPr/>
          <p:nvPr/>
        </p:nvCxnSpPr>
        <p:spPr>
          <a:xfrm>
            <a:off x="595496" y="698316"/>
            <a:ext cx="550050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D5BF7A5-03F7-420F-8AD7-1E37B7F2F956}"/>
              </a:ext>
            </a:extLst>
          </p:cNvPr>
          <p:cNvGrpSpPr/>
          <p:nvPr/>
        </p:nvGrpSpPr>
        <p:grpSpPr>
          <a:xfrm>
            <a:off x="5577015" y="2849603"/>
            <a:ext cx="808970" cy="1001025"/>
            <a:chOff x="5482788" y="2728180"/>
            <a:chExt cx="997424" cy="1234220"/>
          </a:xfrm>
        </p:grpSpPr>
        <p:sp>
          <p:nvSpPr>
            <p:cNvPr id="73" name="Google Shape;542;p27">
              <a:extLst>
                <a:ext uri="{FF2B5EF4-FFF2-40B4-BE49-F238E27FC236}">
                  <a16:creationId xmlns:a16="http://schemas.microsoft.com/office/drawing/2014/main" id="{4D0BCA0D-7DD6-4AB2-AA15-99460C3213A5}"/>
                </a:ext>
              </a:extLst>
            </p:cNvPr>
            <p:cNvSpPr/>
            <p:nvPr/>
          </p:nvSpPr>
          <p:spPr>
            <a:xfrm>
              <a:off x="5482788" y="3010268"/>
              <a:ext cx="997424" cy="952132"/>
            </a:xfrm>
            <a:custGeom>
              <a:avLst/>
              <a:gdLst/>
              <a:ahLst/>
              <a:cxnLst/>
              <a:rect l="l" t="t" r="r" b="b"/>
              <a:pathLst>
                <a:path w="66930" h="58683" extrusionOk="0">
                  <a:moveTo>
                    <a:pt x="63356" y="0"/>
                  </a:moveTo>
                  <a:cubicBezTo>
                    <a:pt x="63265" y="0"/>
                    <a:pt x="63173" y="3"/>
                    <a:pt x="63080" y="9"/>
                  </a:cubicBezTo>
                  <a:cubicBezTo>
                    <a:pt x="61925" y="104"/>
                    <a:pt x="60794" y="390"/>
                    <a:pt x="59734" y="854"/>
                  </a:cubicBezTo>
                  <a:cubicBezTo>
                    <a:pt x="56888" y="2045"/>
                    <a:pt x="54388" y="3855"/>
                    <a:pt x="51959" y="5724"/>
                  </a:cubicBezTo>
                  <a:cubicBezTo>
                    <a:pt x="51202" y="6294"/>
                    <a:pt x="50435" y="6572"/>
                    <a:pt x="49614" y="6572"/>
                  </a:cubicBezTo>
                  <a:cubicBezTo>
                    <a:pt x="49182" y="6572"/>
                    <a:pt x="48736" y="6495"/>
                    <a:pt x="48268" y="6343"/>
                  </a:cubicBezTo>
                  <a:cubicBezTo>
                    <a:pt x="44577" y="5165"/>
                    <a:pt x="40862" y="4081"/>
                    <a:pt x="37183" y="2867"/>
                  </a:cubicBezTo>
                  <a:cubicBezTo>
                    <a:pt x="35481" y="2295"/>
                    <a:pt x="33774" y="2026"/>
                    <a:pt x="32059" y="2026"/>
                  </a:cubicBezTo>
                  <a:cubicBezTo>
                    <a:pt x="30776" y="2026"/>
                    <a:pt x="29489" y="2176"/>
                    <a:pt x="28194" y="2462"/>
                  </a:cubicBezTo>
                  <a:cubicBezTo>
                    <a:pt x="21908" y="3855"/>
                    <a:pt x="16502" y="6950"/>
                    <a:pt x="11680" y="11118"/>
                  </a:cubicBezTo>
                  <a:cubicBezTo>
                    <a:pt x="10359" y="12261"/>
                    <a:pt x="9120" y="13535"/>
                    <a:pt x="8573" y="15285"/>
                  </a:cubicBezTo>
                  <a:cubicBezTo>
                    <a:pt x="8025" y="17023"/>
                    <a:pt x="9049" y="18714"/>
                    <a:pt x="10871" y="18821"/>
                  </a:cubicBezTo>
                  <a:cubicBezTo>
                    <a:pt x="11068" y="18830"/>
                    <a:pt x="11265" y="18835"/>
                    <a:pt x="11462" y="18835"/>
                  </a:cubicBezTo>
                  <a:cubicBezTo>
                    <a:pt x="12514" y="18835"/>
                    <a:pt x="13563" y="18703"/>
                    <a:pt x="14585" y="18452"/>
                  </a:cubicBezTo>
                  <a:cubicBezTo>
                    <a:pt x="18014" y="17630"/>
                    <a:pt x="21408" y="16642"/>
                    <a:pt x="24837" y="15832"/>
                  </a:cubicBezTo>
                  <a:cubicBezTo>
                    <a:pt x="26015" y="15559"/>
                    <a:pt x="27254" y="15594"/>
                    <a:pt x="28551" y="15487"/>
                  </a:cubicBezTo>
                  <a:lnTo>
                    <a:pt x="28551" y="15487"/>
                  </a:lnTo>
                  <a:cubicBezTo>
                    <a:pt x="28492" y="15856"/>
                    <a:pt x="28504" y="16011"/>
                    <a:pt x="28444" y="16142"/>
                  </a:cubicBezTo>
                  <a:cubicBezTo>
                    <a:pt x="28147" y="16868"/>
                    <a:pt x="27861" y="17607"/>
                    <a:pt x="27504" y="18309"/>
                  </a:cubicBezTo>
                  <a:cubicBezTo>
                    <a:pt x="25396" y="22393"/>
                    <a:pt x="22765" y="26131"/>
                    <a:pt x="20098" y="29858"/>
                  </a:cubicBezTo>
                  <a:cubicBezTo>
                    <a:pt x="14038" y="38311"/>
                    <a:pt x="7549" y="46431"/>
                    <a:pt x="941" y="54456"/>
                  </a:cubicBezTo>
                  <a:cubicBezTo>
                    <a:pt x="119" y="55456"/>
                    <a:pt x="0" y="56504"/>
                    <a:pt x="607" y="57457"/>
                  </a:cubicBezTo>
                  <a:cubicBezTo>
                    <a:pt x="1065" y="58174"/>
                    <a:pt x="1744" y="58540"/>
                    <a:pt x="2591" y="58540"/>
                  </a:cubicBezTo>
                  <a:cubicBezTo>
                    <a:pt x="2869" y="58540"/>
                    <a:pt x="3165" y="58500"/>
                    <a:pt x="3477" y="58421"/>
                  </a:cubicBezTo>
                  <a:cubicBezTo>
                    <a:pt x="8132" y="57254"/>
                    <a:pt x="12359" y="55171"/>
                    <a:pt x="16312" y="52468"/>
                  </a:cubicBezTo>
                  <a:cubicBezTo>
                    <a:pt x="20789" y="49408"/>
                    <a:pt x="24753" y="45765"/>
                    <a:pt x="28337" y="41705"/>
                  </a:cubicBezTo>
                  <a:cubicBezTo>
                    <a:pt x="28733" y="41255"/>
                    <a:pt x="29130" y="41017"/>
                    <a:pt x="29673" y="41017"/>
                  </a:cubicBezTo>
                  <a:cubicBezTo>
                    <a:pt x="29734" y="41017"/>
                    <a:pt x="29796" y="41020"/>
                    <a:pt x="29861" y="41026"/>
                  </a:cubicBezTo>
                  <a:cubicBezTo>
                    <a:pt x="30778" y="41097"/>
                    <a:pt x="31707" y="41038"/>
                    <a:pt x="32611" y="41169"/>
                  </a:cubicBezTo>
                  <a:cubicBezTo>
                    <a:pt x="33802" y="41348"/>
                    <a:pt x="34969" y="41633"/>
                    <a:pt x="36148" y="41931"/>
                  </a:cubicBezTo>
                  <a:cubicBezTo>
                    <a:pt x="36707" y="42050"/>
                    <a:pt x="37112" y="42526"/>
                    <a:pt x="37124" y="43098"/>
                  </a:cubicBezTo>
                  <a:cubicBezTo>
                    <a:pt x="37172" y="44062"/>
                    <a:pt x="37291" y="45038"/>
                    <a:pt x="37183" y="45979"/>
                  </a:cubicBezTo>
                  <a:cubicBezTo>
                    <a:pt x="36886" y="48456"/>
                    <a:pt x="36469" y="50920"/>
                    <a:pt x="36124" y="53385"/>
                  </a:cubicBezTo>
                  <a:cubicBezTo>
                    <a:pt x="35731" y="56076"/>
                    <a:pt x="36469" y="57635"/>
                    <a:pt x="38588" y="58683"/>
                  </a:cubicBezTo>
                  <a:lnTo>
                    <a:pt x="40077" y="58683"/>
                  </a:lnTo>
                  <a:cubicBezTo>
                    <a:pt x="41279" y="58171"/>
                    <a:pt x="42339" y="57361"/>
                    <a:pt x="43148" y="56337"/>
                  </a:cubicBezTo>
                  <a:cubicBezTo>
                    <a:pt x="46625" y="52087"/>
                    <a:pt x="49114" y="47324"/>
                    <a:pt x="50387" y="41967"/>
                  </a:cubicBezTo>
                  <a:cubicBezTo>
                    <a:pt x="51376" y="37823"/>
                    <a:pt x="50340" y="35109"/>
                    <a:pt x="46720" y="32823"/>
                  </a:cubicBezTo>
                  <a:cubicBezTo>
                    <a:pt x="44815" y="31608"/>
                    <a:pt x="42708" y="30715"/>
                    <a:pt x="40672" y="29727"/>
                  </a:cubicBezTo>
                  <a:cubicBezTo>
                    <a:pt x="39886" y="29346"/>
                    <a:pt x="39029" y="29108"/>
                    <a:pt x="38124" y="28786"/>
                  </a:cubicBezTo>
                  <a:cubicBezTo>
                    <a:pt x="40267" y="25893"/>
                    <a:pt x="41601" y="22726"/>
                    <a:pt x="42303" y="19297"/>
                  </a:cubicBezTo>
                  <a:cubicBezTo>
                    <a:pt x="42506" y="19309"/>
                    <a:pt x="42625" y="19309"/>
                    <a:pt x="42744" y="19333"/>
                  </a:cubicBezTo>
                  <a:cubicBezTo>
                    <a:pt x="44958" y="19750"/>
                    <a:pt x="47161" y="20178"/>
                    <a:pt x="49364" y="20571"/>
                  </a:cubicBezTo>
                  <a:cubicBezTo>
                    <a:pt x="49944" y="20673"/>
                    <a:pt x="50510" y="20726"/>
                    <a:pt x="51060" y="20726"/>
                  </a:cubicBezTo>
                  <a:cubicBezTo>
                    <a:pt x="53013" y="20726"/>
                    <a:pt x="54773" y="20063"/>
                    <a:pt x="56353" y="18595"/>
                  </a:cubicBezTo>
                  <a:cubicBezTo>
                    <a:pt x="59341" y="15832"/>
                    <a:pt x="61841" y="12689"/>
                    <a:pt x="64044" y="9296"/>
                  </a:cubicBezTo>
                  <a:cubicBezTo>
                    <a:pt x="65092" y="7665"/>
                    <a:pt x="66044" y="5986"/>
                    <a:pt x="66449" y="4069"/>
                  </a:cubicBezTo>
                  <a:cubicBezTo>
                    <a:pt x="66930" y="1804"/>
                    <a:pt x="65585" y="0"/>
                    <a:pt x="633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43;p27">
              <a:extLst>
                <a:ext uri="{FF2B5EF4-FFF2-40B4-BE49-F238E27FC236}">
                  <a16:creationId xmlns:a16="http://schemas.microsoft.com/office/drawing/2014/main" id="{FB5EF089-78B6-423F-B6EB-1034ACB50D68}"/>
                </a:ext>
              </a:extLst>
            </p:cNvPr>
            <p:cNvSpPr/>
            <p:nvPr/>
          </p:nvSpPr>
          <p:spPr>
            <a:xfrm>
              <a:off x="5951203" y="2728180"/>
              <a:ext cx="294727" cy="318562"/>
            </a:xfrm>
            <a:custGeom>
              <a:avLst/>
              <a:gdLst/>
              <a:ahLst/>
              <a:cxnLst/>
              <a:rect l="l" t="t" r="r" b="b"/>
              <a:pathLst>
                <a:path w="19777" h="19634" extrusionOk="0">
                  <a:moveTo>
                    <a:pt x="10003" y="0"/>
                  </a:moveTo>
                  <a:cubicBezTo>
                    <a:pt x="4477" y="0"/>
                    <a:pt x="36" y="4306"/>
                    <a:pt x="13" y="9692"/>
                  </a:cubicBezTo>
                  <a:cubicBezTo>
                    <a:pt x="1" y="15216"/>
                    <a:pt x="4335" y="19610"/>
                    <a:pt x="9835" y="19633"/>
                  </a:cubicBezTo>
                  <a:cubicBezTo>
                    <a:pt x="9843" y="19633"/>
                    <a:pt x="9850" y="19634"/>
                    <a:pt x="9857" y="19634"/>
                  </a:cubicBezTo>
                  <a:cubicBezTo>
                    <a:pt x="15265" y="19634"/>
                    <a:pt x="19670" y="15280"/>
                    <a:pt x="19706" y="9870"/>
                  </a:cubicBezTo>
                  <a:cubicBezTo>
                    <a:pt x="19777" y="4548"/>
                    <a:pt x="15336" y="24"/>
                    <a:pt x="10026" y="0"/>
                  </a:cubicBezTo>
                  <a:cubicBezTo>
                    <a:pt x="10018" y="0"/>
                    <a:pt x="10011" y="0"/>
                    <a:pt x="10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6149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7302E07-0572-4CE2-9EBE-922434124FD7}"/>
              </a:ext>
            </a:extLst>
          </p:cNvPr>
          <p:cNvSpPr/>
          <p:nvPr/>
        </p:nvSpPr>
        <p:spPr>
          <a:xfrm>
            <a:off x="0" y="1"/>
            <a:ext cx="12192000" cy="2054413"/>
          </a:xfrm>
          <a:prstGeom prst="rect">
            <a:avLst/>
          </a:prstGeom>
          <a:solidFill>
            <a:srgbClr val="5DACB5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993E89-0547-4F9D-A6E5-78548039798F}"/>
              </a:ext>
            </a:extLst>
          </p:cNvPr>
          <p:cNvSpPr txBox="1"/>
          <p:nvPr/>
        </p:nvSpPr>
        <p:spPr>
          <a:xfrm>
            <a:off x="841207" y="2084916"/>
            <a:ext cx="105047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dirty="0">
                <a:ln w="0"/>
                <a:solidFill>
                  <a:srgbClr val="507C89"/>
                </a:solidFill>
                <a:effectLst>
                  <a:reflection blurRad="6350" stA="53000" endA="300" endPos="35500" dir="5400000" sy="-90000" algn="bl" rotWithShape="0"/>
                </a:effectLst>
                <a:latin typeface="Swis721 BdCnOul BT" panose="04020704030B03040203" pitchFamily="82" charset="0"/>
              </a:rPr>
              <a:t>Q U E S T I O N 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B42A466-685B-4640-AC81-3CCF68B90232}"/>
              </a:ext>
            </a:extLst>
          </p:cNvPr>
          <p:cNvSpPr/>
          <p:nvPr/>
        </p:nvSpPr>
        <p:spPr>
          <a:xfrm>
            <a:off x="794" y="4079836"/>
            <a:ext cx="12191206" cy="2122714"/>
          </a:xfrm>
          <a:prstGeom prst="rect">
            <a:avLst/>
          </a:prstGeom>
          <a:solidFill>
            <a:srgbClr val="5DACB5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200BE96-9C99-4B1B-A8C0-427B05DB15B0}"/>
              </a:ext>
            </a:extLst>
          </p:cNvPr>
          <p:cNvSpPr/>
          <p:nvPr/>
        </p:nvSpPr>
        <p:spPr>
          <a:xfrm>
            <a:off x="-636" y="6204358"/>
            <a:ext cx="12196786" cy="156300"/>
          </a:xfrm>
          <a:prstGeom prst="rect">
            <a:avLst/>
          </a:prstGeom>
          <a:solidFill>
            <a:srgbClr val="507C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554DAB5-DD3F-4D7B-ADA9-EC2D973B7B7F}"/>
              </a:ext>
            </a:extLst>
          </p:cNvPr>
          <p:cNvSpPr/>
          <p:nvPr/>
        </p:nvSpPr>
        <p:spPr>
          <a:xfrm>
            <a:off x="-4786" y="7644019"/>
            <a:ext cx="12196786" cy="156300"/>
          </a:xfrm>
          <a:prstGeom prst="rect">
            <a:avLst/>
          </a:prstGeom>
          <a:solidFill>
            <a:srgbClr val="507C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837E088-0B3D-477E-AD5C-47E397992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96" y="6343972"/>
            <a:ext cx="994419" cy="127334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CEE5470-4450-4407-9729-AD8B9500D2EA}"/>
              </a:ext>
            </a:extLst>
          </p:cNvPr>
          <p:cNvSpPr txBox="1"/>
          <p:nvPr/>
        </p:nvSpPr>
        <p:spPr>
          <a:xfrm>
            <a:off x="3281183" y="6509471"/>
            <a:ext cx="4996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gency FB" panose="020B0503020202020204" pitchFamily="34" charset="0"/>
              </a:rPr>
              <a:t>THEME: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CLIMATE CHANGE AND GLOBAL DISASTERS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DEVELOPING SUSTAINABLE INFRASTRUCTURES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TO ACHIEVE GROWTH AMIDST DECLINING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ECONOMIC RESOURCES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EC0135-BCE8-43DF-B8FA-CBED5278D963}"/>
              </a:ext>
            </a:extLst>
          </p:cNvPr>
          <p:cNvSpPr txBox="1"/>
          <p:nvPr/>
        </p:nvSpPr>
        <p:spPr>
          <a:xfrm>
            <a:off x="7828995" y="685204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#NETZERO 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ED9984B-0432-49E1-81F8-451E2ED35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45" y="6064043"/>
            <a:ext cx="1723471" cy="183007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344D724-FDD3-4780-88DD-5371D4504040}"/>
              </a:ext>
            </a:extLst>
          </p:cNvPr>
          <p:cNvSpPr txBox="1"/>
          <p:nvPr/>
        </p:nvSpPr>
        <p:spPr>
          <a:xfrm>
            <a:off x="1910408" y="7068763"/>
            <a:ext cx="973343" cy="56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BIENNIAL </a:t>
            </a:r>
          </a:p>
          <a:p>
            <a:pPr algn="ctr"/>
            <a:r>
              <a:rPr lang="en-US" dirty="0">
                <a:latin typeface="Agency FB" panose="020B0503020202020204" pitchFamily="34" charset="0"/>
              </a:rPr>
              <a:t>CONFERENCE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D8FA3F9-9E83-4321-A7C0-E62C53391C69}"/>
              </a:ext>
            </a:extLst>
          </p:cNvPr>
          <p:cNvCxnSpPr/>
          <p:nvPr/>
        </p:nvCxnSpPr>
        <p:spPr>
          <a:xfrm>
            <a:off x="30861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B3D2502-9A09-4E43-AEF6-6E72384163AA}"/>
              </a:ext>
            </a:extLst>
          </p:cNvPr>
          <p:cNvCxnSpPr/>
          <p:nvPr/>
        </p:nvCxnSpPr>
        <p:spPr>
          <a:xfrm>
            <a:off x="63754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1FC3E375-C012-4AEB-B198-D2AD32969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51" y="6332244"/>
            <a:ext cx="1524003" cy="152400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86028F4-8F57-44EF-8A78-A4F3D178AE1C}"/>
              </a:ext>
            </a:extLst>
          </p:cNvPr>
          <p:cNvSpPr txBox="1"/>
          <p:nvPr/>
        </p:nvSpPr>
        <p:spPr>
          <a:xfrm>
            <a:off x="7828995" y="7159823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#SUSTAINABILITY 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3938B6D-25FC-44E0-AD8B-59E277E83C8D}"/>
              </a:ext>
            </a:extLst>
          </p:cNvPr>
          <p:cNvCxnSpPr/>
          <p:nvPr/>
        </p:nvCxnSpPr>
        <p:spPr>
          <a:xfrm>
            <a:off x="9321800" y="6833586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53B6B730-F6C3-4BBB-9DE5-1C69F803C4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13" y="6637466"/>
            <a:ext cx="1617124" cy="97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0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9CF73-AF14-4BD3-84F0-97AC9FC7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96" y="6343972"/>
            <a:ext cx="994419" cy="1273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1183" y="6509471"/>
            <a:ext cx="4996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gency FB" panose="020B0503020202020204" pitchFamily="34" charset="0"/>
              </a:rPr>
              <a:t>THEME: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CLIMATE CHANGE AND GLOBAL DISASTERS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DEVELOPING SUSTAINABLE INFRASTRUCTURES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TO ACHIEVE GROWTH AMIDST DECLINING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ECONOMIC RESOURCES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28995" y="685204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#NETZERO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45" y="6064043"/>
            <a:ext cx="1723471" cy="18300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10408" y="7068763"/>
            <a:ext cx="973343" cy="56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BIENNIAL </a:t>
            </a:r>
          </a:p>
          <a:p>
            <a:pPr algn="ctr"/>
            <a:r>
              <a:rPr lang="en-US" dirty="0">
                <a:latin typeface="Agency FB" panose="020B0503020202020204" pitchFamily="34" charset="0"/>
              </a:rPr>
              <a:t>CONFERENCE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0861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3754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51" y="6332244"/>
            <a:ext cx="1524003" cy="1524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28995" y="7159823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#SUSTAINABILITY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9321800" y="6833586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13" y="6637466"/>
            <a:ext cx="1617124" cy="979846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DC9AA00-A309-0C4D-9BA7-DC5D5E508F8B}"/>
              </a:ext>
            </a:extLst>
          </p:cNvPr>
          <p:cNvSpPr txBox="1"/>
          <p:nvPr/>
        </p:nvSpPr>
        <p:spPr>
          <a:xfrm>
            <a:off x="-228599" y="216350"/>
            <a:ext cx="6128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s-ES_tradnl" sz="24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REFERENCES – </a:t>
            </a:r>
            <a:r>
              <a:rPr lang="es-ES_tradnl" sz="12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MORE AVAILABLE ON REQUEST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95496" y="698316"/>
            <a:ext cx="550050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5702A7B-53B7-4507-A60C-13797D1C2690}"/>
              </a:ext>
            </a:extLst>
          </p:cNvPr>
          <p:cNvSpPr txBox="1"/>
          <p:nvPr/>
        </p:nvSpPr>
        <p:spPr>
          <a:xfrm>
            <a:off x="595496" y="840018"/>
            <a:ext cx="8732647" cy="5998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 LIBRARY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https://www.carbonbrief.org/the-carbon-brief-profile-nigeria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https://www.c40.org/news/mayors-of-copenhagen-oslo-and-stockholm-commit-to-clean-construction/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https://citymonitor.ai/community/four-technological-innovations-can-help-reduce-urban-carbon-emissions-2103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https://www.nature.com/articles/d41586-021-00090-3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https://norwegianscitechnews.com/2019/09/ntnu-will-lead-european-sustainability-project/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https://www.ecowatch.com/carbon-emissions-building-construction-climate-2650743234.html</a:t>
            </a:r>
            <a:r>
              <a:rPr lang="en-US" altLang="en-US" sz="1200" dirty="0"/>
              <a:t> 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https://www.oneclicklca.com/designing-net-zero-carbon-buildings-article/</a:t>
            </a:r>
            <a:r>
              <a:rPr lang="en-US" altLang="en-US" sz="1200" dirty="0"/>
              <a:t> 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https://www.universityofcalifornia.edu/longform/where-do-greenhouse-gas-emissions-come</a:t>
            </a:r>
            <a:r>
              <a:rPr lang="en-US" altLang="en-US" sz="1200" dirty="0"/>
              <a:t> 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https://www.sydney.edu.au/news-opinion/news/2019/11/27/how-climate-change-impacts-infrastructure--experts-explain.html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https://www.treehugger.com/embodied-carbon-hidden-climate-challenge-5199118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https://www.weforum.org/agenda/2021/09/how-to-build-zero-carbon-buildings/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https://www.sintef.no/en/latest-news/2019/ntnu-will-lead-european-sustainability-project1/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https://www.smartcitiesdive.com/news/5-key-ways-to-reduce-ghg-emissions-in-building-construction/564707/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0" y="-184666"/>
            <a:ext cx="121920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0" y="-184666"/>
            <a:ext cx="121920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669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350E649-0BF4-4816-B8F6-71EDD0A2E800}"/>
              </a:ext>
            </a:extLst>
          </p:cNvPr>
          <p:cNvSpPr/>
          <p:nvPr/>
        </p:nvSpPr>
        <p:spPr>
          <a:xfrm>
            <a:off x="-636" y="6204358"/>
            <a:ext cx="12196786" cy="156300"/>
          </a:xfrm>
          <a:prstGeom prst="rect">
            <a:avLst/>
          </a:prstGeom>
          <a:solidFill>
            <a:srgbClr val="507C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F5155A-9D59-4B68-9060-9225011EECA7}"/>
              </a:ext>
            </a:extLst>
          </p:cNvPr>
          <p:cNvSpPr/>
          <p:nvPr/>
        </p:nvSpPr>
        <p:spPr>
          <a:xfrm>
            <a:off x="0" y="-18356"/>
            <a:ext cx="12196787" cy="6241356"/>
          </a:xfrm>
          <a:prstGeom prst="rect">
            <a:avLst/>
          </a:prstGeom>
          <a:solidFill>
            <a:srgbClr val="5DACB5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5936A4A-C41B-4538-9872-EAA0734CBEF0}"/>
              </a:ext>
            </a:extLst>
          </p:cNvPr>
          <p:cNvSpPr/>
          <p:nvPr/>
        </p:nvSpPr>
        <p:spPr>
          <a:xfrm>
            <a:off x="4125686" y="910225"/>
            <a:ext cx="3968207" cy="3929744"/>
          </a:xfrm>
          <a:prstGeom prst="ellipse">
            <a:avLst/>
          </a:prstGeom>
          <a:solidFill>
            <a:srgbClr val="5DACB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23DF1D8B-9184-4457-B664-B613F54530DD}"/>
              </a:ext>
            </a:extLst>
          </p:cNvPr>
          <p:cNvSpPr txBox="1">
            <a:spLocks/>
          </p:cNvSpPr>
          <p:nvPr/>
        </p:nvSpPr>
        <p:spPr>
          <a:xfrm>
            <a:off x="4525721" y="2564075"/>
            <a:ext cx="3303274" cy="5760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600" b="1" dirty="0">
                <a:solidFill>
                  <a:schemeClr val="bg1"/>
                </a:solidFill>
              </a:rPr>
              <a:t>THANK YOU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D3364350-C02B-4B25-86C0-36B396554489}"/>
              </a:ext>
            </a:extLst>
          </p:cNvPr>
          <p:cNvSpPr txBox="1">
            <a:spLocks/>
          </p:cNvSpPr>
          <p:nvPr/>
        </p:nvSpPr>
        <p:spPr>
          <a:xfrm>
            <a:off x="4401419" y="3091429"/>
            <a:ext cx="3384376" cy="5082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dirty="0">
                <a:solidFill>
                  <a:schemeClr val="bg1"/>
                </a:solidFill>
              </a:rPr>
              <a:t>For 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BBE5A606-341F-40E2-A58C-52FFA2BF2EED}"/>
              </a:ext>
            </a:extLst>
          </p:cNvPr>
          <p:cNvSpPr txBox="1">
            <a:spLocks/>
          </p:cNvSpPr>
          <p:nvPr/>
        </p:nvSpPr>
        <p:spPr>
          <a:xfrm>
            <a:off x="4401419" y="3560212"/>
            <a:ext cx="3384376" cy="5082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Joining Us Today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99CF73-AF14-4BD3-84F0-97AC9FC7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96" y="6387364"/>
            <a:ext cx="960531" cy="1229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1183" y="6509471"/>
            <a:ext cx="4996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gency FB" panose="020B0503020202020204" pitchFamily="34" charset="0"/>
              </a:rPr>
              <a:t>THEME: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CLIMATE CHANGE AND GLOBAL DISASTERS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DEVELOPING SUSTAINABLE INFRASTRUCTURES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TO ACHIEVE GROWTH AMIDST DECLINING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ECONOMIC RESOURCES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28995" y="685204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#NETZERO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45" y="6064043"/>
            <a:ext cx="1723471" cy="18300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10408" y="7068763"/>
            <a:ext cx="973343" cy="56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BIENNIAL </a:t>
            </a:r>
          </a:p>
          <a:p>
            <a:pPr algn="ctr"/>
            <a:r>
              <a:rPr lang="en-US" dirty="0">
                <a:latin typeface="Agency FB" panose="020B0503020202020204" pitchFamily="34" charset="0"/>
              </a:rPr>
              <a:t>CONFERENCE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0861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3754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51" y="6332244"/>
            <a:ext cx="1524003" cy="1524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28995" y="7159823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#SUSTAINABILITY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9321800" y="6833586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13" y="6637466"/>
            <a:ext cx="1617124" cy="97984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CE0AEC1-234A-4D0F-9360-9D9462BD9728}"/>
              </a:ext>
            </a:extLst>
          </p:cNvPr>
          <p:cNvSpPr/>
          <p:nvPr/>
        </p:nvSpPr>
        <p:spPr>
          <a:xfrm>
            <a:off x="-4786" y="7644019"/>
            <a:ext cx="12196786" cy="156300"/>
          </a:xfrm>
          <a:prstGeom prst="rect">
            <a:avLst/>
          </a:prstGeom>
          <a:solidFill>
            <a:srgbClr val="507C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AE06A2E-1969-4C4B-91E2-EFC4A7D25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9306" y="1101622"/>
            <a:ext cx="1228601" cy="141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81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99CF73-AF14-4BD3-84F0-97AC9FC7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96" y="6343972"/>
            <a:ext cx="994419" cy="12733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81183" y="6509471"/>
            <a:ext cx="4996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gency FB" panose="020B0503020202020204" pitchFamily="34" charset="0"/>
              </a:rPr>
              <a:t>THEME: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CLIMATE CHANGE AND GLOBAL DISASTERS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DEVELOPING SUSTAINABLE INFRASTRUCTURES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TO ACHIEVE GROWTH AMIDST DECLINING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ECONOMIC RESOURCES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28995" y="685204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#NETZERO </a:t>
            </a:r>
          </a:p>
        </p:txBody>
      </p:sp>
      <p:sp>
        <p:nvSpPr>
          <p:cNvPr id="12" name="TextBox 4"/>
          <p:cNvSpPr txBox="1"/>
          <p:nvPr/>
        </p:nvSpPr>
        <p:spPr>
          <a:xfrm>
            <a:off x="690881" y="481235"/>
            <a:ext cx="10669455" cy="430887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800" b="1" baseline="30000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SPEAKERS:</a:t>
            </a:r>
            <a:endParaRPr lang="en-US" sz="2800" b="1" dirty="0">
              <a:solidFill>
                <a:srgbClr val="00006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808782D3-F456-2B4C-9B8B-96D714E45C2C}"/>
              </a:ext>
            </a:extLst>
          </p:cNvPr>
          <p:cNvSpPr txBox="1"/>
          <p:nvPr/>
        </p:nvSpPr>
        <p:spPr>
          <a:xfrm>
            <a:off x="690880" y="1870155"/>
            <a:ext cx="10669455" cy="430887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800" b="1" baseline="30000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TOPIC:</a:t>
            </a:r>
            <a:endParaRPr lang="en-US" sz="2800" b="1" dirty="0">
              <a:solidFill>
                <a:srgbClr val="00006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8478168-760A-D448-8BC0-D29608E480C1}"/>
              </a:ext>
            </a:extLst>
          </p:cNvPr>
          <p:cNvSpPr txBox="1"/>
          <p:nvPr/>
        </p:nvSpPr>
        <p:spPr>
          <a:xfrm>
            <a:off x="690881" y="3526943"/>
            <a:ext cx="10669455" cy="430887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800" b="1" baseline="30000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TIME:</a:t>
            </a:r>
            <a:endParaRPr lang="en-US" sz="2800" b="1" dirty="0">
              <a:solidFill>
                <a:srgbClr val="00006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D288B28D-72F1-1148-A5E0-F6E0658EA468}"/>
              </a:ext>
            </a:extLst>
          </p:cNvPr>
          <p:cNvSpPr txBox="1"/>
          <p:nvPr/>
        </p:nvSpPr>
        <p:spPr>
          <a:xfrm>
            <a:off x="3870730" y="1165310"/>
            <a:ext cx="4406996" cy="451406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400" b="1" baseline="30000" dirty="0">
                <a:latin typeface="Arial" charset="0"/>
                <a:ea typeface="Arial" charset="0"/>
                <a:cs typeface="Arial" charset="0"/>
              </a:rPr>
              <a:t>OMOYEMI OLAYIWOLA</a:t>
            </a:r>
          </a:p>
          <a:p>
            <a:pPr algn="ctr"/>
            <a:r>
              <a:rPr lang="en-US" sz="2000" b="1" baseline="30000" dirty="0">
                <a:latin typeface="Arial" charset="0"/>
                <a:ea typeface="Arial" charset="0"/>
                <a:cs typeface="Arial" charset="0"/>
              </a:rPr>
              <a:t>PROJECT ARCHITECT, FMA ARCHITECTS LTD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4F05A427-BB25-1A4E-B86E-C31A66B9FAF5}"/>
              </a:ext>
            </a:extLst>
          </p:cNvPr>
          <p:cNvSpPr txBox="1"/>
          <p:nvPr/>
        </p:nvSpPr>
        <p:spPr>
          <a:xfrm>
            <a:off x="3670340" y="2572839"/>
            <a:ext cx="4876723" cy="47115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lvl="0" algn="ctr"/>
            <a:r>
              <a:rPr lang="en-US" b="1" dirty="0"/>
              <a:t>Strategies for Achieving Carbon Reduction in Design of Sustainable Infrastructure Projects</a:t>
            </a:r>
            <a:endParaRPr lang="en-US" dirty="0"/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AB637F1C-C5E4-0841-856F-C8663660D792}"/>
              </a:ext>
            </a:extLst>
          </p:cNvPr>
          <p:cNvSpPr txBox="1"/>
          <p:nvPr/>
        </p:nvSpPr>
        <p:spPr>
          <a:xfrm>
            <a:off x="3822109" y="4172716"/>
            <a:ext cx="4406996" cy="205184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2:15 – 3:15 PM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1F4847-3749-4A2C-8B64-E317CE42D837}"/>
              </a:ext>
            </a:extLst>
          </p:cNvPr>
          <p:cNvSpPr txBox="1"/>
          <p:nvPr/>
        </p:nvSpPr>
        <p:spPr>
          <a:xfrm>
            <a:off x="2169961" y="5032992"/>
            <a:ext cx="7877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pc="600" dirty="0">
                <a:solidFill>
                  <a:srgbClr val="000065"/>
                </a:solidFill>
                <a:latin typeface="Agency FB" panose="020B0503020202020204" pitchFamily="34" charset="0"/>
              </a:rPr>
              <a:t>climate change and global disasters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279900" y="835743"/>
            <a:ext cx="3657600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267200" y="2326441"/>
            <a:ext cx="3657600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245428" y="3949366"/>
            <a:ext cx="3657600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45" y="6064043"/>
            <a:ext cx="1723471" cy="183007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10408" y="7068763"/>
            <a:ext cx="973343" cy="56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BIENNIAL </a:t>
            </a:r>
          </a:p>
          <a:p>
            <a:pPr algn="ctr"/>
            <a:r>
              <a:rPr lang="en-US" dirty="0">
                <a:latin typeface="Agency FB" panose="020B0503020202020204" pitchFamily="34" charset="0"/>
              </a:rPr>
              <a:t>CONFERENCE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861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3754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51" y="6332244"/>
            <a:ext cx="1524003" cy="152400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828995" y="7159823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#SUSTAINABILITY 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9321800" y="6833586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13" y="6637466"/>
            <a:ext cx="1617124" cy="97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7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90880" y="619477"/>
            <a:ext cx="8473440" cy="1538883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DIN Alternate Bold"/>
                <a:ea typeface="DINOT" charset="0"/>
                <a:cs typeface="DIN Alternate Bold"/>
              </a:rPr>
              <a:t>Presentation Title</a:t>
            </a:r>
          </a:p>
          <a:p>
            <a:endParaRPr lang="en-US" sz="5000" b="1" dirty="0">
              <a:solidFill>
                <a:schemeClr val="bg1"/>
              </a:solidFill>
              <a:latin typeface="DINOT" charset="0"/>
              <a:ea typeface="DINOT" charset="0"/>
              <a:cs typeface="DINOT" charset="0"/>
            </a:endParaRPr>
          </a:p>
        </p:txBody>
      </p:sp>
      <p:sp>
        <p:nvSpPr>
          <p:cNvPr id="22" name="CuadroTexto 15">
            <a:extLst>
              <a:ext uri="{FF2B5EF4-FFF2-40B4-BE49-F238E27FC236}">
                <a16:creationId xmlns:a16="http://schemas.microsoft.com/office/drawing/2014/main" id="{2DC9AA00-A309-0C4D-9BA7-DC5D5E508F8B}"/>
              </a:ext>
            </a:extLst>
          </p:cNvPr>
          <p:cNvSpPr txBox="1"/>
          <p:nvPr/>
        </p:nvSpPr>
        <p:spPr>
          <a:xfrm>
            <a:off x="-243839" y="175096"/>
            <a:ext cx="9288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s-ES_tradnl" sz="28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AREAS OF DISCUSSION</a:t>
            </a: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28A117DA-106D-924D-A69C-EF67E0762D71}"/>
              </a:ext>
            </a:extLst>
          </p:cNvPr>
          <p:cNvSpPr txBox="1"/>
          <p:nvPr/>
        </p:nvSpPr>
        <p:spPr>
          <a:xfrm>
            <a:off x="548046" y="866481"/>
            <a:ext cx="7304553" cy="434606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285743" indent="-285743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Introduction / Big Facts</a:t>
            </a:r>
          </a:p>
          <a:p>
            <a:pPr marL="285743" indent="-285743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Carbon Emissions – definition, Sources, Effects</a:t>
            </a:r>
          </a:p>
          <a:p>
            <a:pPr marL="285743" indent="-285743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Net Zero - Importance</a:t>
            </a:r>
          </a:p>
          <a:p>
            <a:pPr marL="285743" indent="-285743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Carbon Reduction – Infrastructure lifecycle, Phases </a:t>
            </a:r>
          </a:p>
          <a:p>
            <a:pPr marL="285743" indent="-285743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Carbon Reduction – Strategies, BIM  </a:t>
            </a:r>
          </a:p>
          <a:p>
            <a:pPr marL="285743" indent="-285743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OSLO Advantage</a:t>
            </a:r>
          </a:p>
          <a:p>
            <a:pPr marL="285743" indent="-285743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Carbon Reduction and Sustainability</a:t>
            </a:r>
          </a:p>
          <a:p>
            <a:pPr marL="285743" indent="-285743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99CF73-AF14-4BD3-84F0-97AC9FC7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96" y="6343972"/>
            <a:ext cx="994419" cy="12733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81183" y="6509471"/>
            <a:ext cx="4996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gency FB" panose="020B0503020202020204" pitchFamily="34" charset="0"/>
              </a:rPr>
              <a:t>THEME: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CLIMATE CHANGE AND GLOBAL DISASTERS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DEVELOPING SUSTAINABLE INFRASTRUCTURES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TO ACHIEVE GROWTH AMIDST DECLINING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ECONOMIC RESOURCES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28995" y="685204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#NETZERO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45" y="6064043"/>
            <a:ext cx="1723471" cy="18300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10408" y="7068763"/>
            <a:ext cx="973343" cy="56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BIENNIAL </a:t>
            </a:r>
          </a:p>
          <a:p>
            <a:pPr algn="ctr"/>
            <a:r>
              <a:rPr lang="en-US" dirty="0">
                <a:latin typeface="Agency FB" panose="020B0503020202020204" pitchFamily="34" charset="0"/>
              </a:rPr>
              <a:t>CONFERENCE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0861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754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51" y="6332244"/>
            <a:ext cx="1524003" cy="15240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28995" y="7159823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#SUSTAINABILITY 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9321800" y="6833586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13" y="6637466"/>
            <a:ext cx="1617124" cy="979846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595496" y="698316"/>
            <a:ext cx="550050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164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00450" y="1012240"/>
            <a:ext cx="11134349" cy="523220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0065"/>
                </a:solidFill>
                <a:latin typeface="Roboto" panose="020B0604020202020204" charset="0"/>
                <a:ea typeface="Roboto" panose="020B0604020202020204" charset="0"/>
                <a:cs typeface="DIN Alternate Bold"/>
              </a:rPr>
              <a:t>In the year 2020, life as we knew it; changed. COVID - 19 Struck and even the most advanced nations of the world struggled to sustain the heath and wellbeing of her citizens. </a:t>
            </a:r>
          </a:p>
          <a:p>
            <a:pPr>
              <a:spcAft>
                <a:spcPts val="600"/>
              </a:spcAft>
            </a:pPr>
            <a:endParaRPr lang="en-US" sz="2000" b="1" dirty="0">
              <a:solidFill>
                <a:srgbClr val="000065"/>
              </a:solidFill>
              <a:latin typeface="Roboto" panose="020B0604020202020204" charset="0"/>
              <a:ea typeface="Roboto" panose="020B0604020202020204" charset="0"/>
              <a:cs typeface="DIN Alternate Bold"/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65"/>
                </a:solidFill>
                <a:latin typeface="Roboto" panose="020B0604020202020204" charset="0"/>
                <a:ea typeface="Roboto" panose="020B0604020202020204" charset="0"/>
                <a:cs typeface="DIN Alternate Bold"/>
              </a:rPr>
              <a:t>As devastating as the effects of the pandemic was; It came with its own ray of sunshine on our environment. We achieved almost 7% reduction in global greenhouse gas emissions.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65"/>
                </a:solidFill>
                <a:latin typeface="Roboto" panose="020B0604020202020204" charset="0"/>
                <a:ea typeface="Roboto" panose="020B0604020202020204" charset="0"/>
                <a:cs typeface="DIN Alternate Bold"/>
              </a:rPr>
              <a:t>This came up effectively as a result of a sharp decline in human activities worldwide and also, little or no vehicular transportation in many countries</a:t>
            </a:r>
          </a:p>
          <a:p>
            <a:pPr>
              <a:spcAft>
                <a:spcPts val="600"/>
              </a:spcAft>
            </a:pPr>
            <a:endParaRPr lang="en-US" sz="2000" b="1" dirty="0">
              <a:solidFill>
                <a:srgbClr val="000065"/>
              </a:solidFill>
              <a:latin typeface="Roboto" panose="020B0604020202020204" charset="0"/>
              <a:ea typeface="Roboto" panose="020B0604020202020204" charset="0"/>
              <a:cs typeface="DIN Alternate Bold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0065"/>
                </a:solidFill>
                <a:latin typeface="Roboto" panose="020B0604020202020204" charset="0"/>
                <a:ea typeface="Roboto" panose="020B0604020202020204" charset="0"/>
              </a:rPr>
              <a:t>Carbon emissions were at an all-time high pre-pandemic and have slowly continued to rise again as life returns to Normalcy.</a:t>
            </a:r>
          </a:p>
          <a:p>
            <a:pPr>
              <a:spcAft>
                <a:spcPts val="600"/>
              </a:spcAft>
            </a:pPr>
            <a:endParaRPr lang="en-US" sz="2000" dirty="0">
              <a:solidFill>
                <a:srgbClr val="000065"/>
              </a:solidFill>
              <a:latin typeface="Roboto" panose="020B0604020202020204" charset="0"/>
              <a:ea typeface="Roboto" panose="020B060402020202020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0065"/>
                </a:solidFill>
                <a:latin typeface="Roboto" panose="020B0604020202020204" charset="0"/>
                <a:ea typeface="Roboto" panose="020B0604020202020204" charset="0"/>
              </a:rPr>
              <a:t>Net - Zero is not just a catch phrase; it is possible and as professionals in the built-environment we must ensure that our works mitigate the negative effect of carbon as well as contribute to the sustainability of Infrastructures and utilities. 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65"/>
                </a:solidFill>
                <a:latin typeface="Roboto" panose="020B0604020202020204" charset="0"/>
                <a:ea typeface="Roboto" panose="020B0604020202020204" charset="0"/>
                <a:cs typeface="DINOT" charset="0"/>
              </a:rPr>
              <a:t> </a:t>
            </a:r>
          </a:p>
        </p:txBody>
      </p:sp>
      <p:sp>
        <p:nvSpPr>
          <p:cNvPr id="22" name="CuadroTexto 15">
            <a:extLst>
              <a:ext uri="{FF2B5EF4-FFF2-40B4-BE49-F238E27FC236}">
                <a16:creationId xmlns:a16="http://schemas.microsoft.com/office/drawing/2014/main" id="{2DC9AA00-A309-0C4D-9BA7-DC5D5E508F8B}"/>
              </a:ext>
            </a:extLst>
          </p:cNvPr>
          <p:cNvSpPr txBox="1"/>
          <p:nvPr/>
        </p:nvSpPr>
        <p:spPr>
          <a:xfrm>
            <a:off x="-243840" y="146445"/>
            <a:ext cx="9288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s-ES_tradnl" sz="28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INTRODUCTION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99CF73-AF14-4BD3-84F0-97AC9FC7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96" y="6343972"/>
            <a:ext cx="994419" cy="127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81183" y="6509471"/>
            <a:ext cx="4996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gency FB" panose="020B0503020202020204" pitchFamily="34" charset="0"/>
              </a:rPr>
              <a:t>THEME: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CLIMATE CHANGE AND GLOBAL DISASTERS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DEVELOPING SUSTAINABLE INFRASTRUCTURES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TO ACHIEVE GROWTH AMIDST DECLINING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ECONOMIC RESOURCES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28995" y="685204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#NETZERO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45" y="6064043"/>
            <a:ext cx="1723471" cy="18300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10408" y="7068763"/>
            <a:ext cx="973343" cy="56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BIENNIAL </a:t>
            </a:r>
          </a:p>
          <a:p>
            <a:pPr algn="ctr"/>
            <a:r>
              <a:rPr lang="en-US" dirty="0">
                <a:latin typeface="Agency FB" panose="020B0503020202020204" pitchFamily="34" charset="0"/>
              </a:rPr>
              <a:t>CONFERENCE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0861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754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51" y="6332244"/>
            <a:ext cx="1524003" cy="15240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28995" y="7159823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#SUSTAINABILITY 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9321800" y="6833586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13" y="6637466"/>
            <a:ext cx="1617124" cy="979846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595496" y="698316"/>
            <a:ext cx="550050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493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798" y="3985979"/>
            <a:ext cx="2105521" cy="24420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659" y="4014902"/>
            <a:ext cx="2105521" cy="244209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449" y="213305"/>
            <a:ext cx="2105521" cy="2442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15" y="213305"/>
            <a:ext cx="2105521" cy="24420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t="15714" b="32096"/>
          <a:stretch/>
        </p:blipFill>
        <p:spPr>
          <a:xfrm>
            <a:off x="9599002" y="-34230"/>
            <a:ext cx="2724150" cy="1329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3" t="25272" r="23334" b="22232"/>
          <a:stretch/>
        </p:blipFill>
        <p:spPr>
          <a:xfrm>
            <a:off x="6458901" y="813197"/>
            <a:ext cx="871863" cy="8509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0406" y="2540010"/>
            <a:ext cx="3196680" cy="521651"/>
          </a:xfrm>
          <a:prstGeom prst="rect">
            <a:avLst/>
          </a:prstGeom>
          <a:solidFill>
            <a:srgbClr val="000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00406" y="2489383"/>
            <a:ext cx="3037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Climate change is a shift in the average climate conditions of a place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0406" y="3305346"/>
            <a:ext cx="3196680" cy="498817"/>
          </a:xfrm>
          <a:prstGeom prst="rect">
            <a:avLst/>
          </a:prstGeom>
          <a:solidFill>
            <a:srgbClr val="000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07647" y="3290549"/>
            <a:ext cx="3196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Human Activity accounts for 85% of the change in climate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082848" y="2540010"/>
            <a:ext cx="3658378" cy="521651"/>
          </a:xfrm>
          <a:prstGeom prst="rect">
            <a:avLst/>
          </a:prstGeom>
          <a:solidFill>
            <a:srgbClr val="000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050192" y="2559355"/>
            <a:ext cx="3582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GHGs such as CO2, Methane, NO2, Methane </a:t>
            </a:r>
          </a:p>
          <a:p>
            <a:r>
              <a:rPr lang="en-US" sz="1400" dirty="0">
                <a:solidFill>
                  <a:schemeClr val="bg1"/>
                </a:solidFill>
              </a:rPr>
              <a:t>have caused 85% probability in climate change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82848" y="3289309"/>
            <a:ext cx="3658377" cy="498817"/>
          </a:xfrm>
          <a:prstGeom prst="rect">
            <a:avLst/>
          </a:prstGeom>
          <a:solidFill>
            <a:srgbClr val="000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189893" y="3277107"/>
            <a:ext cx="3442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Human Activity accounts for 85% of the change in climate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00406" y="6213685"/>
            <a:ext cx="3196680" cy="537693"/>
          </a:xfrm>
          <a:prstGeom prst="rect">
            <a:avLst/>
          </a:prstGeom>
          <a:solidFill>
            <a:srgbClr val="000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28083" y="6223291"/>
            <a:ext cx="3176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78% of burning of fossil fuels account for the volume of C02 in the atmosphere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00406" y="6995059"/>
            <a:ext cx="3196680" cy="482780"/>
          </a:xfrm>
          <a:prstGeom prst="rect">
            <a:avLst/>
          </a:prstGeom>
          <a:solidFill>
            <a:srgbClr val="000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00406" y="6966817"/>
            <a:ext cx="31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7 countries account for 65% of the total contribution with Nigeria as a part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82848" y="6213685"/>
            <a:ext cx="3658377" cy="537693"/>
          </a:xfrm>
          <a:prstGeom prst="rect">
            <a:avLst/>
          </a:prstGeom>
          <a:solidFill>
            <a:srgbClr val="000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319568" y="6175800"/>
            <a:ext cx="3333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Asia tops the lead with global CO2 emissions with China emitting about 60%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082848" y="6979021"/>
            <a:ext cx="3658378" cy="498817"/>
          </a:xfrm>
          <a:prstGeom prst="rect">
            <a:avLst/>
          </a:prstGeom>
          <a:solidFill>
            <a:srgbClr val="000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082848" y="6966817"/>
            <a:ext cx="3616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Africa accounts for 4% of CO2 emissions with south Africa taking the lead and Nigeria ranking No. 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0" y="-3171"/>
            <a:ext cx="1146468" cy="923330"/>
          </a:xfrm>
          <a:prstGeom prst="rect">
            <a:avLst/>
          </a:prstGeom>
          <a:solidFill>
            <a:srgbClr val="00006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spc="300" dirty="0">
                <a:solidFill>
                  <a:schemeClr val="bg1"/>
                </a:solidFill>
                <a:latin typeface="Agency FB" panose="020B0503020202020204" pitchFamily="34" charset="0"/>
              </a:rPr>
              <a:t>BIG DATA</a:t>
            </a:r>
          </a:p>
          <a:p>
            <a:pPr algn="ctr"/>
            <a:r>
              <a:rPr lang="en-US" sz="1800" spc="300" dirty="0">
                <a:solidFill>
                  <a:schemeClr val="bg1"/>
                </a:solidFill>
                <a:latin typeface="Agency FB" panose="020B0503020202020204" pitchFamily="34" charset="0"/>
              </a:rPr>
              <a:t>ABOUT</a:t>
            </a:r>
          </a:p>
          <a:p>
            <a:pPr algn="ctr"/>
            <a:r>
              <a:rPr lang="en-US" sz="1800" spc="300" dirty="0">
                <a:solidFill>
                  <a:schemeClr val="bg1"/>
                </a:solidFill>
                <a:latin typeface="Agency FB" panose="020B0503020202020204" pitchFamily="34" charset="0"/>
              </a:rPr>
              <a:t>CARBON</a:t>
            </a:r>
          </a:p>
        </p:txBody>
      </p:sp>
      <p:pic>
        <p:nvPicPr>
          <p:cNvPr id="1026" name="Picture 2" descr="Cocoa Life - Climate Chan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714" y="720501"/>
            <a:ext cx="1493921" cy="108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05" y="4323184"/>
            <a:ext cx="1447439" cy="1558780"/>
          </a:xfrm>
          <a:prstGeom prst="rect">
            <a:avLst/>
          </a:prstGeom>
        </p:spPr>
      </p:pic>
      <p:pic>
        <p:nvPicPr>
          <p:cNvPr id="1028" name="Picture 4" descr="Linear Fossil Fuels Icon from Industry Outline Collection. Thin Line Fossil  Fuels Icon Isolated on White Background. Fossil Fuels Stock Vector -  Illustration of outline, plant: 140060911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875" b="69125" l="25750" r="75875">
                        <a14:foregroundMark x1="52500" y1="28125" x2="52500" y2="28125"/>
                        <a14:foregroundMark x1="65125" y1="30000" x2="65125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51" t="16051" r="17885" b="24883"/>
          <a:stretch/>
        </p:blipFill>
        <p:spPr bwMode="auto">
          <a:xfrm>
            <a:off x="1671714" y="4512476"/>
            <a:ext cx="1146266" cy="108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F99CF73-AF14-4BD3-84F0-97AC9FC705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3096" y="1808868"/>
            <a:ext cx="994419" cy="127334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653192" y="3598132"/>
            <a:ext cx="33734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Agency FB" panose="020B0503020202020204" pitchFamily="34" charset="0"/>
              </a:rPr>
              <a:t>THEME:</a:t>
            </a:r>
          </a:p>
          <a:p>
            <a:pPr algn="r"/>
            <a:r>
              <a:rPr lang="en-US" sz="1400" b="1" dirty="0">
                <a:latin typeface="Agency FB" panose="020B0503020202020204" pitchFamily="34" charset="0"/>
              </a:rPr>
              <a:t>CLIMATE CHANGE AND GLOBAL DISASTERS</a:t>
            </a:r>
          </a:p>
          <a:p>
            <a:pPr algn="r"/>
            <a:r>
              <a:rPr lang="en-US" sz="1400" b="1" dirty="0">
                <a:latin typeface="Agency FB" panose="020B0503020202020204" pitchFamily="34" charset="0"/>
              </a:rPr>
              <a:t>DEVELOPING SUSTAINABLE INFRASTRUCTURES </a:t>
            </a:r>
          </a:p>
          <a:p>
            <a:pPr algn="r"/>
            <a:r>
              <a:rPr lang="en-US" sz="1400" b="1" dirty="0">
                <a:latin typeface="Agency FB" panose="020B0503020202020204" pitchFamily="34" charset="0"/>
              </a:rPr>
              <a:t>TO ACHIEVE GROWTH AMIDST DECLINING </a:t>
            </a:r>
          </a:p>
          <a:p>
            <a:pPr algn="r"/>
            <a:r>
              <a:rPr lang="en-US" sz="1400" b="1" dirty="0">
                <a:latin typeface="Agency FB" panose="020B0503020202020204" pitchFamily="34" charset="0"/>
              </a:rPr>
              <a:t>ECONOMIC RESOURCES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909663" y="5376378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Agency FB" panose="020B0503020202020204" pitchFamily="34" charset="0"/>
              </a:rPr>
              <a:t>#NETZERO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478203" y="1574344"/>
            <a:ext cx="1723471" cy="1830077"/>
            <a:chOff x="1321985" y="8035590"/>
            <a:chExt cx="1723471" cy="1830077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985" y="8035590"/>
              <a:ext cx="1723471" cy="1830077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697048" y="9040310"/>
              <a:ext cx="973343" cy="563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gency FB" panose="020B0503020202020204" pitchFamily="34" charset="0"/>
                </a:rPr>
                <a:t>BIENNIAL </a:t>
              </a:r>
            </a:p>
            <a:p>
              <a:pPr algn="ctr"/>
              <a:r>
                <a:rPr lang="en-US" dirty="0">
                  <a:latin typeface="Agency FB" panose="020B0503020202020204" pitchFamily="34" charset="0"/>
                </a:rPr>
                <a:t>CONFERENCE</a:t>
              </a: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381" y="4836145"/>
            <a:ext cx="1591925" cy="1591925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449600" y="5688877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Agency FB" panose="020B0503020202020204" pitchFamily="34" charset="0"/>
              </a:rPr>
              <a:t>#SUSTAINABILITY 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674" y="6471418"/>
            <a:ext cx="1781905" cy="107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7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76" y="494397"/>
            <a:ext cx="2522221" cy="2020299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700406" y="2540010"/>
            <a:ext cx="3196680" cy="521651"/>
          </a:xfrm>
          <a:prstGeom prst="rect">
            <a:avLst/>
          </a:prstGeom>
          <a:solidFill>
            <a:srgbClr val="000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00406" y="3305346"/>
            <a:ext cx="3196680" cy="657054"/>
          </a:xfrm>
          <a:prstGeom prst="rect">
            <a:avLst/>
          </a:prstGeom>
          <a:solidFill>
            <a:srgbClr val="000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32795" y="2539545"/>
            <a:ext cx="3264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75% of Nigeria’s population will live in cities by 2050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082848" y="2540010"/>
            <a:ext cx="3658378" cy="521651"/>
          </a:xfrm>
          <a:prstGeom prst="rect">
            <a:avLst/>
          </a:prstGeom>
          <a:solidFill>
            <a:srgbClr val="000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050192" y="2559355"/>
            <a:ext cx="3582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Nigeria is the  3</a:t>
            </a:r>
            <a:r>
              <a:rPr lang="en-US" sz="1400" baseline="30000" dirty="0">
                <a:solidFill>
                  <a:schemeClr val="bg1"/>
                </a:solidFill>
              </a:rPr>
              <a:t>rd</a:t>
            </a:r>
            <a:r>
              <a:rPr lang="en-US" sz="1400" dirty="0">
                <a:solidFill>
                  <a:schemeClr val="bg1"/>
                </a:solidFill>
              </a:rPr>
              <a:t> Most populous Country in the world after India and China – 231 Million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082848" y="3289309"/>
            <a:ext cx="3658377" cy="498817"/>
          </a:xfrm>
          <a:prstGeom prst="rect">
            <a:avLst/>
          </a:prstGeom>
          <a:solidFill>
            <a:srgbClr val="000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5189893" y="3277107"/>
            <a:ext cx="3442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61% of the entire population believe that Nigeria has a “Serious Climate Problem”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26" y="435689"/>
            <a:ext cx="2522221" cy="202029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86" y="4056266"/>
            <a:ext cx="2522221" cy="2020299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633616" y="6101879"/>
            <a:ext cx="3196680" cy="521651"/>
          </a:xfrm>
          <a:prstGeom prst="rect">
            <a:avLst/>
          </a:prstGeom>
          <a:solidFill>
            <a:srgbClr val="000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633616" y="6051252"/>
            <a:ext cx="3037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Nigeria has the largest cement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industry in West Africa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33616" y="6867215"/>
            <a:ext cx="3196680" cy="498817"/>
          </a:xfrm>
          <a:prstGeom prst="rect">
            <a:avLst/>
          </a:prstGeom>
          <a:solidFill>
            <a:srgbClr val="000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40857" y="6852418"/>
            <a:ext cx="3196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Cement Manufacturing constitutes about 12% of the GHG emissions 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016058" y="6101879"/>
            <a:ext cx="3658378" cy="521651"/>
          </a:xfrm>
          <a:prstGeom prst="rect">
            <a:avLst/>
          </a:prstGeom>
          <a:solidFill>
            <a:srgbClr val="000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4983402" y="6121224"/>
            <a:ext cx="3582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Deforestation, wood burning, and agriculture are major sources of carbon emissions 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016058" y="6851178"/>
            <a:ext cx="3658377" cy="498817"/>
          </a:xfrm>
          <a:prstGeom prst="rect">
            <a:avLst/>
          </a:prstGeom>
          <a:solidFill>
            <a:srgbClr val="000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36" y="3997558"/>
            <a:ext cx="2522221" cy="20202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t="15714" b="32096"/>
          <a:stretch/>
        </p:blipFill>
        <p:spPr>
          <a:xfrm>
            <a:off x="9599002" y="-34230"/>
            <a:ext cx="2724150" cy="13291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F99CF73-AF14-4BD3-84F0-97AC9FC70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3096" y="1808868"/>
            <a:ext cx="994419" cy="127334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909663" y="5376378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Agency FB" panose="020B0503020202020204" pitchFamily="34" charset="0"/>
              </a:rPr>
              <a:t>#NETZERO 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9478203" y="1574344"/>
            <a:ext cx="1723471" cy="1830077"/>
            <a:chOff x="1321985" y="8035590"/>
            <a:chExt cx="1723471" cy="183007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985" y="8035590"/>
              <a:ext cx="1723471" cy="1830077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697048" y="9040310"/>
              <a:ext cx="973343" cy="563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gency FB" panose="020B0503020202020204" pitchFamily="34" charset="0"/>
                </a:rPr>
                <a:t>BIENNIAL </a:t>
              </a:r>
            </a:p>
            <a:p>
              <a:pPr algn="ctr"/>
              <a:r>
                <a:rPr lang="en-US" dirty="0">
                  <a:latin typeface="Agency FB" panose="020B0503020202020204" pitchFamily="34" charset="0"/>
                </a:rPr>
                <a:t>CONFERENCE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381" y="4836145"/>
            <a:ext cx="1591925" cy="159192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9449600" y="5688877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Agency FB" panose="020B0503020202020204" pitchFamily="34" charset="0"/>
              </a:rPr>
              <a:t>#SUSTAINABILITY 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674" y="6471418"/>
            <a:ext cx="1781905" cy="107969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653192" y="3598132"/>
            <a:ext cx="33734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Agency FB" panose="020B0503020202020204" pitchFamily="34" charset="0"/>
              </a:rPr>
              <a:t>THEME:</a:t>
            </a:r>
          </a:p>
          <a:p>
            <a:pPr algn="r"/>
            <a:r>
              <a:rPr lang="en-US" sz="1400" b="1" dirty="0">
                <a:latin typeface="Agency FB" panose="020B0503020202020204" pitchFamily="34" charset="0"/>
              </a:rPr>
              <a:t>CLIMATE CHANGE AND GLOBAL DISASTERS</a:t>
            </a:r>
          </a:p>
          <a:p>
            <a:pPr algn="r"/>
            <a:r>
              <a:rPr lang="en-US" sz="1400" b="1" dirty="0">
                <a:latin typeface="Agency FB" panose="020B0503020202020204" pitchFamily="34" charset="0"/>
              </a:rPr>
              <a:t>DEVELOPING SUSTAINABLE INFRASTRUCTURES </a:t>
            </a:r>
          </a:p>
          <a:p>
            <a:pPr algn="r"/>
            <a:r>
              <a:rPr lang="en-US" sz="1400" b="1" dirty="0">
                <a:latin typeface="Agency FB" panose="020B0503020202020204" pitchFamily="34" charset="0"/>
              </a:rPr>
              <a:t>TO ACHIEVE GROWTH AMIDST DECLINING </a:t>
            </a:r>
          </a:p>
          <a:p>
            <a:pPr algn="r"/>
            <a:r>
              <a:rPr lang="en-US" sz="1400" b="1" dirty="0">
                <a:latin typeface="Agency FB" panose="020B0503020202020204" pitchFamily="34" charset="0"/>
              </a:rPr>
              <a:t>ECONOMIC RESOURCES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0" y="-3171"/>
            <a:ext cx="1146468" cy="923330"/>
          </a:xfrm>
          <a:prstGeom prst="rect">
            <a:avLst/>
          </a:prstGeom>
          <a:solidFill>
            <a:srgbClr val="00006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spc="300" dirty="0">
                <a:solidFill>
                  <a:schemeClr val="bg1"/>
                </a:solidFill>
                <a:latin typeface="Agency FB" panose="020B0503020202020204" pitchFamily="34" charset="0"/>
              </a:rPr>
              <a:t>BIG DATA</a:t>
            </a:r>
          </a:p>
          <a:p>
            <a:pPr algn="ctr"/>
            <a:r>
              <a:rPr lang="en-US" sz="1800" spc="300" dirty="0">
                <a:solidFill>
                  <a:schemeClr val="bg1"/>
                </a:solidFill>
                <a:latin typeface="Agency FB" panose="020B0503020202020204" pitchFamily="34" charset="0"/>
              </a:rPr>
              <a:t>ABOUT</a:t>
            </a:r>
          </a:p>
          <a:p>
            <a:pPr algn="ctr"/>
            <a:r>
              <a:rPr lang="en-US" sz="1800" spc="300" dirty="0">
                <a:solidFill>
                  <a:schemeClr val="bg1"/>
                </a:solidFill>
                <a:latin typeface="Agency FB" panose="020B0503020202020204" pitchFamily="34" charset="0"/>
              </a:rPr>
              <a:t>CARBON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414" y="884490"/>
            <a:ext cx="1333237" cy="92437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60144" y="3235683"/>
            <a:ext cx="3264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1 in 3 Nigerians do not have access to Electricity Only 15% of Nigerians have access to clean cooking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156" y="851968"/>
            <a:ext cx="866360" cy="1039632"/>
          </a:xfrm>
          <a:prstGeom prst="rect">
            <a:avLst/>
          </a:prstGeom>
        </p:spPr>
      </p:pic>
      <p:pic>
        <p:nvPicPr>
          <p:cNvPr id="64" name="Picture 2" descr="Image result for cement 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92321E"/>
              </a:clrFrom>
              <a:clrTo>
                <a:srgbClr val="92321E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814" y="4446583"/>
            <a:ext cx="1644436" cy="1185524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5150413" y="6919411"/>
            <a:ext cx="338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17th biggest emitter of greenhouse gases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18054A-8444-4A78-AEFF-ED680F85D7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5000" y1="37176" x2="35000" y2="37176"/>
                        <a14:foregroundMark x1="34625" y1="59118" x2="34625" y2="59118"/>
                        <a14:foregroundMark x1="60375" y1="38235" x2="60375" y2="38235"/>
                      </a14:backgroundRemoval>
                    </a14:imgEffect>
                  </a14:imgLayer>
                </a14:imgProps>
              </a:ext>
            </a:extLst>
          </a:blip>
          <a:srcRect l="29018" t="31000" r="31243" b="33987"/>
          <a:stretch/>
        </p:blipFill>
        <p:spPr>
          <a:xfrm>
            <a:off x="6497885" y="4667869"/>
            <a:ext cx="686792" cy="64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9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5">
            <a:extLst>
              <a:ext uri="{FF2B5EF4-FFF2-40B4-BE49-F238E27FC236}">
                <a16:creationId xmlns:a16="http://schemas.microsoft.com/office/drawing/2014/main" id="{2DC9AA00-A309-0C4D-9BA7-DC5D5E508F8B}"/>
              </a:ext>
            </a:extLst>
          </p:cNvPr>
          <p:cNvSpPr txBox="1"/>
          <p:nvPr/>
        </p:nvSpPr>
        <p:spPr>
          <a:xfrm>
            <a:off x="-228599" y="216350"/>
            <a:ext cx="544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s-ES_tradnl" sz="24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CARBON – </a:t>
            </a:r>
            <a:r>
              <a:rPr lang="es-ES_tradnl" sz="12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DEFINITION. SOURCES. EFFECTS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99CF73-AF14-4BD3-84F0-97AC9FC7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96" y="6343972"/>
            <a:ext cx="994419" cy="12733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81183" y="6509471"/>
            <a:ext cx="4996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gency FB" panose="020B0503020202020204" pitchFamily="34" charset="0"/>
              </a:rPr>
              <a:t>THEME: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CLIMATE CHANGE AND GLOBAL DISASTERS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DEVELOPING SUSTAINABLE INFRASTRUCTURES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TO ACHIEVE GROWTH AMIDST DECLINING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ECONOMIC RESOURCES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995" y="685204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#NETZERO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45" y="6064043"/>
            <a:ext cx="1723471" cy="18300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10408" y="7068763"/>
            <a:ext cx="973343" cy="56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BIENNIAL </a:t>
            </a:r>
          </a:p>
          <a:p>
            <a:pPr algn="ctr"/>
            <a:r>
              <a:rPr lang="en-US" dirty="0">
                <a:latin typeface="Agency FB" panose="020B0503020202020204" pitchFamily="34" charset="0"/>
              </a:rPr>
              <a:t>CONFERENCE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0861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754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51" y="6332244"/>
            <a:ext cx="1524003" cy="15240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28995" y="7159823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#SUSTAINABILITY 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9321800" y="6833586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13" y="6637466"/>
            <a:ext cx="1617124" cy="979846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595496" y="698316"/>
            <a:ext cx="550050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oogle Shape;1084;p36"/>
          <p:cNvGrpSpPr/>
          <p:nvPr/>
        </p:nvGrpSpPr>
        <p:grpSpPr>
          <a:xfrm>
            <a:off x="8549999" y="1617853"/>
            <a:ext cx="3498431" cy="497651"/>
            <a:chOff x="6478844" y="1435913"/>
            <a:chExt cx="2572939" cy="36600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7" name="Google Shape;1085;p36"/>
            <p:cNvSpPr/>
            <p:nvPr/>
          </p:nvSpPr>
          <p:spPr>
            <a:xfrm>
              <a:off x="7114199" y="1435913"/>
              <a:ext cx="1937584" cy="366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400" dirty="0"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Building Construction operational Emissions – 38%</a:t>
              </a:r>
              <a:endParaRPr sz="1400" dirty="0"/>
            </a:p>
          </p:txBody>
        </p:sp>
        <p:cxnSp>
          <p:nvCxnSpPr>
            <p:cNvPr id="29" name="Google Shape;1086;p36"/>
            <p:cNvCxnSpPr>
              <a:stCxn id="40" idx="3"/>
              <a:endCxn id="27" idx="1"/>
            </p:cNvCxnSpPr>
            <p:nvPr/>
          </p:nvCxnSpPr>
          <p:spPr>
            <a:xfrm flipV="1">
              <a:off x="6478844" y="1618913"/>
              <a:ext cx="635355" cy="13"/>
            </a:xfrm>
            <a:prstGeom prst="straightConnector1">
              <a:avLst/>
            </a:prstGeom>
            <a:grpFill/>
            <a:ln w="19050" cap="flat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0" name="Google Shape;1088;p36"/>
          <p:cNvGrpSpPr/>
          <p:nvPr/>
        </p:nvGrpSpPr>
        <p:grpSpPr>
          <a:xfrm>
            <a:off x="8550001" y="2747663"/>
            <a:ext cx="3311807" cy="497651"/>
            <a:chOff x="6478850" y="2266838"/>
            <a:chExt cx="2207950" cy="366000"/>
          </a:xfrm>
        </p:grpSpPr>
        <p:sp>
          <p:nvSpPr>
            <p:cNvPr id="31" name="Google Shape;1089;p36"/>
            <p:cNvSpPr/>
            <p:nvPr/>
          </p:nvSpPr>
          <p:spPr>
            <a:xfrm>
              <a:off x="7114200" y="2266838"/>
              <a:ext cx="1572600" cy="366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en-US" sz="1400" dirty="0"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Transportation – 29%</a:t>
              </a:r>
              <a:endParaRPr lang="en-US" sz="1400" dirty="0"/>
            </a:p>
          </p:txBody>
        </p:sp>
        <p:cxnSp>
          <p:nvCxnSpPr>
            <p:cNvPr id="32" name="Google Shape;1090;p36"/>
            <p:cNvCxnSpPr>
              <a:stCxn id="45" idx="3"/>
              <a:endCxn id="31" idx="1"/>
            </p:cNvCxnSpPr>
            <p:nvPr/>
          </p:nvCxnSpPr>
          <p:spPr>
            <a:xfrm>
              <a:off x="6478850" y="2449850"/>
              <a:ext cx="6354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3" name="Google Shape;1092;p36"/>
          <p:cNvGrpSpPr/>
          <p:nvPr/>
        </p:nvGrpSpPr>
        <p:grpSpPr>
          <a:xfrm>
            <a:off x="8550001" y="3877474"/>
            <a:ext cx="3311807" cy="497651"/>
            <a:chOff x="6478850" y="3097763"/>
            <a:chExt cx="2207950" cy="366000"/>
          </a:xfrm>
        </p:grpSpPr>
        <p:sp>
          <p:nvSpPr>
            <p:cNvPr id="34" name="Google Shape;1093;p36"/>
            <p:cNvSpPr/>
            <p:nvPr/>
          </p:nvSpPr>
          <p:spPr>
            <a:xfrm>
              <a:off x="7114200" y="3097763"/>
              <a:ext cx="1572600" cy="366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en-US" sz="1400" dirty="0"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Electricity Generation – 25%</a:t>
              </a:r>
              <a:endParaRPr lang="en-US" sz="1400" dirty="0"/>
            </a:p>
          </p:txBody>
        </p:sp>
        <p:cxnSp>
          <p:nvCxnSpPr>
            <p:cNvPr id="35" name="Google Shape;1094;p36"/>
            <p:cNvCxnSpPr>
              <a:stCxn id="50" idx="3"/>
              <a:endCxn id="34" idx="1"/>
            </p:cNvCxnSpPr>
            <p:nvPr/>
          </p:nvCxnSpPr>
          <p:spPr>
            <a:xfrm>
              <a:off x="6478850" y="3280775"/>
              <a:ext cx="6354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6" name="Google Shape;1096;p36"/>
          <p:cNvGrpSpPr/>
          <p:nvPr/>
        </p:nvGrpSpPr>
        <p:grpSpPr>
          <a:xfrm>
            <a:off x="8550001" y="5007284"/>
            <a:ext cx="3311807" cy="497651"/>
            <a:chOff x="6478850" y="3928688"/>
            <a:chExt cx="2207950" cy="366000"/>
          </a:xfrm>
        </p:grpSpPr>
        <p:sp>
          <p:nvSpPr>
            <p:cNvPr id="37" name="Google Shape;1097;p36"/>
            <p:cNvSpPr/>
            <p:nvPr/>
          </p:nvSpPr>
          <p:spPr>
            <a:xfrm>
              <a:off x="7114200" y="3928688"/>
              <a:ext cx="1572600" cy="366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7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Agriculture – 8%</a:t>
              </a:r>
              <a:endParaRPr dirty="0">
                <a:solidFill>
                  <a:srgbClr val="FFFFFF"/>
                </a:solidFill>
              </a:endParaRPr>
            </a:p>
          </p:txBody>
        </p:sp>
        <p:cxnSp>
          <p:nvCxnSpPr>
            <p:cNvPr id="38" name="Google Shape;1098;p36"/>
            <p:cNvCxnSpPr>
              <a:stCxn id="55" idx="3"/>
              <a:endCxn id="37" idx="1"/>
            </p:cNvCxnSpPr>
            <p:nvPr/>
          </p:nvCxnSpPr>
          <p:spPr>
            <a:xfrm>
              <a:off x="6478850" y="4111700"/>
              <a:ext cx="6354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9" name="Google Shape;1100;p36"/>
          <p:cNvGrpSpPr/>
          <p:nvPr/>
        </p:nvGrpSpPr>
        <p:grpSpPr>
          <a:xfrm>
            <a:off x="1461689" y="1395950"/>
            <a:ext cx="7088310" cy="2166005"/>
            <a:chOff x="1265713" y="1272713"/>
            <a:chExt cx="5213136" cy="1593000"/>
          </a:xfrm>
        </p:grpSpPr>
        <p:sp>
          <p:nvSpPr>
            <p:cNvPr id="40" name="Google Shape;1087;p36"/>
            <p:cNvSpPr/>
            <p:nvPr/>
          </p:nvSpPr>
          <p:spPr>
            <a:xfrm>
              <a:off x="3038125" y="1322225"/>
              <a:ext cx="3440724" cy="593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548625" tIns="91425" rIns="18287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3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Accounts for 80% of Greenhouse Gas emissions in the atmosphere. Followed by Methane (10%), 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3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Nitrous Oxide (7%) and Fluorinated gases (3%)</a:t>
              </a:r>
              <a:endParaRPr sz="13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" name="Google Shape;1101;p36"/>
            <p:cNvSpPr/>
            <p:nvPr/>
          </p:nvSpPr>
          <p:spPr>
            <a:xfrm>
              <a:off x="2830813" y="1272713"/>
              <a:ext cx="692400" cy="6924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cxnSp>
          <p:nvCxnSpPr>
            <p:cNvPr id="42" name="Google Shape;1102;p36"/>
            <p:cNvCxnSpPr/>
            <p:nvPr/>
          </p:nvCxnSpPr>
          <p:spPr>
            <a:xfrm rot="10800000" flipH="1">
              <a:off x="1265713" y="1535213"/>
              <a:ext cx="1666800" cy="1330500"/>
            </a:xfrm>
            <a:prstGeom prst="straightConnector1">
              <a:avLst/>
            </a:prstGeom>
            <a:noFill/>
            <a:ln w="19050" cap="flat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3" name="Google Shape;1103;p36"/>
            <p:cNvSpPr/>
            <p:nvPr/>
          </p:nvSpPr>
          <p:spPr>
            <a:xfrm>
              <a:off x="2936425" y="1378325"/>
              <a:ext cx="481200" cy="481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 dirty="0">
                  <a:latin typeface="Roboto" panose="020B0604020202020204" charset="0"/>
                  <a:ea typeface="Roboto" panose="020B0604020202020204" charset="0"/>
                  <a:cs typeface="Fira Sans Extra Condensed Medium"/>
                  <a:sym typeface="Fira Sans Extra Condensed Medium"/>
                </a:rPr>
                <a:t>01</a:t>
              </a:r>
              <a:endParaRPr sz="2200" dirty="0">
                <a:latin typeface="Roboto" panose="020B0604020202020204" charset="0"/>
                <a:ea typeface="Roboto" panose="020B0604020202020204" charset="0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44" name="Google Shape;1104;p36"/>
          <p:cNvGrpSpPr/>
          <p:nvPr/>
        </p:nvGrpSpPr>
        <p:grpSpPr>
          <a:xfrm>
            <a:off x="1461689" y="2525760"/>
            <a:ext cx="7088313" cy="1042619"/>
            <a:chOff x="1265713" y="2103638"/>
            <a:chExt cx="5213138" cy="766800"/>
          </a:xfrm>
        </p:grpSpPr>
        <p:sp>
          <p:nvSpPr>
            <p:cNvPr id="45" name="Google Shape;1091;p36"/>
            <p:cNvSpPr/>
            <p:nvPr/>
          </p:nvSpPr>
          <p:spPr>
            <a:xfrm>
              <a:off x="3167150" y="2153150"/>
              <a:ext cx="3311700" cy="593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548625" tIns="91425" rIns="18287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Comes from Two Sources – Natural and Anthropogenic with Natural sources more dominant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6" name="Google Shape;1105;p36"/>
            <p:cNvSpPr/>
            <p:nvPr/>
          </p:nvSpPr>
          <p:spPr>
            <a:xfrm>
              <a:off x="2830813" y="2103638"/>
              <a:ext cx="692400" cy="69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cxnSp>
          <p:nvCxnSpPr>
            <p:cNvPr id="47" name="Google Shape;1106;p36"/>
            <p:cNvCxnSpPr>
              <a:endCxn id="46" idx="2"/>
            </p:cNvCxnSpPr>
            <p:nvPr/>
          </p:nvCxnSpPr>
          <p:spPr>
            <a:xfrm rot="10800000" flipH="1">
              <a:off x="1265713" y="2449838"/>
              <a:ext cx="1565100" cy="420600"/>
            </a:xfrm>
            <a:prstGeom prst="straightConnector1">
              <a:avLst/>
            </a:prstGeom>
            <a:noFill/>
            <a:ln w="19050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8" name="Google Shape;1107;p36"/>
            <p:cNvSpPr/>
            <p:nvPr/>
          </p:nvSpPr>
          <p:spPr>
            <a:xfrm>
              <a:off x="2936425" y="2209250"/>
              <a:ext cx="481200" cy="481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 dirty="0"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02</a:t>
              </a:r>
              <a:endParaRPr sz="2200" dirty="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49" name="Google Shape;1108;p36"/>
          <p:cNvGrpSpPr/>
          <p:nvPr/>
        </p:nvGrpSpPr>
        <p:grpSpPr>
          <a:xfrm>
            <a:off x="1461689" y="3568685"/>
            <a:ext cx="7088312" cy="1028342"/>
            <a:chOff x="1265713" y="2870663"/>
            <a:chExt cx="5213137" cy="756300"/>
          </a:xfrm>
        </p:grpSpPr>
        <p:sp>
          <p:nvSpPr>
            <p:cNvPr id="50" name="Google Shape;1095;p36"/>
            <p:cNvSpPr/>
            <p:nvPr/>
          </p:nvSpPr>
          <p:spPr>
            <a:xfrm>
              <a:off x="3167150" y="2984075"/>
              <a:ext cx="3311700" cy="593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548625" tIns="91425" rIns="182875" bIns="91425" anchor="ctr" anchorCtr="0">
              <a:noAutofit/>
            </a:bodyPr>
            <a:lstStyle/>
            <a:p>
              <a:pPr lvl="0" algn="r">
                <a:buClr>
                  <a:schemeClr val="dk1"/>
                </a:buClr>
                <a:buSzPts val="1100"/>
              </a:pPr>
              <a:r>
                <a:rPr lang="en-US" sz="1200" dirty="0">
                  <a:latin typeface="Roboto" panose="020B0604020202020204" charset="0"/>
                  <a:ea typeface="Roboto" panose="020B0604020202020204" charset="0"/>
                </a:rPr>
                <a:t>Anthropogenic CO</a:t>
              </a:r>
              <a:r>
                <a:rPr lang="en-US" sz="1200" baseline="-25000" dirty="0">
                  <a:latin typeface="Roboto" panose="020B0604020202020204" charset="0"/>
                  <a:ea typeface="Roboto" panose="020B0604020202020204" charset="0"/>
                </a:rPr>
                <a:t>2</a:t>
              </a:r>
              <a:r>
                <a:rPr lang="en-US" sz="1200" dirty="0">
                  <a:latin typeface="Roboto" panose="020B0604020202020204" charset="0"/>
                  <a:ea typeface="Roboto" panose="020B0604020202020204" charset="0"/>
                </a:rPr>
                <a:t> sources are part of our everyday activities and include those from power generation, transportation, industrial sources, chemical production, petroleum production, and agricultural practices</a:t>
              </a:r>
              <a:endParaRPr lang="en-US" sz="1200" dirty="0">
                <a:solidFill>
                  <a:schemeClr val="dk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endParaRPr>
            </a:p>
          </p:txBody>
        </p:sp>
        <p:sp>
          <p:nvSpPr>
            <p:cNvPr id="51" name="Google Shape;1109;p36"/>
            <p:cNvSpPr/>
            <p:nvPr/>
          </p:nvSpPr>
          <p:spPr>
            <a:xfrm>
              <a:off x="2830813" y="2934563"/>
              <a:ext cx="692400" cy="6924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cxnSp>
          <p:nvCxnSpPr>
            <p:cNvPr id="52" name="Google Shape;1110;p36"/>
            <p:cNvCxnSpPr>
              <a:endCxn id="51" idx="2"/>
            </p:cNvCxnSpPr>
            <p:nvPr/>
          </p:nvCxnSpPr>
          <p:spPr>
            <a:xfrm>
              <a:off x="1265713" y="2870663"/>
              <a:ext cx="1565100" cy="410100"/>
            </a:xfrm>
            <a:prstGeom prst="straightConnector1">
              <a:avLst/>
            </a:prstGeom>
            <a:noFill/>
            <a:ln w="19050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3" name="Google Shape;1111;p36"/>
            <p:cNvSpPr/>
            <p:nvPr/>
          </p:nvSpPr>
          <p:spPr>
            <a:xfrm>
              <a:off x="2936425" y="3040175"/>
              <a:ext cx="481200" cy="481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 dirty="0"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03</a:t>
              </a:r>
              <a:endParaRPr sz="2200" dirty="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54" name="Google Shape;1112;p36"/>
          <p:cNvGrpSpPr/>
          <p:nvPr/>
        </p:nvGrpSpPr>
        <p:grpSpPr>
          <a:xfrm>
            <a:off x="1455163" y="3561649"/>
            <a:ext cx="7094839" cy="2165189"/>
            <a:chOff x="1260913" y="2865488"/>
            <a:chExt cx="5217938" cy="1592400"/>
          </a:xfrm>
        </p:grpSpPr>
        <p:sp>
          <p:nvSpPr>
            <p:cNvPr id="55" name="Google Shape;1099;p36"/>
            <p:cNvSpPr/>
            <p:nvPr/>
          </p:nvSpPr>
          <p:spPr>
            <a:xfrm>
              <a:off x="3167150" y="3815000"/>
              <a:ext cx="3311700" cy="593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548625" tIns="91425" rIns="182875" bIns="91425" anchor="ctr" anchorCtr="0">
              <a:noAutofit/>
            </a:bodyPr>
            <a:lstStyle/>
            <a:p>
              <a:pPr lvl="0" algn="r">
                <a:buClr>
                  <a:schemeClr val="dk1"/>
                </a:buClr>
                <a:buSzPts val="1100"/>
              </a:pPr>
              <a:r>
                <a:rPr lang="en-US" sz="1200" dirty="0">
                  <a:latin typeface="Roboto" panose="020B0604020202020204" charset="0"/>
                  <a:ea typeface="Roboto" panose="020B0604020202020204" charset="0"/>
                </a:rPr>
                <a:t>Carbon is the fourth most abundant element in the Universe.</a:t>
              </a:r>
              <a:endParaRPr sz="1200" dirty="0">
                <a:solidFill>
                  <a:schemeClr val="dk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endParaRPr>
            </a:p>
          </p:txBody>
        </p:sp>
        <p:sp>
          <p:nvSpPr>
            <p:cNvPr id="56" name="Google Shape;1113;p36"/>
            <p:cNvSpPr/>
            <p:nvPr/>
          </p:nvSpPr>
          <p:spPr>
            <a:xfrm>
              <a:off x="2830813" y="3765488"/>
              <a:ext cx="692400" cy="692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cxnSp>
          <p:nvCxnSpPr>
            <p:cNvPr id="57" name="Google Shape;1114;p36"/>
            <p:cNvCxnSpPr>
              <a:endCxn id="56" idx="2"/>
            </p:cNvCxnSpPr>
            <p:nvPr/>
          </p:nvCxnSpPr>
          <p:spPr>
            <a:xfrm>
              <a:off x="1260913" y="2865488"/>
              <a:ext cx="1569900" cy="1246200"/>
            </a:xfrm>
            <a:prstGeom prst="straightConnector1">
              <a:avLst/>
            </a:prstGeom>
            <a:noFill/>
            <a:ln w="19050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8" name="Google Shape;1115;p36"/>
            <p:cNvSpPr/>
            <p:nvPr/>
          </p:nvSpPr>
          <p:spPr>
            <a:xfrm>
              <a:off x="2936425" y="3871100"/>
              <a:ext cx="481200" cy="481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 dirty="0"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04</a:t>
              </a:r>
              <a:endParaRPr sz="2200" dirty="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59" name="Google Shape;1116;p36"/>
          <p:cNvGrpSpPr/>
          <p:nvPr/>
        </p:nvGrpSpPr>
        <p:grpSpPr>
          <a:xfrm>
            <a:off x="362353" y="2465712"/>
            <a:ext cx="2191295" cy="2191295"/>
            <a:chOff x="457200" y="2059475"/>
            <a:chExt cx="1611600" cy="1611600"/>
          </a:xfrm>
        </p:grpSpPr>
        <p:sp>
          <p:nvSpPr>
            <p:cNvPr id="60" name="Google Shape;1117;p36"/>
            <p:cNvSpPr/>
            <p:nvPr/>
          </p:nvSpPr>
          <p:spPr>
            <a:xfrm>
              <a:off x="457200" y="2059475"/>
              <a:ext cx="1611600" cy="1611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18;p36"/>
            <p:cNvSpPr/>
            <p:nvPr/>
          </p:nvSpPr>
          <p:spPr>
            <a:xfrm>
              <a:off x="639625" y="2241875"/>
              <a:ext cx="1246800" cy="1246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 dirty="0">
                <a:solidFill>
                  <a:schemeClr val="accent4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9" y="2564911"/>
            <a:ext cx="2025510" cy="21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78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5">
            <a:extLst>
              <a:ext uri="{FF2B5EF4-FFF2-40B4-BE49-F238E27FC236}">
                <a16:creationId xmlns:a16="http://schemas.microsoft.com/office/drawing/2014/main" id="{2DC9AA00-A309-0C4D-9BA7-DC5D5E508F8B}"/>
              </a:ext>
            </a:extLst>
          </p:cNvPr>
          <p:cNvSpPr txBox="1"/>
          <p:nvPr/>
        </p:nvSpPr>
        <p:spPr>
          <a:xfrm>
            <a:off x="-228599" y="216350"/>
            <a:ext cx="544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s-ES_tradnl" sz="24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CARBON – </a:t>
            </a:r>
            <a:r>
              <a:rPr lang="es-ES_tradnl" sz="1200" b="1" dirty="0">
                <a:solidFill>
                  <a:srgbClr val="000065"/>
                </a:solidFill>
                <a:latin typeface="Arial" charset="0"/>
                <a:ea typeface="Arial" charset="0"/>
                <a:cs typeface="Arial" charset="0"/>
              </a:rPr>
              <a:t>EFFECTS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99CF73-AF14-4BD3-84F0-97AC9FC7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96" y="6343972"/>
            <a:ext cx="994419" cy="12733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81183" y="6509471"/>
            <a:ext cx="4996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gency FB" panose="020B0503020202020204" pitchFamily="34" charset="0"/>
              </a:rPr>
              <a:t>THEME: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CLIMATE CHANGE AND GLOBAL DISASTERS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DEVELOPING SUSTAINABLE INFRASTRUCTURES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TO ACHIEVE GROWTH AMIDST DECLINING </a:t>
            </a:r>
          </a:p>
          <a:p>
            <a:r>
              <a:rPr lang="en-US" sz="1400" b="1" dirty="0">
                <a:latin typeface="Agency FB" panose="020B0503020202020204" pitchFamily="34" charset="0"/>
              </a:rPr>
              <a:t>ECONOMIC RESOURCES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995" y="685204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#NETZERO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45" y="6064043"/>
            <a:ext cx="1723471" cy="18300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10408" y="7068763"/>
            <a:ext cx="973343" cy="56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BIENNIAL </a:t>
            </a:r>
          </a:p>
          <a:p>
            <a:pPr algn="ctr"/>
            <a:r>
              <a:rPr lang="en-US" dirty="0">
                <a:latin typeface="Agency FB" panose="020B0503020202020204" pitchFamily="34" charset="0"/>
              </a:rPr>
              <a:t>CONFERENCE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0861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75400" y="6815127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51" y="6332244"/>
            <a:ext cx="1524003" cy="15240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28995" y="7159823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gency FB" panose="020B0503020202020204" pitchFamily="34" charset="0"/>
              </a:rPr>
              <a:t>#SUSTAINABILITY 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9321800" y="6833586"/>
            <a:ext cx="0" cy="652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13" y="6637466"/>
            <a:ext cx="1617124" cy="979846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595496" y="698316"/>
            <a:ext cx="550050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83" b="95469" l="1028" r="976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20"/>
          <a:stretch/>
        </p:blipFill>
        <p:spPr>
          <a:xfrm>
            <a:off x="6366075" y="653589"/>
            <a:ext cx="5793853" cy="598387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924404" y="1794290"/>
            <a:ext cx="1062311" cy="1066800"/>
          </a:xfrm>
          <a:prstGeom prst="ellipse">
            <a:avLst/>
          </a:prstGeom>
          <a:solidFill>
            <a:srgbClr val="AECA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H="1">
            <a:off x="6096000" y="2220686"/>
            <a:ext cx="1306286" cy="0"/>
          </a:xfrm>
          <a:prstGeom prst="line">
            <a:avLst/>
          </a:prstGeom>
          <a:ln w="19050">
            <a:solidFill>
              <a:srgbClr val="00006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E95FE28-9A61-46C0-8B9A-0E80233D7DFF}"/>
              </a:ext>
            </a:extLst>
          </p:cNvPr>
          <p:cNvSpPr txBox="1"/>
          <p:nvPr/>
        </p:nvSpPr>
        <p:spPr>
          <a:xfrm>
            <a:off x="595496" y="840183"/>
            <a:ext cx="4462825" cy="954107"/>
          </a:xfrm>
          <a:prstGeom prst="rect">
            <a:avLst/>
          </a:prstGeom>
          <a:solidFill>
            <a:srgbClr val="000065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Roboto"/>
              </a:rPr>
              <a:t>TRANSPORTATION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Roboto"/>
              </a:rPr>
              <a:t>Major contributor of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Roboto"/>
              </a:rPr>
              <a:t>Quite vulnerable to climate change effects </a:t>
            </a:r>
          </a:p>
          <a:p>
            <a:r>
              <a:rPr lang="en-US" sz="1400" dirty="0">
                <a:solidFill>
                  <a:schemeClr val="bg1"/>
                </a:solidFill>
                <a:latin typeface="Roboto"/>
              </a:rPr>
              <a:t>like flooding And extreme weather causes roads to fail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08F67A-65A5-4F24-A9BF-654C3B2B1B12}"/>
              </a:ext>
            </a:extLst>
          </p:cNvPr>
          <p:cNvSpPr txBox="1"/>
          <p:nvPr/>
        </p:nvSpPr>
        <p:spPr>
          <a:xfrm>
            <a:off x="539364" y="2107997"/>
            <a:ext cx="4878797" cy="1034642"/>
          </a:xfrm>
          <a:prstGeom prst="rect">
            <a:avLst/>
          </a:prstGeom>
          <a:solidFill>
            <a:srgbClr val="000065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WATER-CARRYING INFRASTRUCTURE </a:t>
            </a:r>
          </a:p>
          <a:p>
            <a:r>
              <a:rPr lang="en-US" dirty="0">
                <a:solidFill>
                  <a:schemeClr val="bg1"/>
                </a:solidFill>
              </a:rPr>
              <a:t>A decrease in rainfall can also increase the cost of infrastructure, with higher maintenance and repair costs for water treatment systems due to lower quality inputs."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993BB05-CF7C-43A2-8B29-C72BA4D868AD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058321" y="1317237"/>
            <a:ext cx="1037679" cy="0"/>
          </a:xfrm>
          <a:prstGeom prst="line">
            <a:avLst/>
          </a:prstGeom>
          <a:ln w="19050">
            <a:solidFill>
              <a:srgbClr val="00006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99CEB81-BE2C-4602-9118-A247C490B3F3}"/>
              </a:ext>
            </a:extLst>
          </p:cNvPr>
          <p:cNvCxnSpPr>
            <a:cxnSpLocks/>
          </p:cNvCxnSpPr>
          <p:nvPr/>
        </p:nvCxnSpPr>
        <p:spPr>
          <a:xfrm flipH="1">
            <a:off x="5418161" y="2751674"/>
            <a:ext cx="677838" cy="4842"/>
          </a:xfrm>
          <a:prstGeom prst="line">
            <a:avLst/>
          </a:prstGeom>
          <a:ln w="19050">
            <a:solidFill>
              <a:srgbClr val="00006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C3B2B47-C7A0-4F0C-BB03-96D0D1C4492D}"/>
              </a:ext>
            </a:extLst>
          </p:cNvPr>
          <p:cNvSpPr txBox="1"/>
          <p:nvPr/>
        </p:nvSpPr>
        <p:spPr>
          <a:xfrm>
            <a:off x="539364" y="3494190"/>
            <a:ext cx="4350935" cy="799065"/>
          </a:xfrm>
          <a:prstGeom prst="rect">
            <a:avLst/>
          </a:prstGeom>
          <a:solidFill>
            <a:srgbClr val="000065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BRIDGES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adverse impacts on the safety, performance and </a:t>
            </a:r>
          </a:p>
          <a:p>
            <a:r>
              <a:rPr lang="en-US" dirty="0">
                <a:solidFill>
                  <a:schemeClr val="bg1"/>
                </a:solidFill>
              </a:rPr>
              <a:t>longevity of existing bridges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3501507-0213-44AE-8AC6-AC4D0EB8F0E0}"/>
              </a:ext>
            </a:extLst>
          </p:cNvPr>
          <p:cNvCxnSpPr>
            <a:cxnSpLocks/>
          </p:cNvCxnSpPr>
          <p:nvPr/>
        </p:nvCxnSpPr>
        <p:spPr>
          <a:xfrm flipV="1">
            <a:off x="6096000" y="2205414"/>
            <a:ext cx="1" cy="546260"/>
          </a:xfrm>
          <a:prstGeom prst="line">
            <a:avLst/>
          </a:prstGeom>
          <a:ln w="19050">
            <a:solidFill>
              <a:srgbClr val="00006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0CDD9E4-5F34-459D-94F3-9E0A8A71362D}"/>
              </a:ext>
            </a:extLst>
          </p:cNvPr>
          <p:cNvCxnSpPr>
            <a:cxnSpLocks/>
          </p:cNvCxnSpPr>
          <p:nvPr/>
        </p:nvCxnSpPr>
        <p:spPr>
          <a:xfrm flipV="1">
            <a:off x="6113548" y="2751675"/>
            <a:ext cx="0" cy="1142047"/>
          </a:xfrm>
          <a:prstGeom prst="line">
            <a:avLst/>
          </a:prstGeom>
          <a:ln w="19050">
            <a:solidFill>
              <a:srgbClr val="00006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4A84F12-987D-478B-8976-00FD498FD178}"/>
              </a:ext>
            </a:extLst>
          </p:cNvPr>
          <p:cNvCxnSpPr>
            <a:cxnSpLocks/>
          </p:cNvCxnSpPr>
          <p:nvPr/>
        </p:nvCxnSpPr>
        <p:spPr>
          <a:xfrm flipH="1">
            <a:off x="4601758" y="3886200"/>
            <a:ext cx="1511790" cy="0"/>
          </a:xfrm>
          <a:prstGeom prst="line">
            <a:avLst/>
          </a:prstGeom>
          <a:ln w="19050">
            <a:solidFill>
              <a:srgbClr val="00006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2DBBA8C-8DF8-4D4F-A9BE-3160D788F228}"/>
              </a:ext>
            </a:extLst>
          </p:cNvPr>
          <p:cNvSpPr txBox="1"/>
          <p:nvPr/>
        </p:nvSpPr>
        <p:spPr>
          <a:xfrm>
            <a:off x="595497" y="4750972"/>
            <a:ext cx="3485184" cy="1505797"/>
          </a:xfrm>
          <a:prstGeom prst="rect">
            <a:avLst/>
          </a:prstGeom>
          <a:solidFill>
            <a:srgbClr val="000065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durability of building materials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indoor climate of buildings may be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affected – greater need for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increase in the risk of collapse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Reduced building lifetime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92A788C-7E85-4C0E-A799-76D6E66950BE}"/>
              </a:ext>
            </a:extLst>
          </p:cNvPr>
          <p:cNvCxnSpPr>
            <a:cxnSpLocks/>
          </p:cNvCxnSpPr>
          <p:nvPr/>
        </p:nvCxnSpPr>
        <p:spPr>
          <a:xfrm flipV="1">
            <a:off x="6113548" y="3894573"/>
            <a:ext cx="0" cy="1387111"/>
          </a:xfrm>
          <a:prstGeom prst="line">
            <a:avLst/>
          </a:prstGeom>
          <a:ln w="19050">
            <a:solidFill>
              <a:srgbClr val="00006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13140BC-DC8A-48ED-8177-D9C7ABF2ADB2}"/>
              </a:ext>
            </a:extLst>
          </p:cNvPr>
          <p:cNvCxnSpPr>
            <a:cxnSpLocks/>
          </p:cNvCxnSpPr>
          <p:nvPr/>
        </p:nvCxnSpPr>
        <p:spPr>
          <a:xfrm>
            <a:off x="4080681" y="5281684"/>
            <a:ext cx="2032867" cy="0"/>
          </a:xfrm>
          <a:prstGeom prst="line">
            <a:avLst/>
          </a:prstGeom>
          <a:ln w="19050">
            <a:solidFill>
              <a:srgbClr val="00006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A4BFD28-9F82-444B-A6B1-AE4DB307EE42}"/>
              </a:ext>
            </a:extLst>
          </p:cNvPr>
          <p:cNvCxnSpPr>
            <a:cxnSpLocks/>
          </p:cNvCxnSpPr>
          <p:nvPr/>
        </p:nvCxnSpPr>
        <p:spPr>
          <a:xfrm flipV="1">
            <a:off x="6098783" y="1340643"/>
            <a:ext cx="0" cy="880043"/>
          </a:xfrm>
          <a:prstGeom prst="line">
            <a:avLst/>
          </a:prstGeom>
          <a:ln w="19050">
            <a:solidFill>
              <a:srgbClr val="00006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031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3013</TotalTime>
  <Words>2206</Words>
  <Application>Microsoft Office PowerPoint</Application>
  <PresentationFormat>Custom</PresentationFormat>
  <Paragraphs>473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Agency FB</vt:lpstr>
      <vt:lpstr>Arial</vt:lpstr>
      <vt:lpstr>Bahnschrift Condensed</vt:lpstr>
      <vt:lpstr>Calibri</vt:lpstr>
      <vt:lpstr>Calibri Light</vt:lpstr>
      <vt:lpstr>DIN Alternate Bold</vt:lpstr>
      <vt:lpstr>DINOT</vt:lpstr>
      <vt:lpstr>Fira Sans Extra Condensed</vt:lpstr>
      <vt:lpstr>Fira Sans Extra Condensed Medium</vt:lpstr>
      <vt:lpstr>Roboto</vt:lpstr>
      <vt:lpstr>Swis721 BdCnOul BT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Omoyemi Olayiwola</dc:creator>
  <cp:lastModifiedBy>Subtle Atlas</cp:lastModifiedBy>
  <cp:revision>164</cp:revision>
  <dcterms:created xsi:type="dcterms:W3CDTF">2021-11-07T12:07:36Z</dcterms:created>
  <dcterms:modified xsi:type="dcterms:W3CDTF">2021-11-17T12:00:30Z</dcterms:modified>
</cp:coreProperties>
</file>