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88" r:id="rId4"/>
    <p:sldMasterId id="2147483700" r:id="rId5"/>
    <p:sldMasterId id="2147483716" r:id="rId6"/>
    <p:sldMasterId id="2147483729" r:id="rId7"/>
  </p:sldMasterIdLst>
  <p:notesMasterIdLst>
    <p:notesMasterId r:id="rId61"/>
  </p:notesMasterIdLst>
  <p:handoutMasterIdLst>
    <p:handoutMasterId r:id="rId62"/>
  </p:handoutMasterIdLst>
  <p:sldIdLst>
    <p:sldId id="281" r:id="rId8"/>
    <p:sldId id="301" r:id="rId9"/>
    <p:sldId id="293" r:id="rId10"/>
    <p:sldId id="272" r:id="rId11"/>
    <p:sldId id="343" r:id="rId12"/>
    <p:sldId id="295" r:id="rId13"/>
    <p:sldId id="292" r:id="rId14"/>
    <p:sldId id="296" r:id="rId15"/>
    <p:sldId id="306" r:id="rId16"/>
    <p:sldId id="317" r:id="rId17"/>
    <p:sldId id="318" r:id="rId18"/>
    <p:sldId id="321" r:id="rId19"/>
    <p:sldId id="320" r:id="rId20"/>
    <p:sldId id="322" r:id="rId21"/>
    <p:sldId id="323" r:id="rId22"/>
    <p:sldId id="326" r:id="rId23"/>
    <p:sldId id="351" r:id="rId24"/>
    <p:sldId id="319" r:id="rId25"/>
    <p:sldId id="325" r:id="rId26"/>
    <p:sldId id="329" r:id="rId27"/>
    <p:sldId id="330" r:id="rId28"/>
    <p:sldId id="297" r:id="rId29"/>
    <p:sldId id="300" r:id="rId30"/>
    <p:sldId id="314" r:id="rId31"/>
    <p:sldId id="331" r:id="rId32"/>
    <p:sldId id="335" r:id="rId33"/>
    <p:sldId id="339" r:id="rId34"/>
    <p:sldId id="336" r:id="rId35"/>
    <p:sldId id="284" r:id="rId36"/>
    <p:sldId id="311" r:id="rId37"/>
    <p:sldId id="290" r:id="rId38"/>
    <p:sldId id="312" r:id="rId39"/>
    <p:sldId id="285" r:id="rId40"/>
    <p:sldId id="340" r:id="rId41"/>
    <p:sldId id="327" r:id="rId42"/>
    <p:sldId id="333" r:id="rId43"/>
    <p:sldId id="294" r:id="rId44"/>
    <p:sldId id="344" r:id="rId45"/>
    <p:sldId id="347" r:id="rId46"/>
    <p:sldId id="345" r:id="rId47"/>
    <p:sldId id="348" r:id="rId48"/>
    <p:sldId id="337" r:id="rId49"/>
    <p:sldId id="346" r:id="rId50"/>
    <p:sldId id="350" r:id="rId51"/>
    <p:sldId id="349" r:id="rId52"/>
    <p:sldId id="315" r:id="rId53"/>
    <p:sldId id="332" r:id="rId54"/>
    <p:sldId id="305" r:id="rId55"/>
    <p:sldId id="308" r:id="rId56"/>
    <p:sldId id="309" r:id="rId57"/>
    <p:sldId id="303" r:id="rId58"/>
    <p:sldId id="313" r:id="rId59"/>
    <p:sldId id="280"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4F7F757-1433-4FFE-8824-1990F90AADB4}">
          <p14:sldIdLst>
            <p14:sldId id="281"/>
            <p14:sldId id="301"/>
            <p14:sldId id="293"/>
            <p14:sldId id="272"/>
            <p14:sldId id="343"/>
            <p14:sldId id="295"/>
            <p14:sldId id="292"/>
            <p14:sldId id="296"/>
            <p14:sldId id="306"/>
            <p14:sldId id="317"/>
            <p14:sldId id="318"/>
            <p14:sldId id="321"/>
            <p14:sldId id="320"/>
            <p14:sldId id="322"/>
            <p14:sldId id="323"/>
            <p14:sldId id="326"/>
            <p14:sldId id="351"/>
            <p14:sldId id="319"/>
            <p14:sldId id="325"/>
            <p14:sldId id="329"/>
            <p14:sldId id="330"/>
            <p14:sldId id="297"/>
            <p14:sldId id="300"/>
            <p14:sldId id="314"/>
            <p14:sldId id="331"/>
            <p14:sldId id="335"/>
            <p14:sldId id="339"/>
            <p14:sldId id="336"/>
            <p14:sldId id="284"/>
            <p14:sldId id="311"/>
            <p14:sldId id="290"/>
            <p14:sldId id="312"/>
            <p14:sldId id="285"/>
            <p14:sldId id="340"/>
            <p14:sldId id="327"/>
            <p14:sldId id="333"/>
            <p14:sldId id="294"/>
            <p14:sldId id="344"/>
            <p14:sldId id="347"/>
            <p14:sldId id="345"/>
            <p14:sldId id="348"/>
            <p14:sldId id="337"/>
            <p14:sldId id="346"/>
            <p14:sldId id="350"/>
            <p14:sldId id="349"/>
            <p14:sldId id="315"/>
            <p14:sldId id="332"/>
            <p14:sldId id="305"/>
            <p14:sldId id="308"/>
            <p14:sldId id="309"/>
            <p14:sldId id="303"/>
            <p14:sldId id="313"/>
            <p14:sldId id="2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66658"/>
    <a:srgbClr val="3B4E66"/>
    <a:srgbClr val="E9FFFF"/>
    <a:srgbClr val="FDB9A3"/>
    <a:srgbClr val="548235"/>
    <a:srgbClr val="B74419"/>
    <a:srgbClr val="E7FFFF"/>
    <a:srgbClr val="ED7D31"/>
    <a:srgbClr val="2E324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72" autoAdjust="0"/>
    <p:restoredTop sz="94648" autoAdjust="0"/>
  </p:normalViewPr>
  <p:slideViewPr>
    <p:cSldViewPr snapToGrid="0">
      <p:cViewPr varScale="1">
        <p:scale>
          <a:sx n="66" d="100"/>
          <a:sy n="66" d="100"/>
        </p:scale>
        <p:origin x="72" y="264"/>
      </p:cViewPr>
      <p:guideLst>
        <p:guide orient="horz" pos="2160"/>
        <p:guide pos="3840"/>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_rels/data1.xml.rels><?xml version="1.0" encoding="UTF-8" standalone="yes"?>
<Relationships xmlns="http://schemas.openxmlformats.org/package/2006/relationships"><Relationship Id="rId1" Type="http://schemas.openxmlformats.org/officeDocument/2006/relationships/image" Target="../media/image12.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D76C37-9C00-4441-8317-0502388B35CC}" type="doc">
      <dgm:prSet loTypeId="urn:microsoft.com/office/officeart/2005/8/layout/vList3" loCatId="picture" qsTypeId="urn:microsoft.com/office/officeart/2005/8/quickstyle/3d1" qsCatId="3D" csTypeId="urn:microsoft.com/office/officeart/2005/8/colors/accent6_4" csCatId="accent6" phldr="1"/>
      <dgm:spPr/>
      <dgm:t>
        <a:bodyPr/>
        <a:lstStyle/>
        <a:p>
          <a:endParaRPr lang="en-US"/>
        </a:p>
      </dgm:t>
    </dgm:pt>
    <dgm:pt modelId="{3D679AE5-05B0-4C3D-9768-662053A7A7FB}">
      <dgm:prSet custT="1"/>
      <dgm:spPr/>
      <dgm:t>
        <a:bodyPr/>
        <a:lstStyle/>
        <a:p>
          <a:pPr rtl="0"/>
          <a:r>
            <a:rPr lang="en-US" sz="2800" dirty="0" smtClean="0">
              <a:latin typeface="Arial Black" panose="020B0A04020102020204" pitchFamily="34" charset="0"/>
            </a:rPr>
            <a:t>Which Infrastructural Project is Sustainable?</a:t>
          </a:r>
          <a:endParaRPr lang="en-US" sz="2800" dirty="0">
            <a:latin typeface="Arial Black" panose="020B0A04020102020204" pitchFamily="34" charset="0"/>
          </a:endParaRPr>
        </a:p>
      </dgm:t>
    </dgm:pt>
    <dgm:pt modelId="{EDA53106-2CB0-4EB4-B04E-174027E044CA}" type="parTrans" cxnId="{8D818370-855E-4C87-834E-7AC78817D484}">
      <dgm:prSet/>
      <dgm:spPr/>
      <dgm:t>
        <a:bodyPr/>
        <a:lstStyle/>
        <a:p>
          <a:endParaRPr lang="en-US" sz="2400">
            <a:latin typeface="Arial Black" panose="020B0A04020102020204" pitchFamily="34" charset="0"/>
          </a:endParaRPr>
        </a:p>
      </dgm:t>
    </dgm:pt>
    <dgm:pt modelId="{0AC2DF59-2085-4D53-954A-31C2FAAF4F71}" type="sibTrans" cxnId="{8D818370-855E-4C87-834E-7AC78817D484}">
      <dgm:prSet/>
      <dgm:spPr/>
      <dgm:t>
        <a:bodyPr/>
        <a:lstStyle/>
        <a:p>
          <a:endParaRPr lang="en-US" sz="2400">
            <a:latin typeface="Arial Black" panose="020B0A04020102020204" pitchFamily="34" charset="0"/>
          </a:endParaRPr>
        </a:p>
      </dgm:t>
    </dgm:pt>
    <dgm:pt modelId="{822243AE-6171-40DF-9002-9FF9DED1B75C}" type="pres">
      <dgm:prSet presAssocID="{B6D76C37-9C00-4441-8317-0502388B35CC}" presName="linearFlow" presStyleCnt="0">
        <dgm:presLayoutVars>
          <dgm:dir/>
          <dgm:resizeHandles val="exact"/>
        </dgm:presLayoutVars>
      </dgm:prSet>
      <dgm:spPr/>
    </dgm:pt>
    <dgm:pt modelId="{26A712B4-FBF2-41F5-99DB-5C8374EE2A38}" type="pres">
      <dgm:prSet presAssocID="{3D679AE5-05B0-4C3D-9768-662053A7A7FB}" presName="composite" presStyleCnt="0"/>
      <dgm:spPr/>
    </dgm:pt>
    <dgm:pt modelId="{46472460-287E-4918-834D-776DCC55569E}" type="pres">
      <dgm:prSet presAssocID="{3D679AE5-05B0-4C3D-9768-662053A7A7FB}" presName="imgShp" presStyleLbl="fgImgPlace1" presStyleIdx="0" presStyleCnt="1"/>
      <dgm:spPr>
        <a:prstGeom prst="flowChartOnlineStorage">
          <a:avLst/>
        </a:prstGeom>
        <a:blipFill>
          <a:blip xmlns:r="http://schemas.openxmlformats.org/officeDocument/2006/relationships" r:embed="rId1">
            <a:duotone>
              <a:schemeClr val="accent6">
                <a:hueOff val="0"/>
                <a:satOff val="0"/>
                <a:lumOff val="0"/>
                <a:alphaOff val="0"/>
                <a:shade val="20000"/>
                <a:satMod val="200000"/>
              </a:schemeClr>
              <a:schemeClr val="accent6">
                <a:hueOff val="0"/>
                <a:satOff val="0"/>
                <a:lumOff val="0"/>
                <a:alphaOff val="0"/>
                <a:tint val="12000"/>
                <a:satMod val="190000"/>
              </a:schemeClr>
            </a:duotone>
            <a:extLst>
              <a:ext uri="{28A0092B-C50C-407E-A947-70E740481C1C}">
                <a14:useLocalDpi xmlns:a14="http://schemas.microsoft.com/office/drawing/2010/main" val="0"/>
              </a:ext>
            </a:extLst>
          </a:blip>
          <a:srcRect/>
          <a:stretch>
            <a:fillRect l="-50000" r="-50000"/>
          </a:stretch>
        </a:blipFill>
      </dgm:spPr>
    </dgm:pt>
    <dgm:pt modelId="{1CB1C267-02D9-4A09-A790-AC50742F6001}" type="pres">
      <dgm:prSet presAssocID="{3D679AE5-05B0-4C3D-9768-662053A7A7FB}" presName="txShp" presStyleLbl="node1" presStyleIdx="0" presStyleCnt="1">
        <dgm:presLayoutVars>
          <dgm:bulletEnabled val="1"/>
        </dgm:presLayoutVars>
      </dgm:prSet>
      <dgm:spPr/>
    </dgm:pt>
  </dgm:ptLst>
  <dgm:cxnLst>
    <dgm:cxn modelId="{E0E37A4B-92D4-4D14-9956-B13D51B08EB0}" type="presOf" srcId="{3D679AE5-05B0-4C3D-9768-662053A7A7FB}" destId="{1CB1C267-02D9-4A09-A790-AC50742F6001}" srcOrd="0" destOrd="0" presId="urn:microsoft.com/office/officeart/2005/8/layout/vList3"/>
    <dgm:cxn modelId="{2C9579A3-90E4-4F84-AE43-207426787AE9}" type="presOf" srcId="{B6D76C37-9C00-4441-8317-0502388B35CC}" destId="{822243AE-6171-40DF-9002-9FF9DED1B75C}" srcOrd="0" destOrd="0" presId="urn:microsoft.com/office/officeart/2005/8/layout/vList3"/>
    <dgm:cxn modelId="{8D818370-855E-4C87-834E-7AC78817D484}" srcId="{B6D76C37-9C00-4441-8317-0502388B35CC}" destId="{3D679AE5-05B0-4C3D-9768-662053A7A7FB}" srcOrd="0" destOrd="0" parTransId="{EDA53106-2CB0-4EB4-B04E-174027E044CA}" sibTransId="{0AC2DF59-2085-4D53-954A-31C2FAAF4F71}"/>
    <dgm:cxn modelId="{A917D295-EA5C-410C-9441-BF29D9E5C335}" type="presParOf" srcId="{822243AE-6171-40DF-9002-9FF9DED1B75C}" destId="{26A712B4-FBF2-41F5-99DB-5C8374EE2A38}" srcOrd="0" destOrd="0" presId="urn:microsoft.com/office/officeart/2005/8/layout/vList3"/>
    <dgm:cxn modelId="{6F3573E2-F22E-44FF-A041-A50242D3CDFC}" type="presParOf" srcId="{26A712B4-FBF2-41F5-99DB-5C8374EE2A38}" destId="{46472460-287E-4918-834D-776DCC55569E}" srcOrd="0" destOrd="0" presId="urn:microsoft.com/office/officeart/2005/8/layout/vList3"/>
    <dgm:cxn modelId="{8656063E-13A3-410C-8C79-35D83899896B}" type="presParOf" srcId="{26A712B4-FBF2-41F5-99DB-5C8374EE2A38}" destId="{1CB1C267-02D9-4A09-A790-AC50742F600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22BEBF5B-C708-4A10-9887-1B9B17813A66}" type="doc">
      <dgm:prSet loTypeId="urn:microsoft.com/office/officeart/2005/8/layout/chevronAccent+Icon" loCatId="process" qsTypeId="urn:microsoft.com/office/officeart/2005/8/quickstyle/simple1" qsCatId="simple" csTypeId="urn:microsoft.com/office/officeart/2005/8/colors/accent1_2" csCatId="accent1"/>
      <dgm:spPr/>
      <dgm:t>
        <a:bodyPr/>
        <a:lstStyle/>
        <a:p>
          <a:endParaRPr lang="en-US"/>
        </a:p>
      </dgm:t>
    </dgm:pt>
    <dgm:pt modelId="{D2D66071-4F9A-41B3-B2CC-774EC51D96A1}">
      <dgm:prSet custT="1"/>
      <dgm:spPr/>
      <dgm:t>
        <a:bodyPr/>
        <a:lstStyle/>
        <a:p>
          <a:pPr rtl="0"/>
          <a:r>
            <a:rPr lang="en-US" sz="1400" dirty="0" smtClean="0">
              <a:latin typeface="Arial Black" panose="020B0A04020102020204" pitchFamily="34" charset="0"/>
            </a:rPr>
            <a:t>Shorelines behind bleached coral more vulnerable to storm damage and lost tourism by 2050, particularly in small islands (Stern, 2006).</a:t>
          </a:r>
          <a:endParaRPr lang="en-US" sz="1400" dirty="0">
            <a:latin typeface="Arial Black" panose="020B0A04020102020204" pitchFamily="34" charset="0"/>
          </a:endParaRPr>
        </a:p>
      </dgm:t>
    </dgm:pt>
    <dgm:pt modelId="{9ECCA9A8-64F4-4DF9-8CDE-12D345B51EAC}" type="parTrans" cxnId="{90BD6F5F-A6E1-462D-8DE8-9AC80B270B36}">
      <dgm:prSet/>
      <dgm:spPr/>
      <dgm:t>
        <a:bodyPr/>
        <a:lstStyle/>
        <a:p>
          <a:endParaRPr lang="en-US"/>
        </a:p>
      </dgm:t>
    </dgm:pt>
    <dgm:pt modelId="{D65A276A-806E-43F6-842A-160427167C4F}" type="sibTrans" cxnId="{90BD6F5F-A6E1-462D-8DE8-9AC80B270B36}">
      <dgm:prSet/>
      <dgm:spPr/>
      <dgm:t>
        <a:bodyPr/>
        <a:lstStyle/>
        <a:p>
          <a:endParaRPr lang="en-US"/>
        </a:p>
      </dgm:t>
    </dgm:pt>
    <dgm:pt modelId="{A02AD0EE-62BE-4E39-BA30-34782BDAD62E}" type="pres">
      <dgm:prSet presAssocID="{22BEBF5B-C708-4A10-9887-1B9B17813A66}" presName="Name0" presStyleCnt="0">
        <dgm:presLayoutVars>
          <dgm:dir/>
          <dgm:resizeHandles val="exact"/>
        </dgm:presLayoutVars>
      </dgm:prSet>
      <dgm:spPr/>
    </dgm:pt>
    <dgm:pt modelId="{929BC03C-ECF0-47E1-90C4-9B2718016A42}" type="pres">
      <dgm:prSet presAssocID="{D2D66071-4F9A-41B3-B2CC-774EC51D96A1}" presName="composite" presStyleCnt="0"/>
      <dgm:spPr/>
    </dgm:pt>
    <dgm:pt modelId="{0439C5CD-DD14-40B7-B173-8FF26412E777}" type="pres">
      <dgm:prSet presAssocID="{D2D66071-4F9A-41B3-B2CC-774EC51D96A1}" presName="bgChev" presStyleLbl="node1" presStyleIdx="0" presStyleCnt="1"/>
      <dgm:spPr/>
    </dgm:pt>
    <dgm:pt modelId="{82C8E437-EBDE-4EB1-ACB5-1A01C5144678}" type="pres">
      <dgm:prSet presAssocID="{D2D66071-4F9A-41B3-B2CC-774EC51D96A1}" presName="txNode" presStyleLbl="fgAcc1" presStyleIdx="0" presStyleCnt="1" custLinFactNeighborX="-12469" custLinFactNeighborY="3771">
        <dgm:presLayoutVars>
          <dgm:bulletEnabled val="1"/>
        </dgm:presLayoutVars>
      </dgm:prSet>
      <dgm:spPr/>
    </dgm:pt>
  </dgm:ptLst>
  <dgm:cxnLst>
    <dgm:cxn modelId="{54429D91-4097-42DD-B736-06D857E80FBA}" type="presOf" srcId="{D2D66071-4F9A-41B3-B2CC-774EC51D96A1}" destId="{82C8E437-EBDE-4EB1-ACB5-1A01C5144678}" srcOrd="0" destOrd="0" presId="urn:microsoft.com/office/officeart/2005/8/layout/chevronAccent+Icon"/>
    <dgm:cxn modelId="{7308F46B-D1AD-43B4-B5E1-2C3A88095D99}" type="presOf" srcId="{22BEBF5B-C708-4A10-9887-1B9B17813A66}" destId="{A02AD0EE-62BE-4E39-BA30-34782BDAD62E}" srcOrd="0" destOrd="0" presId="urn:microsoft.com/office/officeart/2005/8/layout/chevronAccent+Icon"/>
    <dgm:cxn modelId="{90BD6F5F-A6E1-462D-8DE8-9AC80B270B36}" srcId="{22BEBF5B-C708-4A10-9887-1B9B17813A66}" destId="{D2D66071-4F9A-41B3-B2CC-774EC51D96A1}" srcOrd="0" destOrd="0" parTransId="{9ECCA9A8-64F4-4DF9-8CDE-12D345B51EAC}" sibTransId="{D65A276A-806E-43F6-842A-160427167C4F}"/>
    <dgm:cxn modelId="{AAE9A52A-5338-4D03-A7FE-F59AD1E11237}" type="presParOf" srcId="{A02AD0EE-62BE-4E39-BA30-34782BDAD62E}" destId="{929BC03C-ECF0-47E1-90C4-9B2718016A42}" srcOrd="0" destOrd="0" presId="urn:microsoft.com/office/officeart/2005/8/layout/chevronAccent+Icon"/>
    <dgm:cxn modelId="{B73062DA-3859-4082-AA41-4723D68C5552}" type="presParOf" srcId="{929BC03C-ECF0-47E1-90C4-9B2718016A42}" destId="{0439C5CD-DD14-40B7-B173-8FF26412E777}" srcOrd="0" destOrd="0" presId="urn:microsoft.com/office/officeart/2005/8/layout/chevronAccent+Icon"/>
    <dgm:cxn modelId="{1032AAE3-9E46-40BF-A911-1899E720A537}" type="presParOf" srcId="{929BC03C-ECF0-47E1-90C4-9B2718016A42}" destId="{82C8E437-EBDE-4EB1-ACB5-1A01C5144678}" srcOrd="1" destOrd="0" presId="urn:microsoft.com/office/officeart/2005/8/layout/chevronAccent+Icon"/>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34D5A2-71E5-4ED4-8EF3-35A228D6CD5D}"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67215C4B-A123-4FAB-8B1D-8EDA89D25990}">
      <dgm:prSet/>
      <dgm:spPr/>
      <dgm:t>
        <a:bodyPr/>
        <a:lstStyle/>
        <a:p>
          <a:pPr algn="l" rtl="0"/>
          <a:r>
            <a:rPr lang="en-US" dirty="0" smtClean="0">
              <a:latin typeface="Arial Black" panose="020B0A04020102020204" pitchFamily="34" charset="0"/>
            </a:rPr>
            <a:t>Between 75 and 250 million people will suffer from increased water stress (IPCC WGII, 2007)</a:t>
          </a:r>
          <a:endParaRPr lang="en-US" dirty="0">
            <a:latin typeface="Arial Black" panose="020B0A04020102020204" pitchFamily="34" charset="0"/>
          </a:endParaRPr>
        </a:p>
      </dgm:t>
    </dgm:pt>
    <dgm:pt modelId="{DFEF07FF-809A-45B4-B693-FE2B80F007D9}" type="parTrans" cxnId="{FF303B8F-B8EE-441C-9F04-41CB5E245316}">
      <dgm:prSet/>
      <dgm:spPr/>
      <dgm:t>
        <a:bodyPr/>
        <a:lstStyle/>
        <a:p>
          <a:endParaRPr lang="en-US">
            <a:latin typeface="Arial Black" panose="020B0A04020102020204" pitchFamily="34" charset="0"/>
          </a:endParaRPr>
        </a:p>
      </dgm:t>
    </dgm:pt>
    <dgm:pt modelId="{811CED56-A242-4D7A-972F-A50E2F6AF972}" type="sibTrans" cxnId="{FF303B8F-B8EE-441C-9F04-41CB5E245316}">
      <dgm:prSet/>
      <dgm:spPr/>
      <dgm:t>
        <a:bodyPr/>
        <a:lstStyle/>
        <a:p>
          <a:endParaRPr lang="en-US">
            <a:latin typeface="Arial Black" panose="020B0A04020102020204" pitchFamily="34" charset="0"/>
          </a:endParaRPr>
        </a:p>
      </dgm:t>
    </dgm:pt>
    <dgm:pt modelId="{4937C9D8-1CE4-4F8A-8129-EF785C728A28}" type="pres">
      <dgm:prSet presAssocID="{8134D5A2-71E5-4ED4-8EF3-35A228D6CD5D}" presName="Name0" presStyleCnt="0">
        <dgm:presLayoutVars>
          <dgm:dir/>
          <dgm:resizeHandles val="exact"/>
        </dgm:presLayoutVars>
      </dgm:prSet>
      <dgm:spPr/>
    </dgm:pt>
    <dgm:pt modelId="{BC8D05AC-A967-4B04-8538-404819DC6AA2}" type="pres">
      <dgm:prSet presAssocID="{67215C4B-A123-4FAB-8B1D-8EDA89D25990}" presName="composite" presStyleCnt="0"/>
      <dgm:spPr/>
    </dgm:pt>
    <dgm:pt modelId="{A43617B1-837F-4FD6-A56C-54F087D3BE1B}" type="pres">
      <dgm:prSet presAssocID="{67215C4B-A123-4FAB-8B1D-8EDA89D25990}" presName="bgChev" presStyleLbl="node1" presStyleIdx="0" presStyleCnt="1"/>
      <dgm:spPr/>
    </dgm:pt>
    <dgm:pt modelId="{BE858BF5-94F7-4B58-8C6C-7287A56CC268}" type="pres">
      <dgm:prSet presAssocID="{67215C4B-A123-4FAB-8B1D-8EDA89D25990}" presName="txNode" presStyleLbl="fgAcc1" presStyleIdx="0" presStyleCnt="1" custScaleX="126114">
        <dgm:presLayoutVars>
          <dgm:bulletEnabled val="1"/>
        </dgm:presLayoutVars>
      </dgm:prSet>
      <dgm:spPr/>
    </dgm:pt>
  </dgm:ptLst>
  <dgm:cxnLst>
    <dgm:cxn modelId="{FF9C2B2D-886D-4EEC-9989-22B5B0D3BD32}" type="presOf" srcId="{8134D5A2-71E5-4ED4-8EF3-35A228D6CD5D}" destId="{4937C9D8-1CE4-4F8A-8129-EF785C728A28}" srcOrd="0" destOrd="0" presId="urn:microsoft.com/office/officeart/2005/8/layout/chevronAccent+Icon"/>
    <dgm:cxn modelId="{FF303B8F-B8EE-441C-9F04-41CB5E245316}" srcId="{8134D5A2-71E5-4ED4-8EF3-35A228D6CD5D}" destId="{67215C4B-A123-4FAB-8B1D-8EDA89D25990}" srcOrd="0" destOrd="0" parTransId="{DFEF07FF-809A-45B4-B693-FE2B80F007D9}" sibTransId="{811CED56-A242-4D7A-972F-A50E2F6AF972}"/>
    <dgm:cxn modelId="{7C9D0834-DA62-4E34-A982-20C9B67AE42C}" type="presOf" srcId="{67215C4B-A123-4FAB-8B1D-8EDA89D25990}" destId="{BE858BF5-94F7-4B58-8C6C-7287A56CC268}" srcOrd="0" destOrd="0" presId="urn:microsoft.com/office/officeart/2005/8/layout/chevronAccent+Icon"/>
    <dgm:cxn modelId="{E105BBF8-6535-4A98-9AE8-F90DCF808D48}" type="presParOf" srcId="{4937C9D8-1CE4-4F8A-8129-EF785C728A28}" destId="{BC8D05AC-A967-4B04-8538-404819DC6AA2}" srcOrd="0" destOrd="0" presId="urn:microsoft.com/office/officeart/2005/8/layout/chevronAccent+Icon"/>
    <dgm:cxn modelId="{8681EBB9-9A13-4970-A157-F4D3E4A80256}" type="presParOf" srcId="{BC8D05AC-A967-4B04-8538-404819DC6AA2}" destId="{A43617B1-837F-4FD6-A56C-54F087D3BE1B}" srcOrd="0" destOrd="0" presId="urn:microsoft.com/office/officeart/2005/8/layout/chevronAccent+Icon"/>
    <dgm:cxn modelId="{B853C830-D29E-4CC1-B7D2-4D4BF0E12958}" type="presParOf" srcId="{BC8D05AC-A967-4B04-8538-404819DC6AA2}" destId="{BE858BF5-94F7-4B58-8C6C-7287A56CC268}"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BFB6C6-64E8-48FD-9E5F-DB3993D6B1D0}"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E67D91F9-8759-42A9-8656-5005333BFE57}">
      <dgm:prSet/>
      <dgm:spPr/>
      <dgm:t>
        <a:bodyPr/>
        <a:lstStyle/>
        <a:p>
          <a:pPr algn="l" rtl="0"/>
          <a:r>
            <a:rPr lang="en-US" dirty="0" smtClean="0">
              <a:latin typeface="Arial Black" panose="020B0A04020102020204" pitchFamily="34" charset="0"/>
            </a:rPr>
            <a:t>By 2050, between 224 and 310 million people in North Africa will be at risk of water stress (</a:t>
          </a:r>
          <a:r>
            <a:rPr lang="en-US" dirty="0" err="1" smtClean="0">
              <a:latin typeface="Arial Black" panose="020B0A04020102020204" pitchFamily="34" charset="0"/>
            </a:rPr>
            <a:t>Arnel</a:t>
          </a:r>
          <a:r>
            <a:rPr lang="en-US" dirty="0" smtClean="0">
              <a:latin typeface="Arial Black" panose="020B0A04020102020204" pitchFamily="34" charset="0"/>
            </a:rPr>
            <a:t> 2004)</a:t>
          </a:r>
          <a:endParaRPr lang="en-US" dirty="0">
            <a:latin typeface="Arial Black" panose="020B0A04020102020204" pitchFamily="34" charset="0"/>
          </a:endParaRPr>
        </a:p>
      </dgm:t>
    </dgm:pt>
    <dgm:pt modelId="{51B5AB39-FB8E-4D14-B7EB-AA009B015494}" type="parTrans" cxnId="{5562BD47-00D7-4A6D-ABE5-18B7EC75EF74}">
      <dgm:prSet/>
      <dgm:spPr/>
      <dgm:t>
        <a:bodyPr/>
        <a:lstStyle/>
        <a:p>
          <a:endParaRPr lang="en-US">
            <a:latin typeface="Arial Black" panose="020B0A04020102020204" pitchFamily="34" charset="0"/>
          </a:endParaRPr>
        </a:p>
      </dgm:t>
    </dgm:pt>
    <dgm:pt modelId="{1C99A1E8-F29B-4752-B283-4821EEF3AED4}" type="sibTrans" cxnId="{5562BD47-00D7-4A6D-ABE5-18B7EC75EF74}">
      <dgm:prSet/>
      <dgm:spPr/>
      <dgm:t>
        <a:bodyPr/>
        <a:lstStyle/>
        <a:p>
          <a:endParaRPr lang="en-US">
            <a:latin typeface="Arial Black" panose="020B0A04020102020204" pitchFamily="34" charset="0"/>
          </a:endParaRPr>
        </a:p>
      </dgm:t>
    </dgm:pt>
    <dgm:pt modelId="{90AFCE9A-61A6-4AE2-B00C-7E519CB7DEE4}" type="pres">
      <dgm:prSet presAssocID="{6BBFB6C6-64E8-48FD-9E5F-DB3993D6B1D0}" presName="Name0" presStyleCnt="0">
        <dgm:presLayoutVars>
          <dgm:dir/>
          <dgm:resizeHandles val="exact"/>
        </dgm:presLayoutVars>
      </dgm:prSet>
      <dgm:spPr/>
    </dgm:pt>
    <dgm:pt modelId="{8D2B4842-CF20-4A72-A028-D814D66835E4}" type="pres">
      <dgm:prSet presAssocID="{E67D91F9-8759-42A9-8656-5005333BFE57}" presName="composite" presStyleCnt="0"/>
      <dgm:spPr/>
    </dgm:pt>
    <dgm:pt modelId="{B5E61EF8-295D-4450-AE46-15BCE9FA178A}" type="pres">
      <dgm:prSet presAssocID="{E67D91F9-8759-42A9-8656-5005333BFE57}" presName="bgChev" presStyleLbl="node1" presStyleIdx="0" presStyleCnt="1"/>
      <dgm:spPr/>
    </dgm:pt>
    <dgm:pt modelId="{E44EF641-FAFD-4902-A468-B8CE68804503}" type="pres">
      <dgm:prSet presAssocID="{E67D91F9-8759-42A9-8656-5005333BFE57}" presName="txNode" presStyleLbl="fgAcc1" presStyleIdx="0" presStyleCnt="1" custScaleX="126114">
        <dgm:presLayoutVars>
          <dgm:bulletEnabled val="1"/>
        </dgm:presLayoutVars>
      </dgm:prSet>
      <dgm:spPr/>
    </dgm:pt>
  </dgm:ptLst>
  <dgm:cxnLst>
    <dgm:cxn modelId="{4F204302-C56A-4D6E-A26E-DF133725F893}" type="presOf" srcId="{6BBFB6C6-64E8-48FD-9E5F-DB3993D6B1D0}" destId="{90AFCE9A-61A6-4AE2-B00C-7E519CB7DEE4}" srcOrd="0" destOrd="0" presId="urn:microsoft.com/office/officeart/2005/8/layout/chevronAccent+Icon"/>
    <dgm:cxn modelId="{5562BD47-00D7-4A6D-ABE5-18B7EC75EF74}" srcId="{6BBFB6C6-64E8-48FD-9E5F-DB3993D6B1D0}" destId="{E67D91F9-8759-42A9-8656-5005333BFE57}" srcOrd="0" destOrd="0" parTransId="{51B5AB39-FB8E-4D14-B7EB-AA009B015494}" sibTransId="{1C99A1E8-F29B-4752-B283-4821EEF3AED4}"/>
    <dgm:cxn modelId="{5FD0F5EA-009A-4AA9-9483-29E2159B4012}" type="presOf" srcId="{E67D91F9-8759-42A9-8656-5005333BFE57}" destId="{E44EF641-FAFD-4902-A468-B8CE68804503}" srcOrd="0" destOrd="0" presId="urn:microsoft.com/office/officeart/2005/8/layout/chevronAccent+Icon"/>
    <dgm:cxn modelId="{F3BC6BA5-3D3E-4AC4-9A7E-283BBAE90839}" type="presParOf" srcId="{90AFCE9A-61A6-4AE2-B00C-7E519CB7DEE4}" destId="{8D2B4842-CF20-4A72-A028-D814D66835E4}" srcOrd="0" destOrd="0" presId="urn:microsoft.com/office/officeart/2005/8/layout/chevronAccent+Icon"/>
    <dgm:cxn modelId="{6637BB06-8272-4D3E-A26D-DC9A271489FF}" type="presParOf" srcId="{8D2B4842-CF20-4A72-A028-D814D66835E4}" destId="{B5E61EF8-295D-4450-AE46-15BCE9FA178A}" srcOrd="0" destOrd="0" presId="urn:microsoft.com/office/officeart/2005/8/layout/chevronAccent+Icon"/>
    <dgm:cxn modelId="{6EE3C5EF-5C65-4115-BDEE-57C297624B76}" type="presParOf" srcId="{8D2B4842-CF20-4A72-A028-D814D66835E4}" destId="{E44EF641-FAFD-4902-A468-B8CE68804503}" srcOrd="1" destOrd="0" presId="urn:microsoft.com/office/officeart/2005/8/layout/chevronAccent+Icon"/>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C34E504-4C19-4944-AAE1-3CF6FF9DE669}"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AD2FAF53-65EE-4F46-8F29-A1571D82B66D}">
      <dgm:prSet/>
      <dgm:spPr/>
      <dgm:t>
        <a:bodyPr/>
        <a:lstStyle/>
        <a:p>
          <a:pPr rtl="0"/>
          <a:r>
            <a:rPr lang="en-US" dirty="0" smtClean="0">
              <a:latin typeface="Arial Black" panose="020B0A04020102020204" pitchFamily="34" charset="0"/>
            </a:rPr>
            <a:t>Africa will see a US$2-3 billion net loss from market impacts (</a:t>
          </a:r>
          <a:r>
            <a:rPr lang="en-US" dirty="0" err="1" smtClean="0">
              <a:latin typeface="Arial Black" panose="020B0A04020102020204" pitchFamily="34" charset="0"/>
            </a:rPr>
            <a:t>Mendlesohn</a:t>
          </a:r>
          <a:r>
            <a:rPr lang="en-US" dirty="0" smtClean="0">
              <a:latin typeface="Arial Black" panose="020B0A04020102020204" pitchFamily="34" charset="0"/>
            </a:rPr>
            <a:t>, 1997)</a:t>
          </a:r>
          <a:endParaRPr lang="en-US" dirty="0">
            <a:latin typeface="Arial Black" panose="020B0A04020102020204" pitchFamily="34" charset="0"/>
          </a:endParaRPr>
        </a:p>
      </dgm:t>
    </dgm:pt>
    <dgm:pt modelId="{6056935B-1454-4867-B475-BE433CA5BFA2}" type="parTrans" cxnId="{C5ACCEDD-4B20-4240-8722-078722D48F89}">
      <dgm:prSet/>
      <dgm:spPr/>
      <dgm:t>
        <a:bodyPr/>
        <a:lstStyle/>
        <a:p>
          <a:endParaRPr lang="en-US">
            <a:latin typeface="Arial Black" panose="020B0A04020102020204" pitchFamily="34" charset="0"/>
          </a:endParaRPr>
        </a:p>
      </dgm:t>
    </dgm:pt>
    <dgm:pt modelId="{F969F046-1B67-4028-B584-1A4633634AE7}" type="sibTrans" cxnId="{C5ACCEDD-4B20-4240-8722-078722D48F89}">
      <dgm:prSet/>
      <dgm:spPr/>
      <dgm:t>
        <a:bodyPr/>
        <a:lstStyle/>
        <a:p>
          <a:endParaRPr lang="en-US">
            <a:latin typeface="Arial Black" panose="020B0A04020102020204" pitchFamily="34" charset="0"/>
          </a:endParaRPr>
        </a:p>
      </dgm:t>
    </dgm:pt>
    <dgm:pt modelId="{0BB38DAE-AA34-4B22-86E9-0C58BDD41553}" type="pres">
      <dgm:prSet presAssocID="{BC34E504-4C19-4944-AAE1-3CF6FF9DE669}" presName="Name0" presStyleCnt="0">
        <dgm:presLayoutVars>
          <dgm:dir/>
          <dgm:resizeHandles val="exact"/>
        </dgm:presLayoutVars>
      </dgm:prSet>
      <dgm:spPr/>
    </dgm:pt>
    <dgm:pt modelId="{FA9E5D4B-ACE2-43D8-A381-5B6FFBDA1F26}" type="pres">
      <dgm:prSet presAssocID="{AD2FAF53-65EE-4F46-8F29-A1571D82B66D}" presName="composite" presStyleCnt="0"/>
      <dgm:spPr/>
    </dgm:pt>
    <dgm:pt modelId="{A795EC24-EC10-43C4-8908-5F4A7373748D}" type="pres">
      <dgm:prSet presAssocID="{AD2FAF53-65EE-4F46-8F29-A1571D82B66D}" presName="bgChev" presStyleLbl="node1" presStyleIdx="0" presStyleCnt="1"/>
      <dgm:spPr/>
    </dgm:pt>
    <dgm:pt modelId="{2CAB227C-D01E-4CB0-892B-092622AE0113}" type="pres">
      <dgm:prSet presAssocID="{AD2FAF53-65EE-4F46-8F29-A1571D82B66D}" presName="txNode" presStyleLbl="fgAcc1" presStyleIdx="0" presStyleCnt="1" custScaleX="126114">
        <dgm:presLayoutVars>
          <dgm:bulletEnabled val="1"/>
        </dgm:presLayoutVars>
      </dgm:prSet>
      <dgm:spPr/>
    </dgm:pt>
  </dgm:ptLst>
  <dgm:cxnLst>
    <dgm:cxn modelId="{C5ACCEDD-4B20-4240-8722-078722D48F89}" srcId="{BC34E504-4C19-4944-AAE1-3CF6FF9DE669}" destId="{AD2FAF53-65EE-4F46-8F29-A1571D82B66D}" srcOrd="0" destOrd="0" parTransId="{6056935B-1454-4867-B475-BE433CA5BFA2}" sibTransId="{F969F046-1B67-4028-B584-1A4633634AE7}"/>
    <dgm:cxn modelId="{EA10DE36-B097-499B-AAA9-BB49EF0E6917}" type="presOf" srcId="{AD2FAF53-65EE-4F46-8F29-A1571D82B66D}" destId="{2CAB227C-D01E-4CB0-892B-092622AE0113}" srcOrd="0" destOrd="0" presId="urn:microsoft.com/office/officeart/2005/8/layout/chevronAccent+Icon"/>
    <dgm:cxn modelId="{6FF0A2B4-63CB-463F-9C64-E0C00A2FDE77}" type="presOf" srcId="{BC34E504-4C19-4944-AAE1-3CF6FF9DE669}" destId="{0BB38DAE-AA34-4B22-86E9-0C58BDD41553}" srcOrd="0" destOrd="0" presId="urn:microsoft.com/office/officeart/2005/8/layout/chevronAccent+Icon"/>
    <dgm:cxn modelId="{3EA29340-326A-461B-B166-D9065C674B98}" type="presParOf" srcId="{0BB38DAE-AA34-4B22-86E9-0C58BDD41553}" destId="{FA9E5D4B-ACE2-43D8-A381-5B6FFBDA1F26}" srcOrd="0" destOrd="0" presId="urn:microsoft.com/office/officeart/2005/8/layout/chevronAccent+Icon"/>
    <dgm:cxn modelId="{BCB4704F-DDFF-4692-A2FE-64948DC4A41B}" type="presParOf" srcId="{FA9E5D4B-ACE2-43D8-A381-5B6FFBDA1F26}" destId="{A795EC24-EC10-43C4-8908-5F4A7373748D}" srcOrd="0" destOrd="0" presId="urn:microsoft.com/office/officeart/2005/8/layout/chevronAccent+Icon"/>
    <dgm:cxn modelId="{D2C2962F-8333-4151-A2A7-57CA1F4A972F}" type="presParOf" srcId="{FA9E5D4B-ACE2-43D8-A381-5B6FFBDA1F26}" destId="{2CAB227C-D01E-4CB0-892B-092622AE0113}" srcOrd="1" destOrd="0" presId="urn:microsoft.com/office/officeart/2005/8/layout/chevronAccent+Icon"/>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DA3366A-D02D-49A0-A9B4-D022BED0B03C}"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40552192-D83B-42E3-8AF5-30DB6042D1FB}">
      <dgm:prSet/>
      <dgm:spPr/>
      <dgm:t>
        <a:bodyPr/>
        <a:lstStyle/>
        <a:p>
          <a:pPr rtl="0"/>
          <a:r>
            <a:rPr lang="en-US" dirty="0" smtClean="0">
              <a:latin typeface="Arial Black" panose="020B0A04020102020204" pitchFamily="34" charset="0"/>
            </a:rPr>
            <a:t>Between $4 and $6 billion losses in forest ecosystem services by 2060 (</a:t>
          </a:r>
          <a:r>
            <a:rPr lang="en-US" dirty="0" err="1" smtClean="0">
              <a:latin typeface="Arial Black" panose="020B0A04020102020204" pitchFamily="34" charset="0"/>
            </a:rPr>
            <a:t>Mendlesohn</a:t>
          </a:r>
          <a:r>
            <a:rPr lang="en-US" dirty="0" smtClean="0">
              <a:latin typeface="Arial Black" panose="020B0A04020102020204" pitchFamily="34" charset="0"/>
            </a:rPr>
            <a:t>, 1997)</a:t>
          </a:r>
          <a:endParaRPr lang="en-US" dirty="0">
            <a:latin typeface="Arial Black" panose="020B0A04020102020204" pitchFamily="34" charset="0"/>
          </a:endParaRPr>
        </a:p>
      </dgm:t>
    </dgm:pt>
    <dgm:pt modelId="{73153020-3BFC-415B-842C-64A5902E4126}" type="parTrans" cxnId="{412C3868-F796-44FB-8E34-3FB8735D1DCD}">
      <dgm:prSet/>
      <dgm:spPr/>
      <dgm:t>
        <a:bodyPr/>
        <a:lstStyle/>
        <a:p>
          <a:endParaRPr lang="en-US">
            <a:latin typeface="Arial Black" panose="020B0A04020102020204" pitchFamily="34" charset="0"/>
          </a:endParaRPr>
        </a:p>
      </dgm:t>
    </dgm:pt>
    <dgm:pt modelId="{CA36B64E-B778-46A5-891D-B60E30A3C677}" type="sibTrans" cxnId="{412C3868-F796-44FB-8E34-3FB8735D1DCD}">
      <dgm:prSet/>
      <dgm:spPr/>
      <dgm:t>
        <a:bodyPr/>
        <a:lstStyle/>
        <a:p>
          <a:endParaRPr lang="en-US">
            <a:latin typeface="Arial Black" panose="020B0A04020102020204" pitchFamily="34" charset="0"/>
          </a:endParaRPr>
        </a:p>
      </dgm:t>
    </dgm:pt>
    <dgm:pt modelId="{9E951E04-71DD-4C06-8A69-2A2A6A52B728}" type="pres">
      <dgm:prSet presAssocID="{ADA3366A-D02D-49A0-A9B4-D022BED0B03C}" presName="Name0" presStyleCnt="0">
        <dgm:presLayoutVars>
          <dgm:dir/>
          <dgm:resizeHandles val="exact"/>
        </dgm:presLayoutVars>
      </dgm:prSet>
      <dgm:spPr/>
    </dgm:pt>
    <dgm:pt modelId="{F9AA227F-37F5-43B3-B6A2-681850AFA2ED}" type="pres">
      <dgm:prSet presAssocID="{40552192-D83B-42E3-8AF5-30DB6042D1FB}" presName="composite" presStyleCnt="0"/>
      <dgm:spPr/>
    </dgm:pt>
    <dgm:pt modelId="{F17D1CDE-1088-4E7C-ADFB-FFECB4D147FA}" type="pres">
      <dgm:prSet presAssocID="{40552192-D83B-42E3-8AF5-30DB6042D1FB}" presName="bgChev" presStyleLbl="node1" presStyleIdx="0" presStyleCnt="1"/>
      <dgm:spPr/>
    </dgm:pt>
    <dgm:pt modelId="{6C5185BA-CE83-4BE4-9C4A-1D28EF6E6AF3}" type="pres">
      <dgm:prSet presAssocID="{40552192-D83B-42E3-8AF5-30DB6042D1FB}" presName="txNode" presStyleLbl="fgAcc1" presStyleIdx="0" presStyleCnt="1" custScaleX="126114">
        <dgm:presLayoutVars>
          <dgm:bulletEnabled val="1"/>
        </dgm:presLayoutVars>
      </dgm:prSet>
      <dgm:spPr/>
    </dgm:pt>
  </dgm:ptLst>
  <dgm:cxnLst>
    <dgm:cxn modelId="{0D8FBC69-59BE-49B6-9D22-CF421118BC8D}" type="presOf" srcId="{40552192-D83B-42E3-8AF5-30DB6042D1FB}" destId="{6C5185BA-CE83-4BE4-9C4A-1D28EF6E6AF3}" srcOrd="0" destOrd="0" presId="urn:microsoft.com/office/officeart/2005/8/layout/chevronAccent+Icon"/>
    <dgm:cxn modelId="{412C3868-F796-44FB-8E34-3FB8735D1DCD}" srcId="{ADA3366A-D02D-49A0-A9B4-D022BED0B03C}" destId="{40552192-D83B-42E3-8AF5-30DB6042D1FB}" srcOrd="0" destOrd="0" parTransId="{73153020-3BFC-415B-842C-64A5902E4126}" sibTransId="{CA36B64E-B778-46A5-891D-B60E30A3C677}"/>
    <dgm:cxn modelId="{53828C13-36DA-4152-866E-67B0DB7CF86D}" type="presOf" srcId="{ADA3366A-D02D-49A0-A9B4-D022BED0B03C}" destId="{9E951E04-71DD-4C06-8A69-2A2A6A52B728}" srcOrd="0" destOrd="0" presId="urn:microsoft.com/office/officeart/2005/8/layout/chevronAccent+Icon"/>
    <dgm:cxn modelId="{20DAE746-39B3-47D1-8D65-DA389A05BA7F}" type="presParOf" srcId="{9E951E04-71DD-4C06-8A69-2A2A6A52B728}" destId="{F9AA227F-37F5-43B3-B6A2-681850AFA2ED}" srcOrd="0" destOrd="0" presId="urn:microsoft.com/office/officeart/2005/8/layout/chevronAccent+Icon"/>
    <dgm:cxn modelId="{0606C887-8BEC-40ED-AE14-DCB9D7C3F0DB}" type="presParOf" srcId="{F9AA227F-37F5-43B3-B6A2-681850AFA2ED}" destId="{F17D1CDE-1088-4E7C-ADFB-FFECB4D147FA}" srcOrd="0" destOrd="0" presId="urn:microsoft.com/office/officeart/2005/8/layout/chevronAccent+Icon"/>
    <dgm:cxn modelId="{52CE0B76-E011-4FE3-987A-2B1E5FE06977}" type="presParOf" srcId="{F9AA227F-37F5-43B3-B6A2-681850AFA2ED}" destId="{6C5185BA-CE83-4BE4-9C4A-1D28EF6E6AF3}" srcOrd="1" destOrd="0" presId="urn:microsoft.com/office/officeart/2005/8/layout/chevronAccent+Icon"/>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C91BC51-70EF-4543-BC2A-EE6B94B19333}"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31209FFB-55DD-4EB3-AD72-A548651943C9}">
      <dgm:prSet/>
      <dgm:spPr/>
      <dgm:t>
        <a:bodyPr/>
        <a:lstStyle/>
        <a:p>
          <a:pPr rtl="0"/>
          <a:r>
            <a:rPr lang="en-US" dirty="0" smtClean="0">
              <a:latin typeface="Arial Black" panose="020B0A04020102020204" pitchFamily="34" charset="0"/>
            </a:rPr>
            <a:t>10-15% of sub-Saharan species will be at risk of extinction (IPCC WGII, 2007)</a:t>
          </a:r>
          <a:endParaRPr lang="en-US" dirty="0">
            <a:latin typeface="Arial Black" panose="020B0A04020102020204" pitchFamily="34" charset="0"/>
          </a:endParaRPr>
        </a:p>
      </dgm:t>
    </dgm:pt>
    <dgm:pt modelId="{3C5C8DAD-49DE-4655-AC8D-A46FC8E0138D}" type="parTrans" cxnId="{9C154DF0-3A5A-475F-A0E7-F770A69F0F34}">
      <dgm:prSet/>
      <dgm:spPr/>
      <dgm:t>
        <a:bodyPr/>
        <a:lstStyle/>
        <a:p>
          <a:endParaRPr lang="en-US"/>
        </a:p>
      </dgm:t>
    </dgm:pt>
    <dgm:pt modelId="{C60D05DF-A1AB-4EE8-BA2A-EC3CEECF5F3C}" type="sibTrans" cxnId="{9C154DF0-3A5A-475F-A0E7-F770A69F0F34}">
      <dgm:prSet/>
      <dgm:spPr/>
      <dgm:t>
        <a:bodyPr/>
        <a:lstStyle/>
        <a:p>
          <a:endParaRPr lang="en-US"/>
        </a:p>
      </dgm:t>
    </dgm:pt>
    <dgm:pt modelId="{251362D6-7570-4E31-AA4A-C42C95E3B04C}" type="pres">
      <dgm:prSet presAssocID="{0C91BC51-70EF-4543-BC2A-EE6B94B19333}" presName="Name0" presStyleCnt="0">
        <dgm:presLayoutVars>
          <dgm:dir/>
          <dgm:resizeHandles val="exact"/>
        </dgm:presLayoutVars>
      </dgm:prSet>
      <dgm:spPr/>
    </dgm:pt>
    <dgm:pt modelId="{2E22BC59-F6B6-4092-9D46-1B848C069065}" type="pres">
      <dgm:prSet presAssocID="{31209FFB-55DD-4EB3-AD72-A548651943C9}" presName="composite" presStyleCnt="0"/>
      <dgm:spPr/>
    </dgm:pt>
    <dgm:pt modelId="{A0E47C38-5EDD-4772-9545-6AD208E190C7}" type="pres">
      <dgm:prSet presAssocID="{31209FFB-55DD-4EB3-AD72-A548651943C9}" presName="bgChev" presStyleLbl="node1" presStyleIdx="0" presStyleCnt="1"/>
      <dgm:spPr/>
    </dgm:pt>
    <dgm:pt modelId="{4EA0559D-FF20-40AE-92D0-95F1C58CE712}" type="pres">
      <dgm:prSet presAssocID="{31209FFB-55DD-4EB3-AD72-A548651943C9}" presName="txNode" presStyleLbl="fgAcc1" presStyleIdx="0" presStyleCnt="1" custScaleX="126114">
        <dgm:presLayoutVars>
          <dgm:bulletEnabled val="1"/>
        </dgm:presLayoutVars>
      </dgm:prSet>
      <dgm:spPr/>
    </dgm:pt>
  </dgm:ptLst>
  <dgm:cxnLst>
    <dgm:cxn modelId="{3291C411-1105-4F29-BE97-A44ADA3449BD}" type="presOf" srcId="{31209FFB-55DD-4EB3-AD72-A548651943C9}" destId="{4EA0559D-FF20-40AE-92D0-95F1C58CE712}" srcOrd="0" destOrd="0" presId="urn:microsoft.com/office/officeart/2005/8/layout/chevronAccent+Icon"/>
    <dgm:cxn modelId="{9C154DF0-3A5A-475F-A0E7-F770A69F0F34}" srcId="{0C91BC51-70EF-4543-BC2A-EE6B94B19333}" destId="{31209FFB-55DD-4EB3-AD72-A548651943C9}" srcOrd="0" destOrd="0" parTransId="{3C5C8DAD-49DE-4655-AC8D-A46FC8E0138D}" sibTransId="{C60D05DF-A1AB-4EE8-BA2A-EC3CEECF5F3C}"/>
    <dgm:cxn modelId="{9E4F984A-7620-455F-9DE2-648AD5BE81BC}" type="presOf" srcId="{0C91BC51-70EF-4543-BC2A-EE6B94B19333}" destId="{251362D6-7570-4E31-AA4A-C42C95E3B04C}" srcOrd="0" destOrd="0" presId="urn:microsoft.com/office/officeart/2005/8/layout/chevronAccent+Icon"/>
    <dgm:cxn modelId="{981ADB4C-E3E4-4B47-9817-6591CB9B4257}" type="presParOf" srcId="{251362D6-7570-4E31-AA4A-C42C95E3B04C}" destId="{2E22BC59-F6B6-4092-9D46-1B848C069065}" srcOrd="0" destOrd="0" presId="urn:microsoft.com/office/officeart/2005/8/layout/chevronAccent+Icon"/>
    <dgm:cxn modelId="{5617129C-BA5B-4BE8-8594-407F40C5ED04}" type="presParOf" srcId="{2E22BC59-F6B6-4092-9D46-1B848C069065}" destId="{A0E47C38-5EDD-4772-9545-6AD208E190C7}" srcOrd="0" destOrd="0" presId="urn:microsoft.com/office/officeart/2005/8/layout/chevronAccent+Icon"/>
    <dgm:cxn modelId="{980CE831-D9D3-4925-A19B-8EFB463180CA}" type="presParOf" srcId="{2E22BC59-F6B6-4092-9D46-1B848C069065}" destId="{4EA0559D-FF20-40AE-92D0-95F1C58CE712}" srcOrd="1" destOrd="0" presId="urn:microsoft.com/office/officeart/2005/8/layout/chevronAccent+Icon"/>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DA0ADB7-B122-44C8-95AE-B894D5583ED8}" type="doc">
      <dgm:prSet loTypeId="urn:microsoft.com/office/officeart/2005/8/layout/chevronAccent+Icon" loCatId="process" qsTypeId="urn:microsoft.com/office/officeart/2005/8/quickstyle/simple5" qsCatId="simple" csTypeId="urn:microsoft.com/office/officeart/2005/8/colors/accent1_2" csCatId="accent1" phldr="1"/>
      <dgm:spPr/>
      <dgm:t>
        <a:bodyPr/>
        <a:lstStyle/>
        <a:p>
          <a:endParaRPr lang="en-US"/>
        </a:p>
      </dgm:t>
    </dgm:pt>
    <dgm:pt modelId="{221CEA11-908F-476C-B031-F3B40056DCB8}">
      <dgm:prSet/>
      <dgm:spPr/>
      <dgm:t>
        <a:bodyPr/>
        <a:lstStyle/>
        <a:p>
          <a:pPr rtl="0"/>
          <a:r>
            <a:rPr lang="en-US" dirty="0" smtClean="0">
              <a:latin typeface="Arial Black" panose="020B0A04020102020204" pitchFamily="34" charset="0"/>
            </a:rPr>
            <a:t>Coastal flooding causes $50 billion of damage (</a:t>
          </a:r>
          <a:r>
            <a:rPr lang="en-US" dirty="0" err="1" smtClean="0">
              <a:latin typeface="Arial Black" panose="020B0A04020102020204" pitchFamily="34" charset="0"/>
            </a:rPr>
            <a:t>Mendlesohn</a:t>
          </a:r>
          <a:r>
            <a:rPr lang="en-US" dirty="0" smtClean="0">
              <a:latin typeface="Arial Black" panose="020B0A04020102020204" pitchFamily="34" charset="0"/>
            </a:rPr>
            <a:t> et al., 1997)</a:t>
          </a:r>
          <a:endParaRPr lang="en-US" dirty="0">
            <a:latin typeface="Arial Black" panose="020B0A04020102020204" pitchFamily="34" charset="0"/>
          </a:endParaRPr>
        </a:p>
      </dgm:t>
    </dgm:pt>
    <dgm:pt modelId="{490635ED-FD2B-4DBB-B7B5-DA05A96D9964}" type="parTrans" cxnId="{08519802-D9DB-4D69-9938-1A5A1221B341}">
      <dgm:prSet/>
      <dgm:spPr/>
      <dgm:t>
        <a:bodyPr/>
        <a:lstStyle/>
        <a:p>
          <a:endParaRPr lang="en-US">
            <a:latin typeface="Arial Black" panose="020B0A04020102020204" pitchFamily="34" charset="0"/>
          </a:endParaRPr>
        </a:p>
      </dgm:t>
    </dgm:pt>
    <dgm:pt modelId="{231A5FDF-519A-41B1-B5A1-FB7E7F122916}" type="sibTrans" cxnId="{08519802-D9DB-4D69-9938-1A5A1221B341}">
      <dgm:prSet/>
      <dgm:spPr/>
      <dgm:t>
        <a:bodyPr/>
        <a:lstStyle/>
        <a:p>
          <a:endParaRPr lang="en-US">
            <a:latin typeface="Arial Black" panose="020B0A04020102020204" pitchFamily="34" charset="0"/>
          </a:endParaRPr>
        </a:p>
      </dgm:t>
    </dgm:pt>
    <dgm:pt modelId="{5BB5CFB7-3B56-497D-B0A0-C8CADC5F0790}" type="pres">
      <dgm:prSet presAssocID="{1DA0ADB7-B122-44C8-95AE-B894D5583ED8}" presName="Name0" presStyleCnt="0">
        <dgm:presLayoutVars>
          <dgm:dir/>
          <dgm:resizeHandles val="exact"/>
        </dgm:presLayoutVars>
      </dgm:prSet>
      <dgm:spPr/>
    </dgm:pt>
    <dgm:pt modelId="{B53C4B9B-8627-4AC2-B2DE-98C5604BABD2}" type="pres">
      <dgm:prSet presAssocID="{221CEA11-908F-476C-B031-F3B40056DCB8}" presName="composite" presStyleCnt="0"/>
      <dgm:spPr/>
    </dgm:pt>
    <dgm:pt modelId="{C8D0512C-3549-4C18-9B21-FF55B493573B}" type="pres">
      <dgm:prSet presAssocID="{221CEA11-908F-476C-B031-F3B40056DCB8}" presName="bgChev" presStyleLbl="node1" presStyleIdx="0" presStyleCnt="1"/>
      <dgm:spPr/>
    </dgm:pt>
    <dgm:pt modelId="{D7AC98FF-2F3B-48CF-9032-891262FAD0D6}" type="pres">
      <dgm:prSet presAssocID="{221CEA11-908F-476C-B031-F3B40056DCB8}" presName="txNode" presStyleLbl="fgAcc1" presStyleIdx="0" presStyleCnt="1" custScaleX="119289">
        <dgm:presLayoutVars>
          <dgm:bulletEnabled val="1"/>
        </dgm:presLayoutVars>
      </dgm:prSet>
      <dgm:spPr/>
    </dgm:pt>
  </dgm:ptLst>
  <dgm:cxnLst>
    <dgm:cxn modelId="{D1F2AE16-6516-4901-BE4E-1D37D31E2E80}" type="presOf" srcId="{221CEA11-908F-476C-B031-F3B40056DCB8}" destId="{D7AC98FF-2F3B-48CF-9032-891262FAD0D6}" srcOrd="0" destOrd="0" presId="urn:microsoft.com/office/officeart/2005/8/layout/chevronAccent+Icon"/>
    <dgm:cxn modelId="{08519802-D9DB-4D69-9938-1A5A1221B341}" srcId="{1DA0ADB7-B122-44C8-95AE-B894D5583ED8}" destId="{221CEA11-908F-476C-B031-F3B40056DCB8}" srcOrd="0" destOrd="0" parTransId="{490635ED-FD2B-4DBB-B7B5-DA05A96D9964}" sibTransId="{231A5FDF-519A-41B1-B5A1-FB7E7F122916}"/>
    <dgm:cxn modelId="{137E613D-3E48-463D-AD70-B269F01FDD41}" type="presOf" srcId="{1DA0ADB7-B122-44C8-95AE-B894D5583ED8}" destId="{5BB5CFB7-3B56-497D-B0A0-C8CADC5F0790}" srcOrd="0" destOrd="0" presId="urn:microsoft.com/office/officeart/2005/8/layout/chevronAccent+Icon"/>
    <dgm:cxn modelId="{4BA47EC4-D901-4920-8C92-326FCD574E9E}" type="presParOf" srcId="{5BB5CFB7-3B56-497D-B0A0-C8CADC5F0790}" destId="{B53C4B9B-8627-4AC2-B2DE-98C5604BABD2}" srcOrd="0" destOrd="0" presId="urn:microsoft.com/office/officeart/2005/8/layout/chevronAccent+Icon"/>
    <dgm:cxn modelId="{EC320B76-2866-4674-BD7D-EA6AB021D325}" type="presParOf" srcId="{B53C4B9B-8627-4AC2-B2DE-98C5604BABD2}" destId="{C8D0512C-3549-4C18-9B21-FF55B493573B}" srcOrd="0" destOrd="0" presId="urn:microsoft.com/office/officeart/2005/8/layout/chevronAccent+Icon"/>
    <dgm:cxn modelId="{B38BE881-ED67-435D-A801-C45E158CD983}" type="presParOf" srcId="{B53C4B9B-8627-4AC2-B2DE-98C5604BABD2}" destId="{D7AC98FF-2F3B-48CF-9032-891262FAD0D6}"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5563921-725F-4915-BCB2-9659C3A4C035}" type="doc">
      <dgm:prSet loTypeId="urn:microsoft.com/office/officeart/2005/8/layout/chevronAccent+Icon" loCatId="process" qsTypeId="urn:microsoft.com/office/officeart/2005/8/quickstyle/simple5" qsCatId="simple" csTypeId="urn:microsoft.com/office/officeart/2005/8/colors/accent1_2" csCatId="accent1" phldr="1"/>
      <dgm:spPr/>
      <dgm:t>
        <a:bodyPr/>
        <a:lstStyle/>
        <a:p>
          <a:endParaRPr lang="en-US"/>
        </a:p>
      </dgm:t>
    </dgm:pt>
    <dgm:pt modelId="{FB361CC0-32D1-422F-91CB-ADA1B765FF5C}">
      <dgm:prSet/>
      <dgm:spPr/>
      <dgm:t>
        <a:bodyPr/>
        <a:lstStyle/>
        <a:p>
          <a:pPr rtl="0"/>
          <a:r>
            <a:rPr lang="en-US" dirty="0" smtClean="0">
              <a:latin typeface="Arial Black" panose="020B0A04020102020204" pitchFamily="34" charset="0"/>
            </a:rPr>
            <a:t>In Nigeria, 75% of total agricultural area threatened with 1m sea level rise (</a:t>
          </a:r>
          <a:r>
            <a:rPr lang="en-US" dirty="0" err="1" smtClean="0">
              <a:latin typeface="Arial Black" panose="020B0A04020102020204" pitchFamily="34" charset="0"/>
            </a:rPr>
            <a:t>Awosika</a:t>
          </a:r>
          <a:r>
            <a:rPr lang="en-US" dirty="0" smtClean="0">
              <a:latin typeface="Arial Black" panose="020B0A04020102020204" pitchFamily="34" charset="0"/>
            </a:rPr>
            <a:t> et al., 1993).</a:t>
          </a:r>
          <a:endParaRPr lang="en-US" dirty="0">
            <a:latin typeface="Arial Black" panose="020B0A04020102020204" pitchFamily="34" charset="0"/>
          </a:endParaRPr>
        </a:p>
      </dgm:t>
    </dgm:pt>
    <dgm:pt modelId="{DA34602F-D376-432A-AD7D-7C7FF351570E}" type="parTrans" cxnId="{8696C400-010C-4797-9D67-7E2D87C8034E}">
      <dgm:prSet/>
      <dgm:spPr/>
      <dgm:t>
        <a:bodyPr/>
        <a:lstStyle/>
        <a:p>
          <a:endParaRPr lang="en-US">
            <a:latin typeface="Arial Black" panose="020B0A04020102020204" pitchFamily="34" charset="0"/>
          </a:endParaRPr>
        </a:p>
      </dgm:t>
    </dgm:pt>
    <dgm:pt modelId="{1BB98E47-BD08-4F33-A998-7A9BD36EF59C}" type="sibTrans" cxnId="{8696C400-010C-4797-9D67-7E2D87C8034E}">
      <dgm:prSet/>
      <dgm:spPr/>
      <dgm:t>
        <a:bodyPr/>
        <a:lstStyle/>
        <a:p>
          <a:endParaRPr lang="en-US">
            <a:latin typeface="Arial Black" panose="020B0A04020102020204" pitchFamily="34" charset="0"/>
          </a:endParaRPr>
        </a:p>
      </dgm:t>
    </dgm:pt>
    <dgm:pt modelId="{E928E2BA-6AD3-47D1-A8C7-931558210C1B}" type="pres">
      <dgm:prSet presAssocID="{65563921-725F-4915-BCB2-9659C3A4C035}" presName="Name0" presStyleCnt="0">
        <dgm:presLayoutVars>
          <dgm:dir/>
          <dgm:resizeHandles val="exact"/>
        </dgm:presLayoutVars>
      </dgm:prSet>
      <dgm:spPr/>
    </dgm:pt>
    <dgm:pt modelId="{CB7E482E-D07B-4F60-B2D4-6093334A77B7}" type="pres">
      <dgm:prSet presAssocID="{FB361CC0-32D1-422F-91CB-ADA1B765FF5C}" presName="composite" presStyleCnt="0"/>
      <dgm:spPr/>
    </dgm:pt>
    <dgm:pt modelId="{FDB136EC-9EB4-424F-8DAB-BC92C6E78C16}" type="pres">
      <dgm:prSet presAssocID="{FB361CC0-32D1-422F-91CB-ADA1B765FF5C}" presName="bgChev" presStyleLbl="node1" presStyleIdx="0" presStyleCnt="1"/>
      <dgm:spPr/>
    </dgm:pt>
    <dgm:pt modelId="{E82129B3-16DE-4FC3-ADBF-A3E897F739E6}" type="pres">
      <dgm:prSet presAssocID="{FB361CC0-32D1-422F-91CB-ADA1B765FF5C}" presName="txNode" presStyleLbl="fgAcc1" presStyleIdx="0" presStyleCnt="1" custScaleX="119286">
        <dgm:presLayoutVars>
          <dgm:bulletEnabled val="1"/>
        </dgm:presLayoutVars>
      </dgm:prSet>
      <dgm:spPr/>
    </dgm:pt>
  </dgm:ptLst>
  <dgm:cxnLst>
    <dgm:cxn modelId="{8696C400-010C-4797-9D67-7E2D87C8034E}" srcId="{65563921-725F-4915-BCB2-9659C3A4C035}" destId="{FB361CC0-32D1-422F-91CB-ADA1B765FF5C}" srcOrd="0" destOrd="0" parTransId="{DA34602F-D376-432A-AD7D-7C7FF351570E}" sibTransId="{1BB98E47-BD08-4F33-A998-7A9BD36EF59C}"/>
    <dgm:cxn modelId="{78CE8427-4782-4CC7-8ED6-87770F4F30B7}" type="presOf" srcId="{65563921-725F-4915-BCB2-9659C3A4C035}" destId="{E928E2BA-6AD3-47D1-A8C7-931558210C1B}" srcOrd="0" destOrd="0" presId="urn:microsoft.com/office/officeart/2005/8/layout/chevronAccent+Icon"/>
    <dgm:cxn modelId="{B1CDDE4E-55FB-4BDE-A2BD-A18B7D93864F}" type="presOf" srcId="{FB361CC0-32D1-422F-91CB-ADA1B765FF5C}" destId="{E82129B3-16DE-4FC3-ADBF-A3E897F739E6}" srcOrd="0" destOrd="0" presId="urn:microsoft.com/office/officeart/2005/8/layout/chevronAccent+Icon"/>
    <dgm:cxn modelId="{6A35F139-C42B-48E6-AA0A-9ACE10824ABB}" type="presParOf" srcId="{E928E2BA-6AD3-47D1-A8C7-931558210C1B}" destId="{CB7E482E-D07B-4F60-B2D4-6093334A77B7}" srcOrd="0" destOrd="0" presId="urn:microsoft.com/office/officeart/2005/8/layout/chevronAccent+Icon"/>
    <dgm:cxn modelId="{C081A2D2-F786-467A-AB40-B6C05E3F0D90}" type="presParOf" srcId="{CB7E482E-D07B-4F60-B2D4-6093334A77B7}" destId="{FDB136EC-9EB4-424F-8DAB-BC92C6E78C16}" srcOrd="0" destOrd="0" presId="urn:microsoft.com/office/officeart/2005/8/layout/chevronAccent+Icon"/>
    <dgm:cxn modelId="{46495AC1-3653-4D08-8469-CAEC402E5D18}" type="presParOf" srcId="{CB7E482E-D07B-4F60-B2D4-6093334A77B7}" destId="{E82129B3-16DE-4FC3-ADBF-A3E897F739E6}" srcOrd="1" destOrd="0" presId="urn:microsoft.com/office/officeart/2005/8/layout/chevronAccent+Icon"/>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79CF8EF-B473-48B8-9104-C3C459767D83}"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F97AE98D-E52B-4F83-9D6B-68957C0A7559}">
      <dgm:prSet/>
      <dgm:spPr/>
      <dgm:t>
        <a:bodyPr/>
        <a:lstStyle/>
        <a:p>
          <a:pPr rtl="0"/>
          <a:r>
            <a:rPr lang="en-US" dirty="0" smtClean="0">
              <a:latin typeface="Arial Black" panose="020B0A04020102020204" pitchFamily="34" charset="0"/>
            </a:rPr>
            <a:t>259 producing oil fields in the Niger Delta at risk of a 1m. sea level rise, costing </a:t>
          </a:r>
          <a:r>
            <a:rPr lang="en-US" dirty="0" err="1" smtClean="0">
              <a:latin typeface="Arial Black" panose="020B0A04020102020204" pitchFamily="34" charset="0"/>
            </a:rPr>
            <a:t>approx</a:t>
          </a:r>
          <a:r>
            <a:rPr lang="en-US" dirty="0" smtClean="0">
              <a:latin typeface="Arial Black" panose="020B0A04020102020204" pitchFamily="34" charset="0"/>
            </a:rPr>
            <a:t> US$11 million (French et al., 1995)</a:t>
          </a:r>
          <a:endParaRPr lang="en-US" dirty="0">
            <a:latin typeface="Arial Black" panose="020B0A04020102020204" pitchFamily="34" charset="0"/>
          </a:endParaRPr>
        </a:p>
      </dgm:t>
    </dgm:pt>
    <dgm:pt modelId="{8C1AE8FE-76C5-42A1-B0BE-018C4F3C19B8}" type="parTrans" cxnId="{FAB1F658-337B-4B2D-9797-82018775D0DA}">
      <dgm:prSet/>
      <dgm:spPr/>
      <dgm:t>
        <a:bodyPr/>
        <a:lstStyle/>
        <a:p>
          <a:endParaRPr lang="en-US"/>
        </a:p>
      </dgm:t>
    </dgm:pt>
    <dgm:pt modelId="{C39D5D96-E847-45D7-929B-D4C6DE8A7CDB}" type="sibTrans" cxnId="{FAB1F658-337B-4B2D-9797-82018775D0DA}">
      <dgm:prSet/>
      <dgm:spPr/>
      <dgm:t>
        <a:bodyPr/>
        <a:lstStyle/>
        <a:p>
          <a:endParaRPr lang="en-US"/>
        </a:p>
      </dgm:t>
    </dgm:pt>
    <dgm:pt modelId="{1ED494E7-D494-44C9-8608-EA652905AE63}" type="pres">
      <dgm:prSet presAssocID="{279CF8EF-B473-48B8-9104-C3C459767D83}" presName="Name0" presStyleCnt="0">
        <dgm:presLayoutVars>
          <dgm:dir/>
          <dgm:resizeHandles val="exact"/>
        </dgm:presLayoutVars>
      </dgm:prSet>
      <dgm:spPr/>
    </dgm:pt>
    <dgm:pt modelId="{C857CEAA-7109-4BF1-9ADB-84230CED6EB7}" type="pres">
      <dgm:prSet presAssocID="{F97AE98D-E52B-4F83-9D6B-68957C0A7559}" presName="composite" presStyleCnt="0"/>
      <dgm:spPr/>
    </dgm:pt>
    <dgm:pt modelId="{366DAA44-CD08-4C36-B072-7FC7D0DDE671}" type="pres">
      <dgm:prSet presAssocID="{F97AE98D-E52B-4F83-9D6B-68957C0A7559}" presName="bgChev" presStyleLbl="node1" presStyleIdx="0" presStyleCnt="1"/>
      <dgm:spPr/>
    </dgm:pt>
    <dgm:pt modelId="{680E1C2A-F0E1-4AB0-AC17-83AAE318DB04}" type="pres">
      <dgm:prSet presAssocID="{F97AE98D-E52B-4F83-9D6B-68957C0A7559}" presName="txNode" presStyleLbl="fgAcc1" presStyleIdx="0" presStyleCnt="1" custScaleX="119279">
        <dgm:presLayoutVars>
          <dgm:bulletEnabled val="1"/>
        </dgm:presLayoutVars>
      </dgm:prSet>
      <dgm:spPr/>
    </dgm:pt>
  </dgm:ptLst>
  <dgm:cxnLst>
    <dgm:cxn modelId="{FAB1F658-337B-4B2D-9797-82018775D0DA}" srcId="{279CF8EF-B473-48B8-9104-C3C459767D83}" destId="{F97AE98D-E52B-4F83-9D6B-68957C0A7559}" srcOrd="0" destOrd="0" parTransId="{8C1AE8FE-76C5-42A1-B0BE-018C4F3C19B8}" sibTransId="{C39D5D96-E847-45D7-929B-D4C6DE8A7CDB}"/>
    <dgm:cxn modelId="{6F2A941E-7421-4532-8F90-94E4CC5984F2}" type="presOf" srcId="{279CF8EF-B473-48B8-9104-C3C459767D83}" destId="{1ED494E7-D494-44C9-8608-EA652905AE63}" srcOrd="0" destOrd="0" presId="urn:microsoft.com/office/officeart/2005/8/layout/chevronAccent+Icon"/>
    <dgm:cxn modelId="{5CB4BC3E-BA73-495C-B607-2C7631E3B92C}" type="presOf" srcId="{F97AE98D-E52B-4F83-9D6B-68957C0A7559}" destId="{680E1C2A-F0E1-4AB0-AC17-83AAE318DB04}" srcOrd="0" destOrd="0" presId="urn:microsoft.com/office/officeart/2005/8/layout/chevronAccent+Icon"/>
    <dgm:cxn modelId="{F8DC2126-656F-4387-A4C6-3ADBB4C76D48}" type="presParOf" srcId="{1ED494E7-D494-44C9-8608-EA652905AE63}" destId="{C857CEAA-7109-4BF1-9ADB-84230CED6EB7}" srcOrd="0" destOrd="0" presId="urn:microsoft.com/office/officeart/2005/8/layout/chevronAccent+Icon"/>
    <dgm:cxn modelId="{ECC9C68A-C195-4845-B013-CA5C902CF6C9}" type="presParOf" srcId="{C857CEAA-7109-4BF1-9ADB-84230CED6EB7}" destId="{366DAA44-CD08-4C36-B072-7FC7D0DDE671}" srcOrd="0" destOrd="0" presId="urn:microsoft.com/office/officeart/2005/8/layout/chevronAccent+Icon"/>
    <dgm:cxn modelId="{965C4B4A-4A4E-4CDB-9930-7C62F29EF90B}" type="presParOf" srcId="{C857CEAA-7109-4BF1-9ADB-84230CED6EB7}" destId="{680E1C2A-F0E1-4AB0-AC17-83AAE318DB04}" srcOrd="1" destOrd="0" presId="urn:microsoft.com/office/officeart/2005/8/layout/chevronAccent+Icon"/>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16C0549-E5D5-4FC4-8FAC-8B1F67348D36}"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E7090E6E-6E88-43A2-B21A-A68B6204CDAB}">
      <dgm:prSet/>
      <dgm:spPr/>
      <dgm:t>
        <a:bodyPr/>
        <a:lstStyle/>
        <a:p>
          <a:pPr rtl="0"/>
          <a:r>
            <a:rPr lang="en-US" dirty="0" smtClean="0">
              <a:latin typeface="Arial Black" panose="020B0A04020102020204" pitchFamily="34" charset="0"/>
            </a:rPr>
            <a:t>Between US$510-675 billion between now and 2030 are required for low-carbon development growth in Africa</a:t>
          </a:r>
          <a:endParaRPr lang="en-US" dirty="0">
            <a:latin typeface="Arial Black" panose="020B0A04020102020204" pitchFamily="34" charset="0"/>
          </a:endParaRPr>
        </a:p>
      </dgm:t>
    </dgm:pt>
    <dgm:pt modelId="{EDD76164-B590-4A74-9709-44FD7B2125B2}" type="parTrans" cxnId="{9B00786A-05BC-488F-B17B-C569F7E74BBD}">
      <dgm:prSet/>
      <dgm:spPr/>
      <dgm:t>
        <a:bodyPr/>
        <a:lstStyle/>
        <a:p>
          <a:endParaRPr lang="en-US"/>
        </a:p>
      </dgm:t>
    </dgm:pt>
    <dgm:pt modelId="{17DFC341-B02C-443E-9111-D00251AC4907}" type="sibTrans" cxnId="{9B00786A-05BC-488F-B17B-C569F7E74BBD}">
      <dgm:prSet/>
      <dgm:spPr/>
      <dgm:t>
        <a:bodyPr/>
        <a:lstStyle/>
        <a:p>
          <a:endParaRPr lang="en-US"/>
        </a:p>
      </dgm:t>
    </dgm:pt>
    <dgm:pt modelId="{3631757A-F726-4CB6-AFF3-718BF3658FD5}" type="pres">
      <dgm:prSet presAssocID="{816C0549-E5D5-4FC4-8FAC-8B1F67348D36}" presName="Name0" presStyleCnt="0">
        <dgm:presLayoutVars>
          <dgm:dir/>
          <dgm:resizeHandles val="exact"/>
        </dgm:presLayoutVars>
      </dgm:prSet>
      <dgm:spPr/>
    </dgm:pt>
    <dgm:pt modelId="{F797C0EB-3885-485A-92EE-54588A3AE54B}" type="pres">
      <dgm:prSet presAssocID="{E7090E6E-6E88-43A2-B21A-A68B6204CDAB}" presName="composite" presStyleCnt="0"/>
      <dgm:spPr/>
    </dgm:pt>
    <dgm:pt modelId="{742F2DBC-A190-4F4C-8CCB-6BFB31AA0FE6}" type="pres">
      <dgm:prSet presAssocID="{E7090E6E-6E88-43A2-B21A-A68B6204CDAB}" presName="bgChev" presStyleLbl="node1" presStyleIdx="0" presStyleCnt="1"/>
      <dgm:spPr/>
    </dgm:pt>
    <dgm:pt modelId="{763080BB-0EAD-404C-B0B3-3BCAC5974390}" type="pres">
      <dgm:prSet presAssocID="{E7090E6E-6E88-43A2-B21A-A68B6204CDAB}" presName="txNode" presStyleLbl="fgAcc1" presStyleIdx="0" presStyleCnt="1" custScaleX="119278">
        <dgm:presLayoutVars>
          <dgm:bulletEnabled val="1"/>
        </dgm:presLayoutVars>
      </dgm:prSet>
      <dgm:spPr/>
    </dgm:pt>
  </dgm:ptLst>
  <dgm:cxnLst>
    <dgm:cxn modelId="{1927943E-C983-48E6-B0DB-CB6C30E4F843}" type="presOf" srcId="{E7090E6E-6E88-43A2-B21A-A68B6204CDAB}" destId="{763080BB-0EAD-404C-B0B3-3BCAC5974390}" srcOrd="0" destOrd="0" presId="urn:microsoft.com/office/officeart/2005/8/layout/chevronAccent+Icon"/>
    <dgm:cxn modelId="{9B00786A-05BC-488F-B17B-C569F7E74BBD}" srcId="{816C0549-E5D5-4FC4-8FAC-8B1F67348D36}" destId="{E7090E6E-6E88-43A2-B21A-A68B6204CDAB}" srcOrd="0" destOrd="0" parTransId="{EDD76164-B590-4A74-9709-44FD7B2125B2}" sibTransId="{17DFC341-B02C-443E-9111-D00251AC4907}"/>
    <dgm:cxn modelId="{E0B37A23-828D-4911-98F8-C4178652AD0F}" type="presOf" srcId="{816C0549-E5D5-4FC4-8FAC-8B1F67348D36}" destId="{3631757A-F726-4CB6-AFF3-718BF3658FD5}" srcOrd="0" destOrd="0" presId="urn:microsoft.com/office/officeart/2005/8/layout/chevronAccent+Icon"/>
    <dgm:cxn modelId="{4413FC40-8730-4952-B01B-FE441A5141F7}" type="presParOf" srcId="{3631757A-F726-4CB6-AFF3-718BF3658FD5}" destId="{F797C0EB-3885-485A-92EE-54588A3AE54B}" srcOrd="0" destOrd="0" presId="urn:microsoft.com/office/officeart/2005/8/layout/chevronAccent+Icon"/>
    <dgm:cxn modelId="{D019749C-D702-421F-BB93-6C1EFA6C1B69}" type="presParOf" srcId="{F797C0EB-3885-485A-92EE-54588A3AE54B}" destId="{742F2DBC-A190-4F4C-8CCB-6BFB31AA0FE6}" srcOrd="0" destOrd="0" presId="urn:microsoft.com/office/officeart/2005/8/layout/chevronAccent+Icon"/>
    <dgm:cxn modelId="{BFE3EC82-7A0A-4938-B14A-C03FE33AC699}" type="presParOf" srcId="{F797C0EB-3885-485A-92EE-54588A3AE54B}" destId="{763080BB-0EAD-404C-B0B3-3BCAC5974390}" srcOrd="1" destOrd="0" presId="urn:microsoft.com/office/officeart/2005/8/layout/chevronAccent+Icon"/>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0AFF49-3B7F-4A63-B7AD-26F93EBA189A}" type="doc">
      <dgm:prSet loTypeId="urn:microsoft.com/office/officeart/2009/3/layout/SubStepProcess" loCatId="process" qsTypeId="urn:microsoft.com/office/officeart/2005/8/quickstyle/3d1" qsCatId="3D" csTypeId="urn:microsoft.com/office/officeart/2005/8/colors/accent1_2" csCatId="accent1"/>
      <dgm:spPr/>
      <dgm:t>
        <a:bodyPr/>
        <a:lstStyle/>
        <a:p>
          <a:endParaRPr lang="en-US"/>
        </a:p>
      </dgm:t>
    </dgm:pt>
    <dgm:pt modelId="{D1DD8AEF-608D-4D1B-9737-F2B1C4160B9C}" type="pres">
      <dgm:prSet presAssocID="{A30AFF49-3B7F-4A63-B7AD-26F93EBA189A}" presName="Name0" presStyleCnt="0">
        <dgm:presLayoutVars>
          <dgm:chMax val="7"/>
          <dgm:dir/>
          <dgm:animOne val="branch"/>
        </dgm:presLayoutVars>
      </dgm:prSet>
      <dgm:spPr/>
      <dgm:t>
        <a:bodyPr/>
        <a:lstStyle/>
        <a:p>
          <a:endParaRPr lang="en-US"/>
        </a:p>
      </dgm:t>
    </dgm:pt>
  </dgm:ptLst>
  <dgm:cxnLst>
    <dgm:cxn modelId="{27DCF1CE-93ED-4556-8C69-034F4F2587BB}" type="presOf" srcId="{A30AFF49-3B7F-4A63-B7AD-26F93EBA189A}" destId="{D1DD8AEF-608D-4D1B-9737-F2B1C4160B9C}" srcOrd="0" destOrd="0" presId="urn:microsoft.com/office/officeart/2009/3/layout/SubSte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0B5C3F8-4696-4D4F-BADE-2177A1BB2C97}"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02DCA7F2-37F6-44F2-94BE-FBF3CA6BC13F}">
      <dgm:prSet/>
      <dgm:spPr/>
      <dgm:t>
        <a:bodyPr/>
        <a:lstStyle/>
        <a:p>
          <a:pPr rtl="0"/>
          <a:r>
            <a:rPr lang="en-US" dirty="0" smtClean="0">
              <a:latin typeface="Arial Black" panose="020B0A04020102020204" pitchFamily="34" charset="0"/>
            </a:rPr>
            <a:t>Africa received less than 2.5 per cent of financial flows from international carbon markets. Representing around US$22 billion</a:t>
          </a:r>
          <a:endParaRPr lang="en-US" dirty="0">
            <a:latin typeface="Arial Black" panose="020B0A04020102020204" pitchFamily="34" charset="0"/>
          </a:endParaRPr>
        </a:p>
      </dgm:t>
    </dgm:pt>
    <dgm:pt modelId="{1C2939B5-C476-4768-9235-505E2CF179C4}" type="parTrans" cxnId="{CDCC9CCA-9979-4B83-8AC9-74D219607043}">
      <dgm:prSet/>
      <dgm:spPr/>
      <dgm:t>
        <a:bodyPr/>
        <a:lstStyle/>
        <a:p>
          <a:endParaRPr lang="en-US"/>
        </a:p>
      </dgm:t>
    </dgm:pt>
    <dgm:pt modelId="{AE427166-9873-478E-8961-92969FFB4AF1}" type="sibTrans" cxnId="{CDCC9CCA-9979-4B83-8AC9-74D219607043}">
      <dgm:prSet/>
      <dgm:spPr/>
      <dgm:t>
        <a:bodyPr/>
        <a:lstStyle/>
        <a:p>
          <a:endParaRPr lang="en-US"/>
        </a:p>
      </dgm:t>
    </dgm:pt>
    <dgm:pt modelId="{ED118ACE-D4FC-4403-884F-DA6FCD392221}" type="pres">
      <dgm:prSet presAssocID="{50B5C3F8-4696-4D4F-BADE-2177A1BB2C97}" presName="Name0" presStyleCnt="0">
        <dgm:presLayoutVars>
          <dgm:dir/>
          <dgm:resizeHandles val="exact"/>
        </dgm:presLayoutVars>
      </dgm:prSet>
      <dgm:spPr/>
    </dgm:pt>
    <dgm:pt modelId="{CED8E57A-BDA5-485D-9297-F10B27D93058}" type="pres">
      <dgm:prSet presAssocID="{02DCA7F2-37F6-44F2-94BE-FBF3CA6BC13F}" presName="composite" presStyleCnt="0"/>
      <dgm:spPr/>
    </dgm:pt>
    <dgm:pt modelId="{D18BEF4B-CE57-4319-B7E8-641A628F1664}" type="pres">
      <dgm:prSet presAssocID="{02DCA7F2-37F6-44F2-94BE-FBF3CA6BC13F}" presName="bgChev" presStyleLbl="node1" presStyleIdx="0" presStyleCnt="1"/>
      <dgm:spPr/>
    </dgm:pt>
    <dgm:pt modelId="{1E555C3F-1F04-4280-8838-3A95C1E2911A}" type="pres">
      <dgm:prSet presAssocID="{02DCA7F2-37F6-44F2-94BE-FBF3CA6BC13F}" presName="txNode" presStyleLbl="fgAcc1" presStyleIdx="0" presStyleCnt="1" custScaleX="119279">
        <dgm:presLayoutVars>
          <dgm:bulletEnabled val="1"/>
        </dgm:presLayoutVars>
      </dgm:prSet>
      <dgm:spPr/>
    </dgm:pt>
  </dgm:ptLst>
  <dgm:cxnLst>
    <dgm:cxn modelId="{5B08CA34-8AB7-408B-BA59-43211CBBC551}" type="presOf" srcId="{50B5C3F8-4696-4D4F-BADE-2177A1BB2C97}" destId="{ED118ACE-D4FC-4403-884F-DA6FCD392221}" srcOrd="0" destOrd="0" presId="urn:microsoft.com/office/officeart/2005/8/layout/chevronAccent+Icon"/>
    <dgm:cxn modelId="{CDCC9CCA-9979-4B83-8AC9-74D219607043}" srcId="{50B5C3F8-4696-4D4F-BADE-2177A1BB2C97}" destId="{02DCA7F2-37F6-44F2-94BE-FBF3CA6BC13F}" srcOrd="0" destOrd="0" parTransId="{1C2939B5-C476-4768-9235-505E2CF179C4}" sibTransId="{AE427166-9873-478E-8961-92969FFB4AF1}"/>
    <dgm:cxn modelId="{DBCBFFBC-2DC1-48D6-A03C-3CEE2D2E8C27}" type="presOf" srcId="{02DCA7F2-37F6-44F2-94BE-FBF3CA6BC13F}" destId="{1E555C3F-1F04-4280-8838-3A95C1E2911A}" srcOrd="0" destOrd="0" presId="urn:microsoft.com/office/officeart/2005/8/layout/chevronAccent+Icon"/>
    <dgm:cxn modelId="{B1BDE5EC-C59F-44FE-A2D4-B1CAB99F47E9}" type="presParOf" srcId="{ED118ACE-D4FC-4403-884F-DA6FCD392221}" destId="{CED8E57A-BDA5-485D-9297-F10B27D93058}" srcOrd="0" destOrd="0" presId="urn:microsoft.com/office/officeart/2005/8/layout/chevronAccent+Icon"/>
    <dgm:cxn modelId="{1ABDF2C3-4986-46AE-873F-5ECA8361BEB6}" type="presParOf" srcId="{CED8E57A-BDA5-485D-9297-F10B27D93058}" destId="{D18BEF4B-CE57-4319-B7E8-641A628F1664}" srcOrd="0" destOrd="0" presId="urn:microsoft.com/office/officeart/2005/8/layout/chevronAccent+Icon"/>
    <dgm:cxn modelId="{95CA5F15-7C87-416A-99E1-63257BBFA36F}" type="presParOf" srcId="{CED8E57A-BDA5-485D-9297-F10B27D93058}" destId="{1E555C3F-1F04-4280-8838-3A95C1E2911A}" srcOrd="1" destOrd="0" presId="urn:microsoft.com/office/officeart/2005/8/layout/chevronAccent+Icon"/>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6D91AA3-8D8D-4D12-A986-C0A7994DF083}" type="doc">
      <dgm:prSet loTypeId="urn:microsoft.com/office/officeart/2005/8/layout/venn1" loCatId="relationship" qsTypeId="urn:microsoft.com/office/officeart/2005/8/quickstyle/3d1" qsCatId="3D" csTypeId="urn:microsoft.com/office/officeart/2005/8/colors/accent1_2" csCatId="accent1" phldr="1"/>
      <dgm:spPr/>
      <dgm:t>
        <a:bodyPr/>
        <a:lstStyle/>
        <a:p>
          <a:endParaRPr lang="en-US"/>
        </a:p>
      </dgm:t>
    </dgm:pt>
    <dgm:pt modelId="{5FDBAAB3-F05F-4968-83F3-AEF09328F8A0}">
      <dgm:prSet custT="1"/>
      <dgm:spPr>
        <a:solidFill>
          <a:srgbClr val="4C80AA"/>
        </a:solidFill>
      </dgm:spPr>
      <dgm:t>
        <a:bodyPr/>
        <a:lstStyle/>
        <a:p>
          <a:pPr rtl="0"/>
          <a:r>
            <a:rPr lang="en-GB" sz="1600" b="0" dirty="0" smtClean="0">
              <a:latin typeface="Arial Black" panose="020B0A04020102020204" pitchFamily="34" charset="0"/>
            </a:rPr>
            <a:t>Used to offset/subsidize payroll taxes that harm incentives for work &amp; investment</a:t>
          </a:r>
          <a:endParaRPr lang="en-US" sz="1600" b="0" dirty="0">
            <a:latin typeface="Arial Black" panose="020B0A04020102020204" pitchFamily="34" charset="0"/>
          </a:endParaRPr>
        </a:p>
      </dgm:t>
    </dgm:pt>
    <dgm:pt modelId="{6269667D-237D-4A5E-A8B7-33BE3A6B466A}" type="parTrans" cxnId="{DB1E7AC6-CC2F-432A-B40C-DC586BDDB1CA}">
      <dgm:prSet/>
      <dgm:spPr/>
      <dgm:t>
        <a:bodyPr/>
        <a:lstStyle/>
        <a:p>
          <a:endParaRPr lang="en-US" sz="1600" b="0">
            <a:latin typeface="Arial Black" panose="020B0A04020102020204" pitchFamily="34" charset="0"/>
          </a:endParaRPr>
        </a:p>
      </dgm:t>
    </dgm:pt>
    <dgm:pt modelId="{05B98C2C-9EEB-4C34-B65E-EA837564DE2B}" type="sibTrans" cxnId="{DB1E7AC6-CC2F-432A-B40C-DC586BDDB1CA}">
      <dgm:prSet/>
      <dgm:spPr/>
      <dgm:t>
        <a:bodyPr/>
        <a:lstStyle/>
        <a:p>
          <a:endParaRPr lang="en-US" sz="1600" b="0">
            <a:latin typeface="Arial Black" panose="020B0A04020102020204" pitchFamily="34" charset="0"/>
          </a:endParaRPr>
        </a:p>
      </dgm:t>
    </dgm:pt>
    <dgm:pt modelId="{80924652-672B-4B7B-B262-CDFF0B33FE42}">
      <dgm:prSet custT="1"/>
      <dgm:spPr/>
      <dgm:t>
        <a:bodyPr/>
        <a:lstStyle/>
        <a:p>
          <a:pPr rtl="0"/>
          <a:r>
            <a:rPr lang="en-US" sz="1600" b="0" dirty="0" smtClean="0">
              <a:latin typeface="Arial Black" panose="020B0A04020102020204" pitchFamily="34" charset="0"/>
            </a:rPr>
            <a:t>Contribute to between 0.5% and 4.5% of GDP growth</a:t>
          </a:r>
          <a:endParaRPr lang="en-US" sz="1600" b="0" dirty="0">
            <a:latin typeface="Arial Black" panose="020B0A04020102020204" pitchFamily="34" charset="0"/>
          </a:endParaRPr>
        </a:p>
      </dgm:t>
    </dgm:pt>
    <dgm:pt modelId="{38F945DD-E44A-4BE0-AA21-4DA50CD481AF}" type="parTrans" cxnId="{D7255171-697B-4756-BD06-EB820F0B6ED4}">
      <dgm:prSet/>
      <dgm:spPr/>
      <dgm:t>
        <a:bodyPr/>
        <a:lstStyle/>
        <a:p>
          <a:endParaRPr lang="en-US" sz="1600" b="0">
            <a:latin typeface="Arial Black" panose="020B0A04020102020204" pitchFamily="34" charset="0"/>
          </a:endParaRPr>
        </a:p>
      </dgm:t>
    </dgm:pt>
    <dgm:pt modelId="{3BF8096B-016F-43F4-BEAD-70D564CCAFD9}" type="sibTrans" cxnId="{D7255171-697B-4756-BD06-EB820F0B6ED4}">
      <dgm:prSet/>
      <dgm:spPr/>
      <dgm:t>
        <a:bodyPr/>
        <a:lstStyle/>
        <a:p>
          <a:endParaRPr lang="en-US" sz="1600" b="0">
            <a:latin typeface="Arial Black" panose="020B0A04020102020204" pitchFamily="34" charset="0"/>
          </a:endParaRPr>
        </a:p>
      </dgm:t>
    </dgm:pt>
    <dgm:pt modelId="{82D21636-FFA7-4F45-98DD-051CFB34A701}">
      <dgm:prSet custT="1"/>
      <dgm:spPr/>
      <dgm:t>
        <a:bodyPr/>
        <a:lstStyle/>
        <a:p>
          <a:pPr rtl="0"/>
          <a:r>
            <a:rPr lang="en-GB" sz="1600" b="0" dirty="0" smtClean="0">
              <a:latin typeface="Arial Black" panose="020B0A04020102020204" pitchFamily="34" charset="0"/>
            </a:rPr>
            <a:t>Used to support disproportionately affected workers &amp; communities e.g. coal mining areas</a:t>
          </a:r>
          <a:endParaRPr lang="en-US" sz="1600" b="0" dirty="0">
            <a:latin typeface="Arial Black" panose="020B0A04020102020204" pitchFamily="34" charset="0"/>
          </a:endParaRPr>
        </a:p>
      </dgm:t>
    </dgm:pt>
    <dgm:pt modelId="{A879B427-CC8F-4380-873F-2624E49EF7AF}" type="parTrans" cxnId="{31D9C092-176B-4570-A044-1A13E8661451}">
      <dgm:prSet/>
      <dgm:spPr/>
      <dgm:t>
        <a:bodyPr/>
        <a:lstStyle/>
        <a:p>
          <a:endParaRPr lang="en-US" sz="1600" b="0">
            <a:latin typeface="Arial Black" panose="020B0A04020102020204" pitchFamily="34" charset="0"/>
          </a:endParaRPr>
        </a:p>
      </dgm:t>
    </dgm:pt>
    <dgm:pt modelId="{97566DE7-2696-4611-A7CB-4397AAE024FF}" type="sibTrans" cxnId="{31D9C092-176B-4570-A044-1A13E8661451}">
      <dgm:prSet/>
      <dgm:spPr/>
      <dgm:t>
        <a:bodyPr/>
        <a:lstStyle/>
        <a:p>
          <a:endParaRPr lang="en-US" sz="1600" b="0">
            <a:latin typeface="Arial Black" panose="020B0A04020102020204" pitchFamily="34" charset="0"/>
          </a:endParaRPr>
        </a:p>
      </dgm:t>
    </dgm:pt>
    <dgm:pt modelId="{641CA56B-3192-4B15-93F5-520DCB45E342}">
      <dgm:prSet custT="1"/>
      <dgm:spPr/>
      <dgm:t>
        <a:bodyPr/>
        <a:lstStyle/>
        <a:p>
          <a:pPr rtl="0"/>
          <a:r>
            <a:rPr lang="en-GB" sz="1600" b="0" dirty="0" smtClean="0">
              <a:latin typeface="Arial Black" panose="020B0A04020102020204" pitchFamily="34" charset="0"/>
            </a:rPr>
            <a:t>Pay equal dividend to the entire population.</a:t>
          </a:r>
          <a:endParaRPr lang="en-US" sz="1600" b="0" dirty="0">
            <a:latin typeface="Arial Black" panose="020B0A04020102020204" pitchFamily="34" charset="0"/>
          </a:endParaRPr>
        </a:p>
      </dgm:t>
    </dgm:pt>
    <dgm:pt modelId="{0A3CCE9D-A3F7-4FF1-84E7-DBCE0058E646}" type="parTrans" cxnId="{6845676A-259D-457E-A079-BB54C927E939}">
      <dgm:prSet/>
      <dgm:spPr/>
      <dgm:t>
        <a:bodyPr/>
        <a:lstStyle/>
        <a:p>
          <a:endParaRPr lang="en-US" sz="1600" b="0">
            <a:latin typeface="Arial Black" panose="020B0A04020102020204" pitchFamily="34" charset="0"/>
          </a:endParaRPr>
        </a:p>
      </dgm:t>
    </dgm:pt>
    <dgm:pt modelId="{51E70471-6AE7-4702-9390-509C4C58988F}" type="sibTrans" cxnId="{6845676A-259D-457E-A079-BB54C927E939}">
      <dgm:prSet/>
      <dgm:spPr/>
      <dgm:t>
        <a:bodyPr/>
        <a:lstStyle/>
        <a:p>
          <a:endParaRPr lang="en-US" sz="1600" b="0">
            <a:latin typeface="Arial Black" panose="020B0A04020102020204" pitchFamily="34" charset="0"/>
          </a:endParaRPr>
        </a:p>
      </dgm:t>
    </dgm:pt>
    <dgm:pt modelId="{2D1C967C-F894-4BF6-9385-050081A9383E}">
      <dgm:prSet custT="1"/>
      <dgm:spPr/>
      <dgm:t>
        <a:bodyPr/>
        <a:lstStyle/>
        <a:p>
          <a:pPr rtl="0"/>
          <a:r>
            <a:rPr lang="en-GB" sz="1600" b="0" dirty="0" smtClean="0">
              <a:latin typeface="Arial Black" panose="020B0A04020102020204" pitchFamily="34" charset="0"/>
            </a:rPr>
            <a:t>Compensate the poorest 40% of households</a:t>
          </a:r>
          <a:endParaRPr lang="en-US" sz="1600" b="0" dirty="0">
            <a:latin typeface="Arial Black" panose="020B0A04020102020204" pitchFamily="34" charset="0"/>
          </a:endParaRPr>
        </a:p>
      </dgm:t>
    </dgm:pt>
    <dgm:pt modelId="{466E3A40-3A0A-49CD-83E8-F4A71DF767F2}" type="parTrans" cxnId="{6EE19ACE-FB8A-4B36-9B4E-DE5C69AE8912}">
      <dgm:prSet/>
      <dgm:spPr/>
      <dgm:t>
        <a:bodyPr/>
        <a:lstStyle/>
        <a:p>
          <a:endParaRPr lang="en-US" sz="1600" b="0">
            <a:latin typeface="Arial Black" panose="020B0A04020102020204" pitchFamily="34" charset="0"/>
          </a:endParaRPr>
        </a:p>
      </dgm:t>
    </dgm:pt>
    <dgm:pt modelId="{D8DB2B93-E237-4439-A6E2-16EC0E2984C0}" type="sibTrans" cxnId="{6EE19ACE-FB8A-4B36-9B4E-DE5C69AE8912}">
      <dgm:prSet/>
      <dgm:spPr/>
      <dgm:t>
        <a:bodyPr/>
        <a:lstStyle/>
        <a:p>
          <a:endParaRPr lang="en-US" sz="1600" b="0">
            <a:latin typeface="Arial Black" panose="020B0A04020102020204" pitchFamily="34" charset="0"/>
          </a:endParaRPr>
        </a:p>
      </dgm:t>
    </dgm:pt>
    <dgm:pt modelId="{91B8AC52-8CEF-459B-ADC1-8A983D868BB9}">
      <dgm:prSet custT="1"/>
      <dgm:spPr/>
      <dgm:t>
        <a:bodyPr/>
        <a:lstStyle/>
        <a:p>
          <a:pPr rtl="0"/>
          <a:r>
            <a:rPr lang="en-GB" sz="1600" b="0" dirty="0" smtClean="0">
              <a:latin typeface="Arial Black" panose="020B0A04020102020204" pitchFamily="34" charset="0"/>
            </a:rPr>
            <a:t>¾ of the revenue can still be used for additional investment in Green Projects or fund SDGs</a:t>
          </a:r>
          <a:endParaRPr lang="en-US" sz="1600" b="0" dirty="0">
            <a:latin typeface="Arial Black" panose="020B0A04020102020204" pitchFamily="34" charset="0"/>
          </a:endParaRPr>
        </a:p>
      </dgm:t>
    </dgm:pt>
    <dgm:pt modelId="{378AA252-CB49-4B79-8AE7-A61D80BBB4C4}" type="parTrans" cxnId="{98739042-AC41-45A3-959F-76492E8ECB5D}">
      <dgm:prSet/>
      <dgm:spPr/>
      <dgm:t>
        <a:bodyPr/>
        <a:lstStyle/>
        <a:p>
          <a:endParaRPr lang="en-US" sz="1600" b="0">
            <a:latin typeface="Arial Black" panose="020B0A04020102020204" pitchFamily="34" charset="0"/>
          </a:endParaRPr>
        </a:p>
      </dgm:t>
    </dgm:pt>
    <dgm:pt modelId="{432083A2-D1E2-4E55-A9E9-AC1DA0234CEB}" type="sibTrans" cxnId="{98739042-AC41-45A3-959F-76492E8ECB5D}">
      <dgm:prSet/>
      <dgm:spPr/>
      <dgm:t>
        <a:bodyPr/>
        <a:lstStyle/>
        <a:p>
          <a:endParaRPr lang="en-US" sz="1600" b="0">
            <a:latin typeface="Arial Black" panose="020B0A04020102020204" pitchFamily="34" charset="0"/>
          </a:endParaRPr>
        </a:p>
      </dgm:t>
    </dgm:pt>
    <dgm:pt modelId="{1E135351-431A-43A3-8DD2-2C961082E5AA}">
      <dgm:prSet custT="1"/>
      <dgm:spPr/>
      <dgm:t>
        <a:bodyPr/>
        <a:lstStyle/>
        <a:p>
          <a:pPr rtl="0"/>
          <a:r>
            <a:rPr lang="en-GB" sz="1600" b="0" dirty="0" smtClean="0">
              <a:latin typeface="Arial Black" panose="020B0A04020102020204" pitchFamily="34" charset="0"/>
            </a:rPr>
            <a:t>Climate Tax revenue would save 700,000 people a year who die from air pollution</a:t>
          </a:r>
          <a:endParaRPr lang="en-US" sz="1600" b="0" dirty="0">
            <a:latin typeface="Arial Black" panose="020B0A04020102020204" pitchFamily="34" charset="0"/>
          </a:endParaRPr>
        </a:p>
      </dgm:t>
    </dgm:pt>
    <dgm:pt modelId="{D9DF7C7E-E30E-435D-94FE-04E5A8D3B209}" type="parTrans" cxnId="{A33AA099-4219-4825-A766-AA59AEDCDE73}">
      <dgm:prSet/>
      <dgm:spPr/>
      <dgm:t>
        <a:bodyPr/>
        <a:lstStyle/>
        <a:p>
          <a:endParaRPr lang="en-US" sz="1600" b="0">
            <a:latin typeface="Arial Black" panose="020B0A04020102020204" pitchFamily="34" charset="0"/>
          </a:endParaRPr>
        </a:p>
      </dgm:t>
    </dgm:pt>
    <dgm:pt modelId="{B4967839-670E-4840-9AA6-D38583C18BCA}" type="sibTrans" cxnId="{A33AA099-4219-4825-A766-AA59AEDCDE73}">
      <dgm:prSet/>
      <dgm:spPr/>
      <dgm:t>
        <a:bodyPr/>
        <a:lstStyle/>
        <a:p>
          <a:endParaRPr lang="en-US" sz="1600" b="0">
            <a:latin typeface="Arial Black" panose="020B0A04020102020204" pitchFamily="34" charset="0"/>
          </a:endParaRPr>
        </a:p>
      </dgm:t>
    </dgm:pt>
    <dgm:pt modelId="{03E26CCE-6B18-44C5-B345-F457D8F61C67}" type="pres">
      <dgm:prSet presAssocID="{F6D91AA3-8D8D-4D12-A986-C0A7994DF083}" presName="compositeShape" presStyleCnt="0">
        <dgm:presLayoutVars>
          <dgm:chMax val="7"/>
          <dgm:dir/>
          <dgm:resizeHandles val="exact"/>
        </dgm:presLayoutVars>
      </dgm:prSet>
      <dgm:spPr/>
      <dgm:t>
        <a:bodyPr/>
        <a:lstStyle/>
        <a:p>
          <a:endParaRPr lang="en-US"/>
        </a:p>
      </dgm:t>
    </dgm:pt>
    <dgm:pt modelId="{3C5D1B3F-1794-4032-9201-EA0AB2C1E92D}" type="pres">
      <dgm:prSet presAssocID="{5FDBAAB3-F05F-4968-83F3-AEF09328F8A0}" presName="circ1" presStyleLbl="vennNode1" presStyleIdx="0" presStyleCnt="7"/>
      <dgm:spPr/>
      <dgm:t>
        <a:bodyPr/>
        <a:lstStyle/>
        <a:p>
          <a:endParaRPr lang="en-US"/>
        </a:p>
      </dgm:t>
    </dgm:pt>
    <dgm:pt modelId="{DA88B8AF-F60D-4D72-8C83-C9575F85658A}" type="pres">
      <dgm:prSet presAssocID="{5FDBAAB3-F05F-4968-83F3-AEF09328F8A0}" presName="circ1Tx" presStyleLbl="revTx" presStyleIdx="0" presStyleCnt="0" custScaleX="182063">
        <dgm:presLayoutVars>
          <dgm:chMax val="0"/>
          <dgm:chPref val="0"/>
          <dgm:bulletEnabled val="1"/>
        </dgm:presLayoutVars>
      </dgm:prSet>
      <dgm:spPr/>
      <dgm:t>
        <a:bodyPr/>
        <a:lstStyle/>
        <a:p>
          <a:endParaRPr lang="en-US"/>
        </a:p>
      </dgm:t>
    </dgm:pt>
    <dgm:pt modelId="{B1C7CAD8-C7E6-452E-94E9-0513A1F53EA2}" type="pres">
      <dgm:prSet presAssocID="{80924652-672B-4B7B-B262-CDFF0B33FE42}" presName="circ2" presStyleLbl="vennNode1" presStyleIdx="1" presStyleCnt="7"/>
      <dgm:spPr/>
    </dgm:pt>
    <dgm:pt modelId="{6C2C0903-4824-4A58-B3A6-A1A91426B42A}" type="pres">
      <dgm:prSet presAssocID="{80924652-672B-4B7B-B262-CDFF0B33FE42}" presName="circ2Tx" presStyleLbl="revTx" presStyleIdx="0" presStyleCnt="0" custScaleX="189009">
        <dgm:presLayoutVars>
          <dgm:chMax val="0"/>
          <dgm:chPref val="0"/>
          <dgm:bulletEnabled val="1"/>
        </dgm:presLayoutVars>
      </dgm:prSet>
      <dgm:spPr/>
      <dgm:t>
        <a:bodyPr/>
        <a:lstStyle/>
        <a:p>
          <a:endParaRPr lang="en-US"/>
        </a:p>
      </dgm:t>
    </dgm:pt>
    <dgm:pt modelId="{CDE5CAFD-5430-4EE2-8A17-318D8C96E3A5}" type="pres">
      <dgm:prSet presAssocID="{641CA56B-3192-4B15-93F5-520DCB45E342}" presName="circ3" presStyleLbl="vennNode1" presStyleIdx="2" presStyleCnt="7"/>
      <dgm:spPr/>
    </dgm:pt>
    <dgm:pt modelId="{6F3C2E86-2E27-4166-860E-3DFD9AFDB4A9}" type="pres">
      <dgm:prSet presAssocID="{641CA56B-3192-4B15-93F5-520DCB45E342}" presName="circ3Tx" presStyleLbl="revTx" presStyleIdx="0" presStyleCnt="0" custScaleX="147139" custLinFactNeighborX="1039" custLinFactNeighborY="-14004">
        <dgm:presLayoutVars>
          <dgm:chMax val="0"/>
          <dgm:chPref val="0"/>
          <dgm:bulletEnabled val="1"/>
        </dgm:presLayoutVars>
      </dgm:prSet>
      <dgm:spPr/>
      <dgm:t>
        <a:bodyPr/>
        <a:lstStyle/>
        <a:p>
          <a:endParaRPr lang="en-US"/>
        </a:p>
      </dgm:t>
    </dgm:pt>
    <dgm:pt modelId="{943AB1E3-3B9C-4774-8A10-DDB3792E1ED1}" type="pres">
      <dgm:prSet presAssocID="{82D21636-FFA7-4F45-98DD-051CFB34A701}" presName="circ4" presStyleLbl="vennNode1" presStyleIdx="3" presStyleCnt="7"/>
      <dgm:spPr/>
    </dgm:pt>
    <dgm:pt modelId="{54118B85-7CCA-4541-A858-954EF7992059}" type="pres">
      <dgm:prSet presAssocID="{82D21636-FFA7-4F45-98DD-051CFB34A701}" presName="circ4Tx" presStyleLbl="revTx" presStyleIdx="0" presStyleCnt="0" custScaleX="202560">
        <dgm:presLayoutVars>
          <dgm:chMax val="0"/>
          <dgm:chPref val="0"/>
          <dgm:bulletEnabled val="1"/>
        </dgm:presLayoutVars>
      </dgm:prSet>
      <dgm:spPr/>
      <dgm:t>
        <a:bodyPr/>
        <a:lstStyle/>
        <a:p>
          <a:endParaRPr lang="en-US"/>
        </a:p>
      </dgm:t>
    </dgm:pt>
    <dgm:pt modelId="{4ECC1D8B-42C6-4FFA-BD96-0273DEB2416A}" type="pres">
      <dgm:prSet presAssocID="{91B8AC52-8CEF-459B-ADC1-8A983D868BB9}" presName="circ5" presStyleLbl="vennNode1" presStyleIdx="4" presStyleCnt="7"/>
      <dgm:spPr/>
    </dgm:pt>
    <dgm:pt modelId="{744D25D9-B3A7-49EE-943B-2E8A62079B69}" type="pres">
      <dgm:prSet presAssocID="{91B8AC52-8CEF-459B-ADC1-8A983D868BB9}" presName="circ5Tx" presStyleLbl="revTx" presStyleIdx="0" presStyleCnt="0" custScaleX="179124" custLinFactNeighborX="-2936">
        <dgm:presLayoutVars>
          <dgm:chMax val="0"/>
          <dgm:chPref val="0"/>
          <dgm:bulletEnabled val="1"/>
        </dgm:presLayoutVars>
      </dgm:prSet>
      <dgm:spPr/>
      <dgm:t>
        <a:bodyPr/>
        <a:lstStyle/>
        <a:p>
          <a:endParaRPr lang="en-US"/>
        </a:p>
      </dgm:t>
    </dgm:pt>
    <dgm:pt modelId="{85A1BDA4-07EE-4DF7-8B5F-B40C8F25DE88}" type="pres">
      <dgm:prSet presAssocID="{2D1C967C-F894-4BF6-9385-050081A9383E}" presName="circ6" presStyleLbl="vennNode1" presStyleIdx="5" presStyleCnt="7"/>
      <dgm:spPr/>
    </dgm:pt>
    <dgm:pt modelId="{FCD41E8F-D60B-446B-B38D-73CA0E7C1757}" type="pres">
      <dgm:prSet presAssocID="{2D1C967C-F894-4BF6-9385-050081A9383E}" presName="circ6Tx" presStyleLbl="revTx" presStyleIdx="0" presStyleCnt="0">
        <dgm:presLayoutVars>
          <dgm:chMax val="0"/>
          <dgm:chPref val="0"/>
          <dgm:bulletEnabled val="1"/>
        </dgm:presLayoutVars>
      </dgm:prSet>
      <dgm:spPr/>
      <dgm:t>
        <a:bodyPr/>
        <a:lstStyle/>
        <a:p>
          <a:endParaRPr lang="en-US"/>
        </a:p>
      </dgm:t>
    </dgm:pt>
    <dgm:pt modelId="{4167D1A4-E62A-4E27-A916-FB4A8B762CD8}" type="pres">
      <dgm:prSet presAssocID="{1E135351-431A-43A3-8DD2-2C961082E5AA}" presName="circ7" presStyleLbl="vennNode1" presStyleIdx="6" presStyleCnt="7"/>
      <dgm:spPr/>
    </dgm:pt>
    <dgm:pt modelId="{2A2547B7-EDA5-41D8-9810-6D0B9E53209B}" type="pres">
      <dgm:prSet presAssocID="{1E135351-431A-43A3-8DD2-2C961082E5AA}" presName="circ7Tx" presStyleLbl="revTx" presStyleIdx="0" presStyleCnt="0" custScaleX="169320">
        <dgm:presLayoutVars>
          <dgm:chMax val="0"/>
          <dgm:chPref val="0"/>
          <dgm:bulletEnabled val="1"/>
        </dgm:presLayoutVars>
      </dgm:prSet>
      <dgm:spPr/>
      <dgm:t>
        <a:bodyPr/>
        <a:lstStyle/>
        <a:p>
          <a:endParaRPr lang="en-US"/>
        </a:p>
      </dgm:t>
    </dgm:pt>
  </dgm:ptLst>
  <dgm:cxnLst>
    <dgm:cxn modelId="{519921D2-32F1-4453-8BEB-6024040FA118}" type="presOf" srcId="{1E135351-431A-43A3-8DD2-2C961082E5AA}" destId="{2A2547B7-EDA5-41D8-9810-6D0B9E53209B}" srcOrd="0" destOrd="0" presId="urn:microsoft.com/office/officeart/2005/8/layout/venn1"/>
    <dgm:cxn modelId="{1663F437-1888-49E3-8BA2-A329F3A325E9}" type="presOf" srcId="{91B8AC52-8CEF-459B-ADC1-8A983D868BB9}" destId="{744D25D9-B3A7-49EE-943B-2E8A62079B69}" srcOrd="0" destOrd="0" presId="urn:microsoft.com/office/officeart/2005/8/layout/venn1"/>
    <dgm:cxn modelId="{A33AA099-4219-4825-A766-AA59AEDCDE73}" srcId="{F6D91AA3-8D8D-4D12-A986-C0A7994DF083}" destId="{1E135351-431A-43A3-8DD2-2C961082E5AA}" srcOrd="6" destOrd="0" parTransId="{D9DF7C7E-E30E-435D-94FE-04E5A8D3B209}" sibTransId="{B4967839-670E-4840-9AA6-D38583C18BCA}"/>
    <dgm:cxn modelId="{32BFAC4D-C4B3-458C-9BE9-1561652D2D38}" type="presOf" srcId="{641CA56B-3192-4B15-93F5-520DCB45E342}" destId="{6F3C2E86-2E27-4166-860E-3DFD9AFDB4A9}" srcOrd="0" destOrd="0" presId="urn:microsoft.com/office/officeart/2005/8/layout/venn1"/>
    <dgm:cxn modelId="{3F1F5009-B61B-4FFE-BD5C-0C1CC9A4C705}" type="presOf" srcId="{80924652-672B-4B7B-B262-CDFF0B33FE42}" destId="{6C2C0903-4824-4A58-B3A6-A1A91426B42A}" srcOrd="0" destOrd="0" presId="urn:microsoft.com/office/officeart/2005/8/layout/venn1"/>
    <dgm:cxn modelId="{662AA543-6EC6-4A5C-954D-D5CEB97734B5}" type="presOf" srcId="{82D21636-FFA7-4F45-98DD-051CFB34A701}" destId="{54118B85-7CCA-4541-A858-954EF7992059}" srcOrd="0" destOrd="0" presId="urn:microsoft.com/office/officeart/2005/8/layout/venn1"/>
    <dgm:cxn modelId="{6845676A-259D-457E-A079-BB54C927E939}" srcId="{F6D91AA3-8D8D-4D12-A986-C0A7994DF083}" destId="{641CA56B-3192-4B15-93F5-520DCB45E342}" srcOrd="2" destOrd="0" parTransId="{0A3CCE9D-A3F7-4FF1-84E7-DBCE0058E646}" sibTransId="{51E70471-6AE7-4702-9390-509C4C58988F}"/>
    <dgm:cxn modelId="{6EE19ACE-FB8A-4B36-9B4E-DE5C69AE8912}" srcId="{F6D91AA3-8D8D-4D12-A986-C0A7994DF083}" destId="{2D1C967C-F894-4BF6-9385-050081A9383E}" srcOrd="5" destOrd="0" parTransId="{466E3A40-3A0A-49CD-83E8-F4A71DF767F2}" sibTransId="{D8DB2B93-E237-4439-A6E2-16EC0E2984C0}"/>
    <dgm:cxn modelId="{DB1E7AC6-CC2F-432A-B40C-DC586BDDB1CA}" srcId="{F6D91AA3-8D8D-4D12-A986-C0A7994DF083}" destId="{5FDBAAB3-F05F-4968-83F3-AEF09328F8A0}" srcOrd="0" destOrd="0" parTransId="{6269667D-237D-4A5E-A8B7-33BE3A6B466A}" sibTransId="{05B98C2C-9EEB-4C34-B65E-EA837564DE2B}"/>
    <dgm:cxn modelId="{8F20C289-D0A1-4FEA-9B37-EF5CCE294F6B}" type="presOf" srcId="{2D1C967C-F894-4BF6-9385-050081A9383E}" destId="{FCD41E8F-D60B-446B-B38D-73CA0E7C1757}" srcOrd="0" destOrd="0" presId="urn:microsoft.com/office/officeart/2005/8/layout/venn1"/>
    <dgm:cxn modelId="{D7255171-697B-4756-BD06-EB820F0B6ED4}" srcId="{F6D91AA3-8D8D-4D12-A986-C0A7994DF083}" destId="{80924652-672B-4B7B-B262-CDFF0B33FE42}" srcOrd="1" destOrd="0" parTransId="{38F945DD-E44A-4BE0-AA21-4DA50CD481AF}" sibTransId="{3BF8096B-016F-43F4-BEAD-70D564CCAFD9}"/>
    <dgm:cxn modelId="{A8DBB730-E3C2-4E9B-A9EF-D795C71B6FEA}" type="presOf" srcId="{F6D91AA3-8D8D-4D12-A986-C0A7994DF083}" destId="{03E26CCE-6B18-44C5-B345-F457D8F61C67}" srcOrd="0" destOrd="0" presId="urn:microsoft.com/office/officeart/2005/8/layout/venn1"/>
    <dgm:cxn modelId="{31D9C092-176B-4570-A044-1A13E8661451}" srcId="{F6D91AA3-8D8D-4D12-A986-C0A7994DF083}" destId="{82D21636-FFA7-4F45-98DD-051CFB34A701}" srcOrd="3" destOrd="0" parTransId="{A879B427-CC8F-4380-873F-2624E49EF7AF}" sibTransId="{97566DE7-2696-4611-A7CB-4397AAE024FF}"/>
    <dgm:cxn modelId="{98739042-AC41-45A3-959F-76492E8ECB5D}" srcId="{F6D91AA3-8D8D-4D12-A986-C0A7994DF083}" destId="{91B8AC52-8CEF-459B-ADC1-8A983D868BB9}" srcOrd="4" destOrd="0" parTransId="{378AA252-CB49-4B79-8AE7-A61D80BBB4C4}" sibTransId="{432083A2-D1E2-4E55-A9E9-AC1DA0234CEB}"/>
    <dgm:cxn modelId="{277923B4-7513-4AEE-9508-2BF9BF7006F0}" type="presOf" srcId="{5FDBAAB3-F05F-4968-83F3-AEF09328F8A0}" destId="{DA88B8AF-F60D-4D72-8C83-C9575F85658A}" srcOrd="0" destOrd="0" presId="urn:microsoft.com/office/officeart/2005/8/layout/venn1"/>
    <dgm:cxn modelId="{094FBD80-B09C-4E5E-BB97-D2609317EBA9}" type="presParOf" srcId="{03E26CCE-6B18-44C5-B345-F457D8F61C67}" destId="{3C5D1B3F-1794-4032-9201-EA0AB2C1E92D}" srcOrd="0" destOrd="0" presId="urn:microsoft.com/office/officeart/2005/8/layout/venn1"/>
    <dgm:cxn modelId="{C837ECC6-E3B2-4464-BE06-BBC1E2D2DF0E}" type="presParOf" srcId="{03E26CCE-6B18-44C5-B345-F457D8F61C67}" destId="{DA88B8AF-F60D-4D72-8C83-C9575F85658A}" srcOrd="1" destOrd="0" presId="urn:microsoft.com/office/officeart/2005/8/layout/venn1"/>
    <dgm:cxn modelId="{7E273FC7-4F18-43D6-A0ED-0A08561159E7}" type="presParOf" srcId="{03E26CCE-6B18-44C5-B345-F457D8F61C67}" destId="{B1C7CAD8-C7E6-452E-94E9-0513A1F53EA2}" srcOrd="2" destOrd="0" presId="urn:microsoft.com/office/officeart/2005/8/layout/venn1"/>
    <dgm:cxn modelId="{F8B5CF87-B620-458C-9D52-5729DD951C8B}" type="presParOf" srcId="{03E26CCE-6B18-44C5-B345-F457D8F61C67}" destId="{6C2C0903-4824-4A58-B3A6-A1A91426B42A}" srcOrd="3" destOrd="0" presId="urn:microsoft.com/office/officeart/2005/8/layout/venn1"/>
    <dgm:cxn modelId="{E10D4847-5252-4010-ABC2-5474EA68CA81}" type="presParOf" srcId="{03E26CCE-6B18-44C5-B345-F457D8F61C67}" destId="{CDE5CAFD-5430-4EE2-8A17-318D8C96E3A5}" srcOrd="4" destOrd="0" presId="urn:microsoft.com/office/officeart/2005/8/layout/venn1"/>
    <dgm:cxn modelId="{13411187-AD80-4C19-A4F2-C744ABBDFA88}" type="presParOf" srcId="{03E26CCE-6B18-44C5-B345-F457D8F61C67}" destId="{6F3C2E86-2E27-4166-860E-3DFD9AFDB4A9}" srcOrd="5" destOrd="0" presId="urn:microsoft.com/office/officeart/2005/8/layout/venn1"/>
    <dgm:cxn modelId="{9CE3D385-C067-485A-9505-C4D84DA5C864}" type="presParOf" srcId="{03E26CCE-6B18-44C5-B345-F457D8F61C67}" destId="{943AB1E3-3B9C-4774-8A10-DDB3792E1ED1}" srcOrd="6" destOrd="0" presId="urn:microsoft.com/office/officeart/2005/8/layout/venn1"/>
    <dgm:cxn modelId="{A3F60BDB-6943-4476-8518-228EBF6782DE}" type="presParOf" srcId="{03E26CCE-6B18-44C5-B345-F457D8F61C67}" destId="{54118B85-7CCA-4541-A858-954EF7992059}" srcOrd="7" destOrd="0" presId="urn:microsoft.com/office/officeart/2005/8/layout/venn1"/>
    <dgm:cxn modelId="{513A4C8A-7C0F-4BEA-AD8C-27606FF1E01F}" type="presParOf" srcId="{03E26CCE-6B18-44C5-B345-F457D8F61C67}" destId="{4ECC1D8B-42C6-4FFA-BD96-0273DEB2416A}" srcOrd="8" destOrd="0" presId="urn:microsoft.com/office/officeart/2005/8/layout/venn1"/>
    <dgm:cxn modelId="{291CF7FB-E2AB-4D99-94BD-624819F70DC1}" type="presParOf" srcId="{03E26CCE-6B18-44C5-B345-F457D8F61C67}" destId="{744D25D9-B3A7-49EE-943B-2E8A62079B69}" srcOrd="9" destOrd="0" presId="urn:microsoft.com/office/officeart/2005/8/layout/venn1"/>
    <dgm:cxn modelId="{81A1D68E-12FF-487A-9365-C89250A56D45}" type="presParOf" srcId="{03E26CCE-6B18-44C5-B345-F457D8F61C67}" destId="{85A1BDA4-07EE-4DF7-8B5F-B40C8F25DE88}" srcOrd="10" destOrd="0" presId="urn:microsoft.com/office/officeart/2005/8/layout/venn1"/>
    <dgm:cxn modelId="{89A3C58F-C125-433F-84EB-9C1893E61D90}" type="presParOf" srcId="{03E26CCE-6B18-44C5-B345-F457D8F61C67}" destId="{FCD41E8F-D60B-446B-B38D-73CA0E7C1757}" srcOrd="11" destOrd="0" presId="urn:microsoft.com/office/officeart/2005/8/layout/venn1"/>
    <dgm:cxn modelId="{91EB561A-160D-4225-8B9F-4E61BA724D39}" type="presParOf" srcId="{03E26CCE-6B18-44C5-B345-F457D8F61C67}" destId="{4167D1A4-E62A-4E27-A916-FB4A8B762CD8}" srcOrd="12" destOrd="0" presId="urn:microsoft.com/office/officeart/2005/8/layout/venn1"/>
    <dgm:cxn modelId="{4CD23A4A-6ACA-46F3-BECF-425D5769C2AA}" type="presParOf" srcId="{03E26CCE-6B18-44C5-B345-F457D8F61C67}" destId="{2A2547B7-EDA5-41D8-9810-6D0B9E53209B}"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B58EAF-5C8D-4B55-85A7-94CB1BC0739D}" type="doc">
      <dgm:prSet loTypeId="urn:microsoft.com/office/officeart/2005/8/layout/list1" loCatId="list" qsTypeId="urn:microsoft.com/office/officeart/2005/8/quickstyle/simple1" qsCatId="simple" csTypeId="urn:microsoft.com/office/officeart/2005/8/colors/accent6_4" csCatId="accent6" phldr="1"/>
      <dgm:spPr/>
      <dgm:t>
        <a:bodyPr/>
        <a:lstStyle/>
        <a:p>
          <a:endParaRPr lang="en-US"/>
        </a:p>
      </dgm:t>
    </dgm:pt>
    <dgm:pt modelId="{A25B024E-A320-49BA-BE15-0DBBA96519E7}">
      <dgm:prSet custT="1"/>
      <dgm:spPr/>
      <dgm:t>
        <a:bodyPr/>
        <a:lstStyle/>
        <a:p>
          <a:pPr rtl="0"/>
          <a:r>
            <a:rPr lang="en-US" sz="2400" smtClean="0">
              <a:latin typeface="Arial Black" panose="020B0A04020102020204" pitchFamily="34" charset="0"/>
            </a:rPr>
            <a:t>Green buildings represent one of the biggest global investment opportunities of the next decade, estimated by the IFC to be USD 24.7 trillion by 2030.</a:t>
          </a:r>
          <a:endParaRPr lang="en-US" sz="2400">
            <a:latin typeface="Arial Black" panose="020B0A04020102020204" pitchFamily="34" charset="0"/>
          </a:endParaRPr>
        </a:p>
      </dgm:t>
    </dgm:pt>
    <dgm:pt modelId="{DD3B69BA-DAA4-4D23-B211-1DE33096DE33}" type="parTrans" cxnId="{C4E38E28-4511-41E7-9DA0-3C994E62262F}">
      <dgm:prSet/>
      <dgm:spPr/>
      <dgm:t>
        <a:bodyPr/>
        <a:lstStyle/>
        <a:p>
          <a:endParaRPr lang="en-US"/>
        </a:p>
      </dgm:t>
    </dgm:pt>
    <dgm:pt modelId="{1B7A1659-4DDC-4329-98A5-8C06051F7025}" type="sibTrans" cxnId="{C4E38E28-4511-41E7-9DA0-3C994E62262F}">
      <dgm:prSet/>
      <dgm:spPr/>
      <dgm:t>
        <a:bodyPr/>
        <a:lstStyle/>
        <a:p>
          <a:endParaRPr lang="en-US"/>
        </a:p>
      </dgm:t>
    </dgm:pt>
    <dgm:pt modelId="{5E063E88-A810-4B89-AAC1-6C627E543F62}" type="pres">
      <dgm:prSet presAssocID="{ECB58EAF-5C8D-4B55-85A7-94CB1BC0739D}" presName="linear" presStyleCnt="0">
        <dgm:presLayoutVars>
          <dgm:dir/>
          <dgm:animLvl val="lvl"/>
          <dgm:resizeHandles val="exact"/>
        </dgm:presLayoutVars>
      </dgm:prSet>
      <dgm:spPr/>
    </dgm:pt>
    <dgm:pt modelId="{4E480D08-79AD-45BD-AF2A-0007F96F5CD1}" type="pres">
      <dgm:prSet presAssocID="{A25B024E-A320-49BA-BE15-0DBBA96519E7}" presName="parentLin" presStyleCnt="0"/>
      <dgm:spPr/>
    </dgm:pt>
    <dgm:pt modelId="{0F07F19C-96FE-46D6-AF3D-7A760436B464}" type="pres">
      <dgm:prSet presAssocID="{A25B024E-A320-49BA-BE15-0DBBA96519E7}" presName="parentLeftMargin" presStyleLbl="node1" presStyleIdx="0" presStyleCnt="1"/>
      <dgm:spPr/>
    </dgm:pt>
    <dgm:pt modelId="{3994D866-783D-40FB-9F95-63358289976B}" type="pres">
      <dgm:prSet presAssocID="{A25B024E-A320-49BA-BE15-0DBBA96519E7}" presName="parentText" presStyleLbl="node1" presStyleIdx="0" presStyleCnt="1" custScaleX="134238">
        <dgm:presLayoutVars>
          <dgm:chMax val="0"/>
          <dgm:bulletEnabled val="1"/>
        </dgm:presLayoutVars>
      </dgm:prSet>
      <dgm:spPr/>
    </dgm:pt>
    <dgm:pt modelId="{7BC62BC4-6FBD-4D4E-9901-F80B5EB923C5}" type="pres">
      <dgm:prSet presAssocID="{A25B024E-A320-49BA-BE15-0DBBA96519E7}" presName="negativeSpace" presStyleCnt="0"/>
      <dgm:spPr/>
    </dgm:pt>
    <dgm:pt modelId="{3868FABA-7455-4915-9DCF-C30F97C95497}" type="pres">
      <dgm:prSet presAssocID="{A25B024E-A320-49BA-BE15-0DBBA96519E7}" presName="childText" presStyleLbl="conFgAcc1" presStyleIdx="0" presStyleCnt="1" custScaleX="84850">
        <dgm:presLayoutVars>
          <dgm:bulletEnabled val="1"/>
        </dgm:presLayoutVars>
      </dgm:prSet>
      <dgm:spPr/>
    </dgm:pt>
  </dgm:ptLst>
  <dgm:cxnLst>
    <dgm:cxn modelId="{2638D976-0921-4EAD-9739-69FB526CE368}" type="presOf" srcId="{A25B024E-A320-49BA-BE15-0DBBA96519E7}" destId="{3994D866-783D-40FB-9F95-63358289976B}" srcOrd="1" destOrd="0" presId="urn:microsoft.com/office/officeart/2005/8/layout/list1"/>
    <dgm:cxn modelId="{56088601-8649-4B18-993F-C242A0258064}" type="presOf" srcId="{ECB58EAF-5C8D-4B55-85A7-94CB1BC0739D}" destId="{5E063E88-A810-4B89-AAC1-6C627E543F62}" srcOrd="0" destOrd="0" presId="urn:microsoft.com/office/officeart/2005/8/layout/list1"/>
    <dgm:cxn modelId="{A32144E6-9966-42B1-8B26-07A2790CE07C}" type="presOf" srcId="{A25B024E-A320-49BA-BE15-0DBBA96519E7}" destId="{0F07F19C-96FE-46D6-AF3D-7A760436B464}" srcOrd="0" destOrd="0" presId="urn:microsoft.com/office/officeart/2005/8/layout/list1"/>
    <dgm:cxn modelId="{C4E38E28-4511-41E7-9DA0-3C994E62262F}" srcId="{ECB58EAF-5C8D-4B55-85A7-94CB1BC0739D}" destId="{A25B024E-A320-49BA-BE15-0DBBA96519E7}" srcOrd="0" destOrd="0" parTransId="{DD3B69BA-DAA4-4D23-B211-1DE33096DE33}" sibTransId="{1B7A1659-4DDC-4329-98A5-8C06051F7025}"/>
    <dgm:cxn modelId="{34A828F0-A00B-4039-B0F6-1726046ABAA1}" type="presParOf" srcId="{5E063E88-A810-4B89-AAC1-6C627E543F62}" destId="{4E480D08-79AD-45BD-AF2A-0007F96F5CD1}" srcOrd="0" destOrd="0" presId="urn:microsoft.com/office/officeart/2005/8/layout/list1"/>
    <dgm:cxn modelId="{2E5163B7-47F1-416C-9760-27D6C4ABF583}" type="presParOf" srcId="{4E480D08-79AD-45BD-AF2A-0007F96F5CD1}" destId="{0F07F19C-96FE-46D6-AF3D-7A760436B464}" srcOrd="0" destOrd="0" presId="urn:microsoft.com/office/officeart/2005/8/layout/list1"/>
    <dgm:cxn modelId="{E3D0B202-009E-482B-8A07-DB4DE7719844}" type="presParOf" srcId="{4E480D08-79AD-45BD-AF2A-0007F96F5CD1}" destId="{3994D866-783D-40FB-9F95-63358289976B}" srcOrd="1" destOrd="0" presId="urn:microsoft.com/office/officeart/2005/8/layout/list1"/>
    <dgm:cxn modelId="{FFF6FBB7-F004-4961-BFED-FAE2472EFC8C}" type="presParOf" srcId="{5E063E88-A810-4B89-AAC1-6C627E543F62}" destId="{7BC62BC4-6FBD-4D4E-9901-F80B5EB923C5}" srcOrd="1" destOrd="0" presId="urn:microsoft.com/office/officeart/2005/8/layout/list1"/>
    <dgm:cxn modelId="{E0A5D17F-6B77-455B-8508-0F4DD1664971}" type="presParOf" srcId="{5E063E88-A810-4B89-AAC1-6C627E543F62}" destId="{3868FABA-7455-4915-9DCF-C30F97C95497}"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A8D223-DD7E-4B73-B1FD-B212FC7E4274}" type="doc">
      <dgm:prSet loTypeId="urn:microsoft.com/office/officeart/2005/8/layout/vList5" loCatId="list" qsTypeId="urn:microsoft.com/office/officeart/2005/8/quickstyle/simple1" qsCatId="simple" csTypeId="urn:microsoft.com/office/officeart/2005/8/colors/accent6_4" csCatId="accent6" phldr="1"/>
      <dgm:spPr/>
      <dgm:t>
        <a:bodyPr/>
        <a:lstStyle/>
        <a:p>
          <a:endParaRPr lang="en-US"/>
        </a:p>
      </dgm:t>
    </dgm:pt>
    <dgm:pt modelId="{8AC1FDF1-4FAD-4DC8-AED4-47BAB417FAAD}">
      <dgm:prSet custT="1"/>
      <dgm:spPr/>
      <dgm:t>
        <a:bodyPr/>
        <a:lstStyle/>
        <a:p>
          <a:pPr rtl="0"/>
          <a:r>
            <a:rPr lang="en-US" sz="2400" dirty="0" smtClean="0">
              <a:latin typeface="Arial Black" panose="020B0A04020102020204" pitchFamily="34" charset="0"/>
            </a:rPr>
            <a:t>For example, of the 1,005 real estate companies, developers, and funds representing more than USD 4.1 trillion in assets under management that reported to The Global ESG Benchmark for Real Assets in 2019, 90 per cent aligned their projects with green building rating standards for construction and operations.</a:t>
          </a:r>
          <a:endParaRPr lang="en-US" sz="2400" dirty="0">
            <a:latin typeface="Arial Black" panose="020B0A04020102020204" pitchFamily="34" charset="0"/>
          </a:endParaRPr>
        </a:p>
      </dgm:t>
    </dgm:pt>
    <dgm:pt modelId="{9DFDC70B-98CF-45E9-A5FF-689E5DD34D57}" type="parTrans" cxnId="{13DB4E1C-F12A-4302-8A0F-4EB751ADD22F}">
      <dgm:prSet/>
      <dgm:spPr/>
      <dgm:t>
        <a:bodyPr/>
        <a:lstStyle/>
        <a:p>
          <a:endParaRPr lang="en-US" sz="2400">
            <a:latin typeface="Arial Black" panose="020B0A04020102020204" pitchFamily="34" charset="0"/>
          </a:endParaRPr>
        </a:p>
      </dgm:t>
    </dgm:pt>
    <dgm:pt modelId="{8402A43D-613B-461A-A861-A6A1FD14466F}" type="sibTrans" cxnId="{13DB4E1C-F12A-4302-8A0F-4EB751ADD22F}">
      <dgm:prSet/>
      <dgm:spPr/>
      <dgm:t>
        <a:bodyPr/>
        <a:lstStyle/>
        <a:p>
          <a:endParaRPr lang="en-US" sz="2400">
            <a:latin typeface="Arial Black" panose="020B0A04020102020204" pitchFamily="34" charset="0"/>
          </a:endParaRPr>
        </a:p>
      </dgm:t>
    </dgm:pt>
    <dgm:pt modelId="{1EB49311-1EB4-4F0A-8571-61E54A0F8974}" type="pres">
      <dgm:prSet presAssocID="{6EA8D223-DD7E-4B73-B1FD-B212FC7E4274}" presName="Name0" presStyleCnt="0">
        <dgm:presLayoutVars>
          <dgm:dir/>
          <dgm:animLvl val="lvl"/>
          <dgm:resizeHandles val="exact"/>
        </dgm:presLayoutVars>
      </dgm:prSet>
      <dgm:spPr/>
    </dgm:pt>
    <dgm:pt modelId="{8A8E64AA-BCCD-46B3-B218-B9E14E534F04}" type="pres">
      <dgm:prSet presAssocID="{8AC1FDF1-4FAD-4DC8-AED4-47BAB417FAAD}" presName="linNode" presStyleCnt="0"/>
      <dgm:spPr/>
    </dgm:pt>
    <dgm:pt modelId="{086895AC-CA03-40B8-8479-284E9FC9069F}" type="pres">
      <dgm:prSet presAssocID="{8AC1FDF1-4FAD-4DC8-AED4-47BAB417FAAD}" presName="parentText" presStyleLbl="node1" presStyleIdx="0" presStyleCnt="1" custScaleX="277778" custLinFactNeighborX="40105">
        <dgm:presLayoutVars>
          <dgm:chMax val="1"/>
          <dgm:bulletEnabled val="1"/>
        </dgm:presLayoutVars>
      </dgm:prSet>
      <dgm:spPr/>
      <dgm:t>
        <a:bodyPr/>
        <a:lstStyle/>
        <a:p>
          <a:endParaRPr lang="en-US"/>
        </a:p>
      </dgm:t>
    </dgm:pt>
  </dgm:ptLst>
  <dgm:cxnLst>
    <dgm:cxn modelId="{C739BE0D-FDDB-4135-9F5C-A3F9C03283F0}" type="presOf" srcId="{6EA8D223-DD7E-4B73-B1FD-B212FC7E4274}" destId="{1EB49311-1EB4-4F0A-8571-61E54A0F8974}" srcOrd="0" destOrd="0" presId="urn:microsoft.com/office/officeart/2005/8/layout/vList5"/>
    <dgm:cxn modelId="{D1781001-0296-4872-8EF8-0031FFE7C597}" type="presOf" srcId="{8AC1FDF1-4FAD-4DC8-AED4-47BAB417FAAD}" destId="{086895AC-CA03-40B8-8479-284E9FC9069F}" srcOrd="0" destOrd="0" presId="urn:microsoft.com/office/officeart/2005/8/layout/vList5"/>
    <dgm:cxn modelId="{13DB4E1C-F12A-4302-8A0F-4EB751ADD22F}" srcId="{6EA8D223-DD7E-4B73-B1FD-B212FC7E4274}" destId="{8AC1FDF1-4FAD-4DC8-AED4-47BAB417FAAD}" srcOrd="0" destOrd="0" parTransId="{9DFDC70B-98CF-45E9-A5FF-689E5DD34D57}" sibTransId="{8402A43D-613B-461A-A861-A6A1FD14466F}"/>
    <dgm:cxn modelId="{63DCF68C-0913-4A95-93BC-777AD64F5185}" type="presParOf" srcId="{1EB49311-1EB4-4F0A-8571-61E54A0F8974}" destId="{8A8E64AA-BCCD-46B3-B218-B9E14E534F04}" srcOrd="0" destOrd="0" presId="urn:microsoft.com/office/officeart/2005/8/layout/vList5"/>
    <dgm:cxn modelId="{C80B0F1C-7EC2-492A-A9F4-3245CBFB3DDB}" type="presParOf" srcId="{8A8E64AA-BCCD-46B3-B218-B9E14E534F04}" destId="{086895AC-CA03-40B8-8479-284E9FC9069F}"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8B8D60-995F-47DC-94D5-8B7E9985039F}" type="doc">
      <dgm:prSet loTypeId="urn:diagrams.loki3.com/TabbedArc+Icon" loCatId="officeonline" qsTypeId="urn:microsoft.com/office/officeart/2005/8/quickstyle/3d1" qsCatId="3D" csTypeId="urn:microsoft.com/office/officeart/2005/8/colors/accent1_2" csCatId="accent1" phldr="1"/>
      <dgm:spPr/>
      <dgm:t>
        <a:bodyPr/>
        <a:lstStyle/>
        <a:p>
          <a:endParaRPr lang="en-US"/>
        </a:p>
      </dgm:t>
    </dgm:pt>
    <dgm:pt modelId="{5CC525F9-078A-478A-BC01-2360ED2ED0B7}">
      <dgm:prSet/>
      <dgm:spPr/>
      <dgm:t>
        <a:bodyPr/>
        <a:lstStyle/>
        <a:p>
          <a:pPr rtl="0"/>
          <a:r>
            <a:rPr lang="en-US" dirty="0" smtClean="0"/>
            <a:t>Economical</a:t>
          </a:r>
          <a:endParaRPr lang="en-US" dirty="0"/>
        </a:p>
      </dgm:t>
    </dgm:pt>
    <dgm:pt modelId="{5A5814A2-B162-48DB-A9F6-C882EDA5161E}" type="parTrans" cxnId="{1CB4CEC1-298C-4695-B1A8-C110ACEECE8D}">
      <dgm:prSet/>
      <dgm:spPr/>
      <dgm:t>
        <a:bodyPr/>
        <a:lstStyle/>
        <a:p>
          <a:endParaRPr lang="en-US"/>
        </a:p>
      </dgm:t>
    </dgm:pt>
    <dgm:pt modelId="{BC37315D-660C-4DBB-A22E-E71D306E5309}" type="sibTrans" cxnId="{1CB4CEC1-298C-4695-B1A8-C110ACEECE8D}">
      <dgm:prSet/>
      <dgm:spPr/>
      <dgm:t>
        <a:bodyPr/>
        <a:lstStyle/>
        <a:p>
          <a:endParaRPr lang="en-US"/>
        </a:p>
      </dgm:t>
    </dgm:pt>
    <dgm:pt modelId="{95AA4B17-089A-408C-8E20-475C076CDDCC}">
      <dgm:prSet/>
      <dgm:spPr/>
      <dgm:t>
        <a:bodyPr/>
        <a:lstStyle/>
        <a:p>
          <a:pPr rtl="0"/>
          <a:r>
            <a:rPr lang="en-US" dirty="0" smtClean="0"/>
            <a:t>Versatile</a:t>
          </a:r>
          <a:endParaRPr lang="en-US" dirty="0"/>
        </a:p>
      </dgm:t>
    </dgm:pt>
    <dgm:pt modelId="{28B4C948-3C35-4465-BDDD-8FEDB53F16F2}" type="parTrans" cxnId="{A89DCC16-C0B5-4005-8D92-3EAE51ADBDC9}">
      <dgm:prSet/>
      <dgm:spPr/>
      <dgm:t>
        <a:bodyPr/>
        <a:lstStyle/>
        <a:p>
          <a:endParaRPr lang="en-US"/>
        </a:p>
      </dgm:t>
    </dgm:pt>
    <dgm:pt modelId="{E54FFACA-0032-4188-BDDD-20D20311189B}" type="sibTrans" cxnId="{A89DCC16-C0B5-4005-8D92-3EAE51ADBDC9}">
      <dgm:prSet/>
      <dgm:spPr/>
      <dgm:t>
        <a:bodyPr/>
        <a:lstStyle/>
        <a:p>
          <a:endParaRPr lang="en-US"/>
        </a:p>
      </dgm:t>
    </dgm:pt>
    <dgm:pt modelId="{9D8EC482-3017-482D-A922-E81F9D50F444}">
      <dgm:prSet/>
      <dgm:spPr>
        <a:solidFill>
          <a:srgbClr val="8BB54A"/>
        </a:solidFill>
      </dgm:spPr>
      <dgm:t>
        <a:bodyPr/>
        <a:lstStyle/>
        <a:p>
          <a:pPr rtl="0"/>
          <a:r>
            <a:rPr lang="en-US" dirty="0" smtClean="0"/>
            <a:t>Durable</a:t>
          </a:r>
          <a:endParaRPr lang="en-US" dirty="0"/>
        </a:p>
      </dgm:t>
    </dgm:pt>
    <dgm:pt modelId="{7382AFEE-952E-487E-AF21-2DC681BC95C6}" type="parTrans" cxnId="{B3DEE8A0-6AB1-4AEA-BECE-D852E60A429C}">
      <dgm:prSet/>
      <dgm:spPr/>
      <dgm:t>
        <a:bodyPr/>
        <a:lstStyle/>
        <a:p>
          <a:endParaRPr lang="en-US"/>
        </a:p>
      </dgm:t>
    </dgm:pt>
    <dgm:pt modelId="{A445C3DD-059F-4646-B5E4-9E94BA573ABA}" type="sibTrans" cxnId="{B3DEE8A0-6AB1-4AEA-BECE-D852E60A429C}">
      <dgm:prSet/>
      <dgm:spPr/>
      <dgm:t>
        <a:bodyPr/>
        <a:lstStyle/>
        <a:p>
          <a:endParaRPr lang="en-US"/>
        </a:p>
      </dgm:t>
    </dgm:pt>
    <dgm:pt modelId="{71421837-0196-4F24-8001-B992D64911A0}">
      <dgm:prSet/>
      <dgm:spPr>
        <a:solidFill>
          <a:srgbClr val="8CB64A"/>
        </a:solidFill>
      </dgm:spPr>
      <dgm:t>
        <a:bodyPr/>
        <a:lstStyle/>
        <a:p>
          <a:pPr rtl="0"/>
          <a:r>
            <a:rPr lang="en-US" dirty="0" err="1" smtClean="0"/>
            <a:t>Constructable</a:t>
          </a:r>
          <a:endParaRPr lang="en-US" dirty="0"/>
        </a:p>
      </dgm:t>
    </dgm:pt>
    <dgm:pt modelId="{4A5EB67B-0B7C-419D-A06A-3F06DF464433}" type="parTrans" cxnId="{DC4D64E1-1FC6-4C18-A4B1-678FF7A958A4}">
      <dgm:prSet/>
      <dgm:spPr/>
      <dgm:t>
        <a:bodyPr/>
        <a:lstStyle/>
        <a:p>
          <a:endParaRPr lang="en-US"/>
        </a:p>
      </dgm:t>
    </dgm:pt>
    <dgm:pt modelId="{85733FDA-0F17-4C8B-8830-A0BF81C1AD03}" type="sibTrans" cxnId="{DC4D64E1-1FC6-4C18-A4B1-678FF7A958A4}">
      <dgm:prSet/>
      <dgm:spPr/>
      <dgm:t>
        <a:bodyPr/>
        <a:lstStyle/>
        <a:p>
          <a:endParaRPr lang="en-US"/>
        </a:p>
      </dgm:t>
    </dgm:pt>
    <dgm:pt modelId="{B8EE89D6-1EF4-43BE-ACE2-320B05F80C11}">
      <dgm:prSet/>
      <dgm:spPr>
        <a:solidFill>
          <a:srgbClr val="2E3242"/>
        </a:solidFill>
      </dgm:spPr>
      <dgm:t>
        <a:bodyPr/>
        <a:lstStyle/>
        <a:p>
          <a:pPr rtl="0"/>
          <a:r>
            <a:rPr lang="en-US" dirty="0" smtClean="0"/>
            <a:t>Available</a:t>
          </a:r>
          <a:endParaRPr lang="en-US" dirty="0"/>
        </a:p>
      </dgm:t>
    </dgm:pt>
    <dgm:pt modelId="{DA5418FF-619B-4585-B2B6-5D194E4B50C8}" type="parTrans" cxnId="{9FBC9296-338C-497B-9BA7-B1BEDA95CECD}">
      <dgm:prSet/>
      <dgm:spPr/>
      <dgm:t>
        <a:bodyPr/>
        <a:lstStyle/>
        <a:p>
          <a:endParaRPr lang="en-US"/>
        </a:p>
      </dgm:t>
    </dgm:pt>
    <dgm:pt modelId="{123A9A2B-619B-4230-A582-3C33B23B93D4}" type="sibTrans" cxnId="{9FBC9296-338C-497B-9BA7-B1BEDA95CECD}">
      <dgm:prSet/>
      <dgm:spPr/>
      <dgm:t>
        <a:bodyPr/>
        <a:lstStyle/>
        <a:p>
          <a:endParaRPr lang="en-US"/>
        </a:p>
      </dgm:t>
    </dgm:pt>
    <dgm:pt modelId="{5D210E3E-D2B4-4FA4-BB7A-123EA1B6DA0E}">
      <dgm:prSet/>
      <dgm:spPr>
        <a:solidFill>
          <a:srgbClr val="2F3342"/>
        </a:solidFill>
      </dgm:spPr>
      <dgm:t>
        <a:bodyPr/>
        <a:lstStyle/>
        <a:p>
          <a:pPr rtl="0"/>
          <a:r>
            <a:rPr lang="en-US" dirty="0" smtClean="0"/>
            <a:t>Beautiful</a:t>
          </a:r>
          <a:endParaRPr lang="en-US" dirty="0"/>
        </a:p>
      </dgm:t>
    </dgm:pt>
    <dgm:pt modelId="{FB44CC04-5F6C-44F9-8B36-455C69FD4337}" type="parTrans" cxnId="{FEE068A0-7865-4596-B919-9D6B1576F7FD}">
      <dgm:prSet/>
      <dgm:spPr/>
      <dgm:t>
        <a:bodyPr/>
        <a:lstStyle/>
        <a:p>
          <a:endParaRPr lang="en-US"/>
        </a:p>
      </dgm:t>
    </dgm:pt>
    <dgm:pt modelId="{445B4C93-31DE-4BCB-BDB5-1D1B82AEEA62}" type="sibTrans" cxnId="{FEE068A0-7865-4596-B919-9D6B1576F7FD}">
      <dgm:prSet/>
      <dgm:spPr/>
      <dgm:t>
        <a:bodyPr/>
        <a:lstStyle/>
        <a:p>
          <a:endParaRPr lang="en-US"/>
        </a:p>
      </dgm:t>
    </dgm:pt>
    <dgm:pt modelId="{DE51E71C-7A18-4109-8AB4-6E55ECB5BEB7}" type="pres">
      <dgm:prSet presAssocID="{0D8B8D60-995F-47DC-94D5-8B7E9985039F}" presName="Name0" presStyleCnt="0">
        <dgm:presLayoutVars>
          <dgm:dir/>
          <dgm:resizeHandles val="exact"/>
        </dgm:presLayoutVars>
      </dgm:prSet>
      <dgm:spPr/>
      <dgm:t>
        <a:bodyPr/>
        <a:lstStyle/>
        <a:p>
          <a:endParaRPr lang="en-US"/>
        </a:p>
      </dgm:t>
    </dgm:pt>
    <dgm:pt modelId="{4E4ACAC6-BBA0-4CA0-8F5C-687C6E58724C}" type="pres">
      <dgm:prSet presAssocID="{5CC525F9-078A-478A-BC01-2360ED2ED0B7}" presName="twoplus" presStyleLbl="node1" presStyleIdx="0" presStyleCnt="6" custScaleX="126628" custScaleY="199755" custRadScaleRad="104438" custRadScaleInc="8855">
        <dgm:presLayoutVars>
          <dgm:bulletEnabled val="1"/>
        </dgm:presLayoutVars>
      </dgm:prSet>
      <dgm:spPr/>
      <dgm:t>
        <a:bodyPr/>
        <a:lstStyle/>
        <a:p>
          <a:endParaRPr lang="en-US"/>
        </a:p>
      </dgm:t>
    </dgm:pt>
    <dgm:pt modelId="{21B15B92-7464-4FC8-A6EB-561B4EAE0F2F}" type="pres">
      <dgm:prSet presAssocID="{95AA4B17-089A-408C-8E20-475C076CDDCC}" presName="twoplus" presStyleLbl="node1" presStyleIdx="1" presStyleCnt="6" custScaleX="126628" custScaleY="199755" custRadScaleRad="106295" custRadScaleInc="6829">
        <dgm:presLayoutVars>
          <dgm:bulletEnabled val="1"/>
        </dgm:presLayoutVars>
      </dgm:prSet>
      <dgm:spPr/>
      <dgm:t>
        <a:bodyPr/>
        <a:lstStyle/>
        <a:p>
          <a:endParaRPr lang="en-US"/>
        </a:p>
      </dgm:t>
    </dgm:pt>
    <dgm:pt modelId="{533AB99A-A3CC-4346-9A1C-50D78C1080E2}" type="pres">
      <dgm:prSet presAssocID="{9D8EC482-3017-482D-A922-E81F9D50F444}" presName="twoplus" presStyleLbl="node1" presStyleIdx="2" presStyleCnt="6" custScaleX="126628" custScaleY="199755" custRadScaleRad="107612" custRadScaleInc="4303">
        <dgm:presLayoutVars>
          <dgm:bulletEnabled val="1"/>
        </dgm:presLayoutVars>
      </dgm:prSet>
      <dgm:spPr/>
      <dgm:t>
        <a:bodyPr/>
        <a:lstStyle/>
        <a:p>
          <a:endParaRPr lang="en-US"/>
        </a:p>
      </dgm:t>
    </dgm:pt>
    <dgm:pt modelId="{DECF178A-506A-459E-992E-7CAB6D9A41FC}" type="pres">
      <dgm:prSet presAssocID="{71421837-0196-4F24-8001-B992D64911A0}" presName="twoplus" presStyleLbl="node1" presStyleIdx="3" presStyleCnt="6" custScaleX="126628" custScaleY="199755" custRadScaleRad="108284" custRadScaleInc="1468">
        <dgm:presLayoutVars>
          <dgm:bulletEnabled val="1"/>
        </dgm:presLayoutVars>
      </dgm:prSet>
      <dgm:spPr/>
      <dgm:t>
        <a:bodyPr/>
        <a:lstStyle/>
        <a:p>
          <a:endParaRPr lang="en-US"/>
        </a:p>
      </dgm:t>
    </dgm:pt>
    <dgm:pt modelId="{8D3A04FA-5630-4EA3-AF9C-DD1EE28654D9}" type="pres">
      <dgm:prSet presAssocID="{B8EE89D6-1EF4-43BE-ACE2-320B05F80C11}" presName="twoplus" presStyleLbl="node1" presStyleIdx="4" presStyleCnt="6" custScaleX="126628" custScaleY="199755" custRadScaleRad="108284" custRadScaleInc="-1468">
        <dgm:presLayoutVars>
          <dgm:bulletEnabled val="1"/>
        </dgm:presLayoutVars>
      </dgm:prSet>
      <dgm:spPr/>
      <dgm:t>
        <a:bodyPr/>
        <a:lstStyle/>
        <a:p>
          <a:endParaRPr lang="en-US"/>
        </a:p>
      </dgm:t>
    </dgm:pt>
    <dgm:pt modelId="{202903A6-03F2-4901-A520-D8537F1C80BC}" type="pres">
      <dgm:prSet presAssocID="{5D210E3E-D2B4-4FA4-BB7A-123EA1B6DA0E}" presName="twoplus" presStyleLbl="node1" presStyleIdx="5" presStyleCnt="6" custScaleX="126628" custScaleY="199755" custRadScaleRad="107612" custRadScaleInc="-4303">
        <dgm:presLayoutVars>
          <dgm:bulletEnabled val="1"/>
        </dgm:presLayoutVars>
      </dgm:prSet>
      <dgm:spPr/>
      <dgm:t>
        <a:bodyPr/>
        <a:lstStyle/>
        <a:p>
          <a:endParaRPr lang="en-US"/>
        </a:p>
      </dgm:t>
    </dgm:pt>
  </dgm:ptLst>
  <dgm:cxnLst>
    <dgm:cxn modelId="{3EA750AB-A393-4DC9-AA42-852C35C5159B}" type="presOf" srcId="{B8EE89D6-1EF4-43BE-ACE2-320B05F80C11}" destId="{8D3A04FA-5630-4EA3-AF9C-DD1EE28654D9}" srcOrd="0" destOrd="0" presId="urn:diagrams.loki3.com/TabbedArc+Icon"/>
    <dgm:cxn modelId="{3F336C0C-E7E5-45AE-8EAF-065AF1FCE588}" type="presOf" srcId="{5CC525F9-078A-478A-BC01-2360ED2ED0B7}" destId="{4E4ACAC6-BBA0-4CA0-8F5C-687C6E58724C}" srcOrd="0" destOrd="0" presId="urn:diagrams.loki3.com/TabbedArc+Icon"/>
    <dgm:cxn modelId="{B3DEE8A0-6AB1-4AEA-BECE-D852E60A429C}" srcId="{0D8B8D60-995F-47DC-94D5-8B7E9985039F}" destId="{9D8EC482-3017-482D-A922-E81F9D50F444}" srcOrd="2" destOrd="0" parTransId="{7382AFEE-952E-487E-AF21-2DC681BC95C6}" sibTransId="{A445C3DD-059F-4646-B5E4-9E94BA573ABA}"/>
    <dgm:cxn modelId="{F2698B01-E187-4845-AFE4-923F1DE54E55}" type="presOf" srcId="{5D210E3E-D2B4-4FA4-BB7A-123EA1B6DA0E}" destId="{202903A6-03F2-4901-A520-D8537F1C80BC}" srcOrd="0" destOrd="0" presId="urn:diagrams.loki3.com/TabbedArc+Icon"/>
    <dgm:cxn modelId="{A89DCC16-C0B5-4005-8D92-3EAE51ADBDC9}" srcId="{0D8B8D60-995F-47DC-94D5-8B7E9985039F}" destId="{95AA4B17-089A-408C-8E20-475C076CDDCC}" srcOrd="1" destOrd="0" parTransId="{28B4C948-3C35-4465-BDDD-8FEDB53F16F2}" sibTransId="{E54FFACA-0032-4188-BDDD-20D20311189B}"/>
    <dgm:cxn modelId="{1CB4CEC1-298C-4695-B1A8-C110ACEECE8D}" srcId="{0D8B8D60-995F-47DC-94D5-8B7E9985039F}" destId="{5CC525F9-078A-478A-BC01-2360ED2ED0B7}" srcOrd="0" destOrd="0" parTransId="{5A5814A2-B162-48DB-A9F6-C882EDA5161E}" sibTransId="{BC37315D-660C-4DBB-A22E-E71D306E5309}"/>
    <dgm:cxn modelId="{FEE068A0-7865-4596-B919-9D6B1576F7FD}" srcId="{0D8B8D60-995F-47DC-94D5-8B7E9985039F}" destId="{5D210E3E-D2B4-4FA4-BB7A-123EA1B6DA0E}" srcOrd="5" destOrd="0" parTransId="{FB44CC04-5F6C-44F9-8B36-455C69FD4337}" sibTransId="{445B4C93-31DE-4BCB-BDB5-1D1B82AEEA62}"/>
    <dgm:cxn modelId="{9160571D-DB35-444F-86EA-D6D529C6F318}" type="presOf" srcId="{95AA4B17-089A-408C-8E20-475C076CDDCC}" destId="{21B15B92-7464-4FC8-A6EB-561B4EAE0F2F}" srcOrd="0" destOrd="0" presId="urn:diagrams.loki3.com/TabbedArc+Icon"/>
    <dgm:cxn modelId="{9FBC9296-338C-497B-9BA7-B1BEDA95CECD}" srcId="{0D8B8D60-995F-47DC-94D5-8B7E9985039F}" destId="{B8EE89D6-1EF4-43BE-ACE2-320B05F80C11}" srcOrd="4" destOrd="0" parTransId="{DA5418FF-619B-4585-B2B6-5D194E4B50C8}" sibTransId="{123A9A2B-619B-4230-A582-3C33B23B93D4}"/>
    <dgm:cxn modelId="{B44C0A9D-A6F5-48FE-A628-6CFB25A75DA0}" type="presOf" srcId="{9D8EC482-3017-482D-A922-E81F9D50F444}" destId="{533AB99A-A3CC-4346-9A1C-50D78C1080E2}" srcOrd="0" destOrd="0" presId="urn:diagrams.loki3.com/TabbedArc+Icon"/>
    <dgm:cxn modelId="{DC4D64E1-1FC6-4C18-A4B1-678FF7A958A4}" srcId="{0D8B8D60-995F-47DC-94D5-8B7E9985039F}" destId="{71421837-0196-4F24-8001-B992D64911A0}" srcOrd="3" destOrd="0" parTransId="{4A5EB67B-0B7C-419D-A06A-3F06DF464433}" sibTransId="{85733FDA-0F17-4C8B-8830-A0BF81C1AD03}"/>
    <dgm:cxn modelId="{49D3E262-F01B-4977-9363-A0CBA5FB7655}" type="presOf" srcId="{71421837-0196-4F24-8001-B992D64911A0}" destId="{DECF178A-506A-459E-992E-7CAB6D9A41FC}" srcOrd="0" destOrd="0" presId="urn:diagrams.loki3.com/TabbedArc+Icon"/>
    <dgm:cxn modelId="{0BD9628C-A7A5-4C6F-9FEF-EC19CA891A76}" type="presOf" srcId="{0D8B8D60-995F-47DC-94D5-8B7E9985039F}" destId="{DE51E71C-7A18-4109-8AB4-6E55ECB5BEB7}" srcOrd="0" destOrd="0" presId="urn:diagrams.loki3.com/TabbedArc+Icon"/>
    <dgm:cxn modelId="{27260AC3-0ED7-4861-95D6-C5B21C9DB12B}" type="presParOf" srcId="{DE51E71C-7A18-4109-8AB4-6E55ECB5BEB7}" destId="{4E4ACAC6-BBA0-4CA0-8F5C-687C6E58724C}" srcOrd="0" destOrd="0" presId="urn:diagrams.loki3.com/TabbedArc+Icon"/>
    <dgm:cxn modelId="{34950E9D-C43F-47FD-AF14-E8C4639CD970}" type="presParOf" srcId="{DE51E71C-7A18-4109-8AB4-6E55ECB5BEB7}" destId="{21B15B92-7464-4FC8-A6EB-561B4EAE0F2F}" srcOrd="1" destOrd="0" presId="urn:diagrams.loki3.com/TabbedArc+Icon"/>
    <dgm:cxn modelId="{9467C18F-90B5-4978-AC33-5362E284D393}" type="presParOf" srcId="{DE51E71C-7A18-4109-8AB4-6E55ECB5BEB7}" destId="{533AB99A-A3CC-4346-9A1C-50D78C1080E2}" srcOrd="2" destOrd="0" presId="urn:diagrams.loki3.com/TabbedArc+Icon"/>
    <dgm:cxn modelId="{0D2B3B52-13EF-489C-9990-E7B9DDE2A358}" type="presParOf" srcId="{DE51E71C-7A18-4109-8AB4-6E55ECB5BEB7}" destId="{DECF178A-506A-459E-992E-7CAB6D9A41FC}" srcOrd="3" destOrd="0" presId="urn:diagrams.loki3.com/TabbedArc+Icon"/>
    <dgm:cxn modelId="{FE834278-695D-4B93-AE02-5487341F77DB}" type="presParOf" srcId="{DE51E71C-7A18-4109-8AB4-6E55ECB5BEB7}" destId="{8D3A04FA-5630-4EA3-AF9C-DD1EE28654D9}" srcOrd="4" destOrd="0" presId="urn:diagrams.loki3.com/TabbedArc+Icon"/>
    <dgm:cxn modelId="{8A5C0718-77F6-4541-BCF8-318981A1E4FA}" type="presParOf" srcId="{DE51E71C-7A18-4109-8AB4-6E55ECB5BEB7}" destId="{202903A6-03F2-4901-A520-D8537F1C80BC}" srcOrd="5" destOrd="0" presId="urn:diagrams.loki3.com/TabbedArc+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561392-CCD9-4FC4-82D9-05381BE26319}" type="doc">
      <dgm:prSet loTypeId="urn:microsoft.com/office/officeart/2005/8/layout/chevronAccent+Icon" loCatId="process" qsTypeId="urn:microsoft.com/office/officeart/2005/8/quickstyle/simple1" qsCatId="simple" csTypeId="urn:microsoft.com/office/officeart/2005/8/colors/accent1_2" csCatId="accent1"/>
      <dgm:spPr/>
      <dgm:t>
        <a:bodyPr/>
        <a:lstStyle/>
        <a:p>
          <a:endParaRPr lang="en-US"/>
        </a:p>
      </dgm:t>
    </dgm:pt>
    <dgm:pt modelId="{B4E7E9F3-A5A1-456D-9A39-53327561605D}">
      <dgm:prSet custT="1"/>
      <dgm:spPr/>
      <dgm:t>
        <a:bodyPr/>
        <a:lstStyle/>
        <a:p>
          <a:pPr rtl="0"/>
          <a:r>
            <a:rPr lang="en-US" sz="1400" dirty="0" smtClean="0">
              <a:latin typeface="Arial Black" panose="020B0A04020102020204" pitchFamily="34" charset="0"/>
            </a:rPr>
            <a:t>Climate change is expected to increase the death rate by between 60% and 80% in Africa  more than in any other region by 2030 (WHO 2008)</a:t>
          </a:r>
          <a:endParaRPr lang="en-US" sz="1400" dirty="0">
            <a:latin typeface="Arial Black" panose="020B0A04020102020204" pitchFamily="34" charset="0"/>
          </a:endParaRPr>
        </a:p>
      </dgm:t>
    </dgm:pt>
    <dgm:pt modelId="{6A13B1A4-AE17-414B-A623-40C0282798FB}" type="parTrans" cxnId="{9F6FA202-BBD4-497B-8A1D-2CF1C49BF775}">
      <dgm:prSet/>
      <dgm:spPr/>
      <dgm:t>
        <a:bodyPr/>
        <a:lstStyle/>
        <a:p>
          <a:endParaRPr lang="en-US"/>
        </a:p>
      </dgm:t>
    </dgm:pt>
    <dgm:pt modelId="{A632F2D9-14FB-4F31-A584-BCFED6EA37DD}" type="sibTrans" cxnId="{9F6FA202-BBD4-497B-8A1D-2CF1C49BF775}">
      <dgm:prSet/>
      <dgm:spPr/>
      <dgm:t>
        <a:bodyPr/>
        <a:lstStyle/>
        <a:p>
          <a:endParaRPr lang="en-US"/>
        </a:p>
      </dgm:t>
    </dgm:pt>
    <dgm:pt modelId="{D3E8C9E4-68BF-4AF1-AA62-563537CC5F4E}" type="pres">
      <dgm:prSet presAssocID="{99561392-CCD9-4FC4-82D9-05381BE26319}" presName="Name0" presStyleCnt="0">
        <dgm:presLayoutVars>
          <dgm:dir/>
          <dgm:resizeHandles val="exact"/>
        </dgm:presLayoutVars>
      </dgm:prSet>
      <dgm:spPr/>
    </dgm:pt>
    <dgm:pt modelId="{03090507-9FA3-4B98-911F-624BEBC4B4DA}" type="pres">
      <dgm:prSet presAssocID="{B4E7E9F3-A5A1-456D-9A39-53327561605D}" presName="composite" presStyleCnt="0"/>
      <dgm:spPr/>
    </dgm:pt>
    <dgm:pt modelId="{DAA0B328-917E-4A57-808B-C9E26CF79B56}" type="pres">
      <dgm:prSet presAssocID="{B4E7E9F3-A5A1-456D-9A39-53327561605D}" presName="bgChev" presStyleLbl="node1" presStyleIdx="0" presStyleCnt="1"/>
      <dgm:spPr/>
    </dgm:pt>
    <dgm:pt modelId="{C6F5F5D5-A038-4C18-B680-247D55B2488C}" type="pres">
      <dgm:prSet presAssocID="{B4E7E9F3-A5A1-456D-9A39-53327561605D}" presName="txNode" presStyleLbl="fgAcc1" presStyleIdx="0" presStyleCnt="1" custLinFactNeighborX="-12469" custLinFactNeighborY="0">
        <dgm:presLayoutVars>
          <dgm:bulletEnabled val="1"/>
        </dgm:presLayoutVars>
      </dgm:prSet>
      <dgm:spPr/>
    </dgm:pt>
  </dgm:ptLst>
  <dgm:cxnLst>
    <dgm:cxn modelId="{BECC2A91-1FDA-4E96-A10D-6BF3C6E48492}" type="presOf" srcId="{99561392-CCD9-4FC4-82D9-05381BE26319}" destId="{D3E8C9E4-68BF-4AF1-AA62-563537CC5F4E}" srcOrd="0" destOrd="0" presId="urn:microsoft.com/office/officeart/2005/8/layout/chevronAccent+Icon"/>
    <dgm:cxn modelId="{9F6FA202-BBD4-497B-8A1D-2CF1C49BF775}" srcId="{99561392-CCD9-4FC4-82D9-05381BE26319}" destId="{B4E7E9F3-A5A1-456D-9A39-53327561605D}" srcOrd="0" destOrd="0" parTransId="{6A13B1A4-AE17-414B-A623-40C0282798FB}" sibTransId="{A632F2D9-14FB-4F31-A584-BCFED6EA37DD}"/>
    <dgm:cxn modelId="{8FEB4AAB-67FD-4BB2-8EFD-B0B77ED32469}" type="presOf" srcId="{B4E7E9F3-A5A1-456D-9A39-53327561605D}" destId="{C6F5F5D5-A038-4C18-B680-247D55B2488C}" srcOrd="0" destOrd="0" presId="urn:microsoft.com/office/officeart/2005/8/layout/chevronAccent+Icon"/>
    <dgm:cxn modelId="{A65145DC-AB19-4604-9708-5CF517F803F3}" type="presParOf" srcId="{D3E8C9E4-68BF-4AF1-AA62-563537CC5F4E}" destId="{03090507-9FA3-4B98-911F-624BEBC4B4DA}" srcOrd="0" destOrd="0" presId="urn:microsoft.com/office/officeart/2005/8/layout/chevronAccent+Icon"/>
    <dgm:cxn modelId="{30254278-5E93-47DD-BB60-D6ADBE13A189}" type="presParOf" srcId="{03090507-9FA3-4B98-911F-624BEBC4B4DA}" destId="{DAA0B328-917E-4A57-808B-C9E26CF79B56}" srcOrd="0" destOrd="0" presId="urn:microsoft.com/office/officeart/2005/8/layout/chevronAccent+Icon"/>
    <dgm:cxn modelId="{7612B60B-BAE9-4C8D-AA01-69E932BFB168}" type="presParOf" srcId="{03090507-9FA3-4B98-911F-624BEBC4B4DA}" destId="{C6F5F5D5-A038-4C18-B680-247D55B2488C}"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3FCED5-C4EB-40C4-BC74-CB86A74275A2}" type="doc">
      <dgm:prSet loTypeId="urn:microsoft.com/office/officeart/2005/8/layout/chevronAccent+Icon" loCatId="process" qsTypeId="urn:microsoft.com/office/officeart/2005/8/quickstyle/simple1" qsCatId="simple" csTypeId="urn:microsoft.com/office/officeart/2005/8/colors/accent1_2" csCatId="accent1"/>
      <dgm:spPr/>
      <dgm:t>
        <a:bodyPr/>
        <a:lstStyle/>
        <a:p>
          <a:endParaRPr lang="en-US"/>
        </a:p>
      </dgm:t>
    </dgm:pt>
    <dgm:pt modelId="{391271D4-6B52-4A39-9A9E-09AB311B6DC9}">
      <dgm:prSet custT="1"/>
      <dgm:spPr/>
      <dgm:t>
        <a:bodyPr/>
        <a:lstStyle/>
        <a:p>
          <a:pPr rtl="0"/>
          <a:r>
            <a:rPr lang="en-US" sz="1400" dirty="0" smtClean="0">
              <a:latin typeface="Arial Black" panose="020B0A04020102020204" pitchFamily="34" charset="0"/>
            </a:rPr>
            <a:t>Climate change is expected to have a worse impact on agricultural yields in Africa than in any other region of the world. Iglesias and </a:t>
          </a:r>
          <a:r>
            <a:rPr lang="en-US" sz="1400" dirty="0" err="1" smtClean="0">
              <a:latin typeface="Arial Black" panose="020B0A04020102020204" pitchFamily="34" charset="0"/>
            </a:rPr>
            <a:t>Rosenszweig</a:t>
          </a:r>
          <a:r>
            <a:rPr lang="en-US" sz="1400" dirty="0" smtClean="0">
              <a:latin typeface="Arial Black" panose="020B0A04020102020204" pitchFamily="34" charset="0"/>
            </a:rPr>
            <a:t> (2010)</a:t>
          </a:r>
          <a:endParaRPr lang="en-US" sz="1400" dirty="0">
            <a:latin typeface="Arial Black" panose="020B0A04020102020204" pitchFamily="34" charset="0"/>
          </a:endParaRPr>
        </a:p>
      </dgm:t>
    </dgm:pt>
    <dgm:pt modelId="{734246D3-E9DA-4A73-9F13-3A6C19435057}" type="parTrans" cxnId="{1D3E490E-73FF-46F3-8F4B-D583B4162768}">
      <dgm:prSet/>
      <dgm:spPr/>
      <dgm:t>
        <a:bodyPr/>
        <a:lstStyle/>
        <a:p>
          <a:endParaRPr lang="en-US"/>
        </a:p>
      </dgm:t>
    </dgm:pt>
    <dgm:pt modelId="{B53A07EE-849A-4210-866E-21241DE170EE}" type="sibTrans" cxnId="{1D3E490E-73FF-46F3-8F4B-D583B4162768}">
      <dgm:prSet/>
      <dgm:spPr/>
      <dgm:t>
        <a:bodyPr/>
        <a:lstStyle/>
        <a:p>
          <a:endParaRPr lang="en-US"/>
        </a:p>
      </dgm:t>
    </dgm:pt>
    <dgm:pt modelId="{8D8BF913-5F59-4819-8F51-03F555AD69C0}" type="pres">
      <dgm:prSet presAssocID="{9D3FCED5-C4EB-40C4-BC74-CB86A74275A2}" presName="Name0" presStyleCnt="0">
        <dgm:presLayoutVars>
          <dgm:dir/>
          <dgm:resizeHandles val="exact"/>
        </dgm:presLayoutVars>
      </dgm:prSet>
      <dgm:spPr/>
    </dgm:pt>
    <dgm:pt modelId="{74BE6381-21A0-4F28-B7AD-934D98A9C4E3}" type="pres">
      <dgm:prSet presAssocID="{391271D4-6B52-4A39-9A9E-09AB311B6DC9}" presName="composite" presStyleCnt="0"/>
      <dgm:spPr/>
    </dgm:pt>
    <dgm:pt modelId="{F1705A1D-07D3-4A47-A63A-1695E2613AA4}" type="pres">
      <dgm:prSet presAssocID="{391271D4-6B52-4A39-9A9E-09AB311B6DC9}" presName="bgChev" presStyleLbl="node1" presStyleIdx="0" presStyleCnt="1"/>
      <dgm:spPr/>
    </dgm:pt>
    <dgm:pt modelId="{14BAFC65-4C92-48DE-BFE7-CB2E15F07DBB}" type="pres">
      <dgm:prSet presAssocID="{391271D4-6B52-4A39-9A9E-09AB311B6DC9}" presName="txNode" presStyleLbl="fgAcc1" presStyleIdx="0" presStyleCnt="1" custLinFactNeighborX="-12469" custLinFactNeighborY="-2943">
        <dgm:presLayoutVars>
          <dgm:bulletEnabled val="1"/>
        </dgm:presLayoutVars>
      </dgm:prSet>
      <dgm:spPr/>
    </dgm:pt>
  </dgm:ptLst>
  <dgm:cxnLst>
    <dgm:cxn modelId="{2E104042-8F53-4F56-8070-BCAB15AB9270}" type="presOf" srcId="{391271D4-6B52-4A39-9A9E-09AB311B6DC9}" destId="{14BAFC65-4C92-48DE-BFE7-CB2E15F07DBB}" srcOrd="0" destOrd="0" presId="urn:microsoft.com/office/officeart/2005/8/layout/chevronAccent+Icon"/>
    <dgm:cxn modelId="{246ECD26-7003-4F88-AEF7-5F1E37E311EA}" type="presOf" srcId="{9D3FCED5-C4EB-40C4-BC74-CB86A74275A2}" destId="{8D8BF913-5F59-4819-8F51-03F555AD69C0}" srcOrd="0" destOrd="0" presId="urn:microsoft.com/office/officeart/2005/8/layout/chevronAccent+Icon"/>
    <dgm:cxn modelId="{1D3E490E-73FF-46F3-8F4B-D583B4162768}" srcId="{9D3FCED5-C4EB-40C4-BC74-CB86A74275A2}" destId="{391271D4-6B52-4A39-9A9E-09AB311B6DC9}" srcOrd="0" destOrd="0" parTransId="{734246D3-E9DA-4A73-9F13-3A6C19435057}" sibTransId="{B53A07EE-849A-4210-866E-21241DE170EE}"/>
    <dgm:cxn modelId="{3E2C9AE2-E1B8-424D-99AD-438418C04693}" type="presParOf" srcId="{8D8BF913-5F59-4819-8F51-03F555AD69C0}" destId="{74BE6381-21A0-4F28-B7AD-934D98A9C4E3}" srcOrd="0" destOrd="0" presId="urn:microsoft.com/office/officeart/2005/8/layout/chevronAccent+Icon"/>
    <dgm:cxn modelId="{59644786-6D40-4CDF-BB70-562731418C65}" type="presParOf" srcId="{74BE6381-21A0-4F28-B7AD-934D98A9C4E3}" destId="{F1705A1D-07D3-4A47-A63A-1695E2613AA4}" srcOrd="0" destOrd="0" presId="urn:microsoft.com/office/officeart/2005/8/layout/chevronAccent+Icon"/>
    <dgm:cxn modelId="{F77B753F-36A5-41D4-816B-CE3367C564F8}" type="presParOf" srcId="{74BE6381-21A0-4F28-B7AD-934D98A9C4E3}" destId="{14BAFC65-4C92-48DE-BFE7-CB2E15F07DBB}" srcOrd="1" destOrd="0" presId="urn:microsoft.com/office/officeart/2005/8/layout/chevronAccent+Icon"/>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C0291B-C29C-4B5F-8BA8-E660A7F4A16E}" type="doc">
      <dgm:prSet loTypeId="urn:microsoft.com/office/officeart/2005/8/layout/chevronAccent+Icon" loCatId="process" qsTypeId="urn:microsoft.com/office/officeart/2005/8/quickstyle/simple1" qsCatId="simple" csTypeId="urn:microsoft.com/office/officeart/2005/8/colors/accent1_2" csCatId="accent1"/>
      <dgm:spPr/>
      <dgm:t>
        <a:bodyPr/>
        <a:lstStyle/>
        <a:p>
          <a:endParaRPr lang="en-US"/>
        </a:p>
      </dgm:t>
    </dgm:pt>
    <dgm:pt modelId="{A3BF45E5-EBA0-44E4-98EA-F25A0A76B65A}">
      <dgm:prSet custT="1"/>
      <dgm:spPr/>
      <dgm:t>
        <a:bodyPr/>
        <a:lstStyle/>
        <a:p>
          <a:pPr rtl="0"/>
          <a:r>
            <a:rPr lang="en-US" sz="1400" dirty="0" smtClean="0">
              <a:latin typeface="Arial Black" panose="020B0A04020102020204" pitchFamily="34" charset="0"/>
            </a:rPr>
            <a:t>Cost of sea level rise in Egypt equals US$2.5 billion and 14% of GDP (van </a:t>
          </a:r>
          <a:r>
            <a:rPr lang="en-US" sz="1400" dirty="0" err="1" smtClean="0">
              <a:latin typeface="Arial Black" panose="020B0A04020102020204" pitchFamily="34" charset="0"/>
            </a:rPr>
            <a:t>Drunen</a:t>
          </a:r>
          <a:r>
            <a:rPr lang="en-US" sz="1400" dirty="0" smtClean="0">
              <a:latin typeface="Arial Black" panose="020B0A04020102020204" pitchFamily="34" charset="0"/>
            </a:rPr>
            <a:t> et al., 2005).</a:t>
          </a:r>
          <a:endParaRPr lang="en-US" sz="1400" dirty="0">
            <a:latin typeface="Arial Black" panose="020B0A04020102020204" pitchFamily="34" charset="0"/>
          </a:endParaRPr>
        </a:p>
      </dgm:t>
    </dgm:pt>
    <dgm:pt modelId="{FFDFCD55-38E3-4868-BC74-DD339B06FA36}" type="parTrans" cxnId="{5B518585-B38D-45D0-B5A4-C9882E59A82E}">
      <dgm:prSet/>
      <dgm:spPr/>
      <dgm:t>
        <a:bodyPr/>
        <a:lstStyle/>
        <a:p>
          <a:endParaRPr lang="en-US"/>
        </a:p>
      </dgm:t>
    </dgm:pt>
    <dgm:pt modelId="{3D0D2D54-809A-4AEA-832D-D1321AC9E75B}" type="sibTrans" cxnId="{5B518585-B38D-45D0-B5A4-C9882E59A82E}">
      <dgm:prSet/>
      <dgm:spPr/>
      <dgm:t>
        <a:bodyPr/>
        <a:lstStyle/>
        <a:p>
          <a:endParaRPr lang="en-US"/>
        </a:p>
      </dgm:t>
    </dgm:pt>
    <dgm:pt modelId="{EF4375ED-DA98-4A2A-A071-DBD92EBC72C1}" type="pres">
      <dgm:prSet presAssocID="{7BC0291B-C29C-4B5F-8BA8-E660A7F4A16E}" presName="Name0" presStyleCnt="0">
        <dgm:presLayoutVars>
          <dgm:dir/>
          <dgm:resizeHandles val="exact"/>
        </dgm:presLayoutVars>
      </dgm:prSet>
      <dgm:spPr/>
    </dgm:pt>
    <dgm:pt modelId="{D662EE7E-8E92-45D6-B2A3-98939322377C}" type="pres">
      <dgm:prSet presAssocID="{A3BF45E5-EBA0-44E4-98EA-F25A0A76B65A}" presName="composite" presStyleCnt="0"/>
      <dgm:spPr/>
    </dgm:pt>
    <dgm:pt modelId="{C55580CE-71EA-48B2-AB73-109579E36C18}" type="pres">
      <dgm:prSet presAssocID="{A3BF45E5-EBA0-44E4-98EA-F25A0A76B65A}" presName="bgChev" presStyleLbl="node1" presStyleIdx="0" presStyleCnt="1"/>
      <dgm:spPr/>
    </dgm:pt>
    <dgm:pt modelId="{DE24759F-6351-41E3-A3B7-A31BE64592AB}" type="pres">
      <dgm:prSet presAssocID="{A3BF45E5-EBA0-44E4-98EA-F25A0A76B65A}" presName="txNode" presStyleLbl="fgAcc1" presStyleIdx="0" presStyleCnt="1" custLinFactNeighborX="-12669" custLinFactNeighborY="691">
        <dgm:presLayoutVars>
          <dgm:bulletEnabled val="1"/>
        </dgm:presLayoutVars>
      </dgm:prSet>
      <dgm:spPr/>
    </dgm:pt>
  </dgm:ptLst>
  <dgm:cxnLst>
    <dgm:cxn modelId="{5B518585-B38D-45D0-B5A4-C9882E59A82E}" srcId="{7BC0291B-C29C-4B5F-8BA8-E660A7F4A16E}" destId="{A3BF45E5-EBA0-44E4-98EA-F25A0A76B65A}" srcOrd="0" destOrd="0" parTransId="{FFDFCD55-38E3-4868-BC74-DD339B06FA36}" sibTransId="{3D0D2D54-809A-4AEA-832D-D1321AC9E75B}"/>
    <dgm:cxn modelId="{D6514BF2-2588-4302-AED3-3081BD92DC4B}" type="presOf" srcId="{7BC0291B-C29C-4B5F-8BA8-E660A7F4A16E}" destId="{EF4375ED-DA98-4A2A-A071-DBD92EBC72C1}" srcOrd="0" destOrd="0" presId="urn:microsoft.com/office/officeart/2005/8/layout/chevronAccent+Icon"/>
    <dgm:cxn modelId="{BCA676E3-73FF-4796-B24D-0A303E7AED02}" type="presOf" srcId="{A3BF45E5-EBA0-44E4-98EA-F25A0A76B65A}" destId="{DE24759F-6351-41E3-A3B7-A31BE64592AB}" srcOrd="0" destOrd="0" presId="urn:microsoft.com/office/officeart/2005/8/layout/chevronAccent+Icon"/>
    <dgm:cxn modelId="{AAD619F3-78FE-45E3-B95C-3C929A55CCDA}" type="presParOf" srcId="{EF4375ED-DA98-4A2A-A071-DBD92EBC72C1}" destId="{D662EE7E-8E92-45D6-B2A3-98939322377C}" srcOrd="0" destOrd="0" presId="urn:microsoft.com/office/officeart/2005/8/layout/chevronAccent+Icon"/>
    <dgm:cxn modelId="{97850388-7A4E-47B0-A8D3-0FC502DEDF59}" type="presParOf" srcId="{D662EE7E-8E92-45D6-B2A3-98939322377C}" destId="{C55580CE-71EA-48B2-AB73-109579E36C18}" srcOrd="0" destOrd="0" presId="urn:microsoft.com/office/officeart/2005/8/layout/chevronAccent+Icon"/>
    <dgm:cxn modelId="{2B4670D8-240D-424C-BCF5-5B0378C74B1C}" type="presParOf" srcId="{D662EE7E-8E92-45D6-B2A3-98939322377C}" destId="{DE24759F-6351-41E3-A3B7-A31BE64592AB}" srcOrd="1" destOrd="0" presId="urn:microsoft.com/office/officeart/2005/8/layout/chevronAccent+Icon"/>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6BBD11-29F9-4695-8F50-9BAB7AC36C8C}" type="doc">
      <dgm:prSet loTypeId="urn:microsoft.com/office/officeart/2005/8/layout/chevronAccent+Icon" loCatId="process" qsTypeId="urn:microsoft.com/office/officeart/2005/8/quickstyle/simple1" qsCatId="simple" csTypeId="urn:microsoft.com/office/officeart/2005/8/colors/accent1_2" csCatId="accent1"/>
      <dgm:spPr/>
      <dgm:t>
        <a:bodyPr/>
        <a:lstStyle/>
        <a:p>
          <a:endParaRPr lang="en-US"/>
        </a:p>
      </dgm:t>
    </dgm:pt>
    <dgm:pt modelId="{73FC6BF6-99DD-40D7-9EAC-F41E265636B6}">
      <dgm:prSet custT="1"/>
      <dgm:spPr/>
      <dgm:t>
        <a:bodyPr/>
        <a:lstStyle/>
        <a:p>
          <a:pPr rtl="0"/>
          <a:r>
            <a:rPr lang="en-US" sz="1400" dirty="0" smtClean="0">
              <a:latin typeface="Arial Black" panose="020B0A04020102020204" pitchFamily="34" charset="0"/>
            </a:rPr>
            <a:t>A sea level rise of 0.5m in Tanzania would inundate 2,000km² at a cost of </a:t>
          </a:r>
          <a:r>
            <a:rPr lang="en-US" sz="1400" dirty="0" err="1" smtClean="0">
              <a:latin typeface="Arial Black" panose="020B0A04020102020204" pitchFamily="34" charset="0"/>
            </a:rPr>
            <a:t>approx</a:t>
          </a:r>
          <a:r>
            <a:rPr lang="en-US" sz="1400" dirty="0" smtClean="0">
              <a:latin typeface="Arial Black" panose="020B0A04020102020204" pitchFamily="34" charset="0"/>
            </a:rPr>
            <a:t> US$51million</a:t>
          </a:r>
          <a:endParaRPr lang="en-US" sz="1400" dirty="0">
            <a:latin typeface="Arial Black" panose="020B0A04020102020204" pitchFamily="34" charset="0"/>
          </a:endParaRPr>
        </a:p>
      </dgm:t>
    </dgm:pt>
    <dgm:pt modelId="{02365C53-1215-43F4-A95D-D1697B9B9D74}" type="parTrans" cxnId="{44E07364-6990-4BD1-90D3-53F864A9D784}">
      <dgm:prSet/>
      <dgm:spPr/>
      <dgm:t>
        <a:bodyPr/>
        <a:lstStyle/>
        <a:p>
          <a:endParaRPr lang="en-US"/>
        </a:p>
      </dgm:t>
    </dgm:pt>
    <dgm:pt modelId="{C016A0E9-CE92-4F17-864F-B7B4D3146B97}" type="sibTrans" cxnId="{44E07364-6990-4BD1-90D3-53F864A9D784}">
      <dgm:prSet/>
      <dgm:spPr/>
      <dgm:t>
        <a:bodyPr/>
        <a:lstStyle/>
        <a:p>
          <a:endParaRPr lang="en-US"/>
        </a:p>
      </dgm:t>
    </dgm:pt>
    <dgm:pt modelId="{F0D4AFA9-8D92-4DC9-9F3F-0582C77DA2D4}" type="pres">
      <dgm:prSet presAssocID="{066BBD11-29F9-4695-8F50-9BAB7AC36C8C}" presName="Name0" presStyleCnt="0">
        <dgm:presLayoutVars>
          <dgm:dir/>
          <dgm:resizeHandles val="exact"/>
        </dgm:presLayoutVars>
      </dgm:prSet>
      <dgm:spPr/>
    </dgm:pt>
    <dgm:pt modelId="{66B347FC-63F5-46A6-B615-E109177CA672}" type="pres">
      <dgm:prSet presAssocID="{73FC6BF6-99DD-40D7-9EAC-F41E265636B6}" presName="composite" presStyleCnt="0"/>
      <dgm:spPr/>
    </dgm:pt>
    <dgm:pt modelId="{0535BD30-9CDD-4587-867E-E598352AA919}" type="pres">
      <dgm:prSet presAssocID="{73FC6BF6-99DD-40D7-9EAC-F41E265636B6}" presName="bgChev" presStyleLbl="node1" presStyleIdx="0" presStyleCnt="1"/>
      <dgm:spPr/>
    </dgm:pt>
    <dgm:pt modelId="{EAC87E77-1B1C-4000-ABA0-2854CF168685}" type="pres">
      <dgm:prSet presAssocID="{73FC6BF6-99DD-40D7-9EAC-F41E265636B6}" presName="txNode" presStyleLbl="fgAcc1" presStyleIdx="0" presStyleCnt="1" custLinFactNeighborX="-12469" custLinFactNeighborY="5171">
        <dgm:presLayoutVars>
          <dgm:bulletEnabled val="1"/>
        </dgm:presLayoutVars>
      </dgm:prSet>
      <dgm:spPr/>
    </dgm:pt>
  </dgm:ptLst>
  <dgm:cxnLst>
    <dgm:cxn modelId="{057F535F-1D6D-4C78-9235-4FEB03E683DE}" type="presOf" srcId="{73FC6BF6-99DD-40D7-9EAC-F41E265636B6}" destId="{EAC87E77-1B1C-4000-ABA0-2854CF168685}" srcOrd="0" destOrd="0" presId="urn:microsoft.com/office/officeart/2005/8/layout/chevronAccent+Icon"/>
    <dgm:cxn modelId="{44E07364-6990-4BD1-90D3-53F864A9D784}" srcId="{066BBD11-29F9-4695-8F50-9BAB7AC36C8C}" destId="{73FC6BF6-99DD-40D7-9EAC-F41E265636B6}" srcOrd="0" destOrd="0" parTransId="{02365C53-1215-43F4-A95D-D1697B9B9D74}" sibTransId="{C016A0E9-CE92-4F17-864F-B7B4D3146B97}"/>
    <dgm:cxn modelId="{EE7F3659-2318-4CA8-894C-2926F209ACA4}" type="presOf" srcId="{066BBD11-29F9-4695-8F50-9BAB7AC36C8C}" destId="{F0D4AFA9-8D92-4DC9-9F3F-0582C77DA2D4}" srcOrd="0" destOrd="0" presId="urn:microsoft.com/office/officeart/2005/8/layout/chevronAccent+Icon"/>
    <dgm:cxn modelId="{0B0D4610-67DA-4B09-A5C1-07ECEE3D6E9C}" type="presParOf" srcId="{F0D4AFA9-8D92-4DC9-9F3F-0582C77DA2D4}" destId="{66B347FC-63F5-46A6-B615-E109177CA672}" srcOrd="0" destOrd="0" presId="urn:microsoft.com/office/officeart/2005/8/layout/chevronAccent+Icon"/>
    <dgm:cxn modelId="{63A66D10-636D-4500-8740-6C8FCC77C425}" type="presParOf" srcId="{66B347FC-63F5-46A6-B615-E109177CA672}" destId="{0535BD30-9CDD-4587-867E-E598352AA919}" srcOrd="0" destOrd="0" presId="urn:microsoft.com/office/officeart/2005/8/layout/chevronAccent+Icon"/>
    <dgm:cxn modelId="{688D309B-1233-4A3B-BCF4-2488E3DC2153}" type="presParOf" srcId="{66B347FC-63F5-46A6-B615-E109177CA672}" destId="{EAC87E77-1B1C-4000-ABA0-2854CF168685}" srcOrd="1" destOrd="0" presId="urn:microsoft.com/office/officeart/2005/8/layout/chevronAccent+Icon"/>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1C267-02D9-4A09-A790-AC50742F6001}">
      <dsp:nvSpPr>
        <dsp:cNvPr id="0" name=""/>
        <dsp:cNvSpPr/>
      </dsp:nvSpPr>
      <dsp:spPr>
        <a:xfrm rot="10800000">
          <a:off x="2120584" y="518"/>
          <a:ext cx="7365468" cy="1061491"/>
        </a:xfrm>
        <a:prstGeom prst="homePlate">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68088" tIns="106680" rIns="199136"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Black" panose="020B0A04020102020204" pitchFamily="34" charset="0"/>
            </a:rPr>
            <a:t>Which Infrastructural Project is Sustainable?</a:t>
          </a:r>
          <a:endParaRPr lang="en-US" sz="2800" kern="1200" dirty="0">
            <a:latin typeface="Arial Black" panose="020B0A04020102020204" pitchFamily="34" charset="0"/>
          </a:endParaRPr>
        </a:p>
      </dsp:txBody>
      <dsp:txXfrm rot="10800000">
        <a:off x="2385957" y="518"/>
        <a:ext cx="7100095" cy="1061491"/>
      </dsp:txXfrm>
    </dsp:sp>
    <dsp:sp modelId="{46472460-287E-4918-834D-776DCC55569E}">
      <dsp:nvSpPr>
        <dsp:cNvPr id="0" name=""/>
        <dsp:cNvSpPr/>
      </dsp:nvSpPr>
      <dsp:spPr>
        <a:xfrm>
          <a:off x="1589839" y="518"/>
          <a:ext cx="1061491" cy="1061491"/>
        </a:xfrm>
        <a:prstGeom prst="flowChartOnlineStorage">
          <a:avLst/>
        </a:prstGeom>
        <a:blipFill>
          <a:blip xmlns:r="http://schemas.openxmlformats.org/officeDocument/2006/relationships" r:embed="rId1">
            <a:duotone>
              <a:schemeClr val="accent6">
                <a:hueOff val="0"/>
                <a:satOff val="0"/>
                <a:lumOff val="0"/>
                <a:alphaOff val="0"/>
                <a:shade val="20000"/>
                <a:satMod val="200000"/>
              </a:schemeClr>
              <a:schemeClr val="accent6">
                <a:hueOff val="0"/>
                <a:satOff val="0"/>
                <a:lumOff val="0"/>
                <a:alphaOff val="0"/>
                <a:tint val="12000"/>
                <a:satMod val="190000"/>
              </a:schemeClr>
            </a:duotone>
            <a:extLst>
              <a:ext uri="{28A0092B-C50C-407E-A947-70E740481C1C}">
                <a14:useLocalDpi xmlns:a14="http://schemas.microsoft.com/office/drawing/2010/main" val="0"/>
              </a:ext>
            </a:extLst>
          </a:blip>
          <a:srcRect/>
          <a:stretch>
            <a:fillRect l="-50000" r="-50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9C5CD-DD14-40B7-B173-8FF26412E777}">
      <dsp:nvSpPr>
        <dsp:cNvPr id="0" name=""/>
        <dsp:cNvSpPr/>
      </dsp:nvSpPr>
      <dsp:spPr>
        <a:xfrm>
          <a:off x="5808" y="0"/>
          <a:ext cx="10695678" cy="676353"/>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C8E437-EBDE-4EB1-ACB5-1A01C5144678}">
      <dsp:nvSpPr>
        <dsp:cNvPr id="0" name=""/>
        <dsp:cNvSpPr/>
      </dsp:nvSpPr>
      <dsp:spPr>
        <a:xfrm>
          <a:off x="1731800" y="169088"/>
          <a:ext cx="9031906" cy="6763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latin typeface="Arial Black" panose="020B0A04020102020204" pitchFamily="34" charset="0"/>
            </a:rPr>
            <a:t>Shorelines behind bleached coral more vulnerable to storm damage and lost tourism by 2050, particularly in small islands (Stern, 2006).</a:t>
          </a:r>
          <a:endParaRPr lang="en-US" sz="1400" kern="1200" dirty="0">
            <a:latin typeface="Arial Black" panose="020B0A04020102020204" pitchFamily="34" charset="0"/>
          </a:endParaRPr>
        </a:p>
      </dsp:txBody>
      <dsp:txXfrm>
        <a:off x="1751610" y="188898"/>
        <a:ext cx="8992286" cy="6367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617B1-837F-4FD6-A56C-54F087D3BE1B}">
      <dsp:nvSpPr>
        <dsp:cNvPr id="0" name=""/>
        <dsp:cNvSpPr/>
      </dsp:nvSpPr>
      <dsp:spPr>
        <a:xfrm>
          <a:off x="3467" y="0"/>
          <a:ext cx="9465095" cy="753256"/>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858BF5-94F7-4B58-8C6C-7287A56CC268}">
      <dsp:nvSpPr>
        <dsp:cNvPr id="0" name=""/>
        <dsp:cNvSpPr/>
      </dsp:nvSpPr>
      <dsp:spPr>
        <a:xfrm>
          <a:off x="1483879" y="188314"/>
          <a:ext cx="10079972" cy="7532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rtl="0">
            <a:lnSpc>
              <a:spcPct val="90000"/>
            </a:lnSpc>
            <a:spcBef>
              <a:spcPct val="0"/>
            </a:spcBef>
            <a:spcAft>
              <a:spcPct val="35000"/>
            </a:spcAft>
          </a:pPr>
          <a:r>
            <a:rPr lang="en-US" sz="1500" kern="1200" dirty="0" smtClean="0">
              <a:latin typeface="Arial Black" panose="020B0A04020102020204" pitchFamily="34" charset="0"/>
            </a:rPr>
            <a:t>Between 75 and 250 million people will suffer from increased water stress (IPCC WGII, 2007)</a:t>
          </a:r>
          <a:endParaRPr lang="en-US" sz="1500" kern="1200" dirty="0">
            <a:latin typeface="Arial Black" panose="020B0A04020102020204" pitchFamily="34" charset="0"/>
          </a:endParaRPr>
        </a:p>
      </dsp:txBody>
      <dsp:txXfrm>
        <a:off x="1505941" y="210376"/>
        <a:ext cx="10035848" cy="7091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61EF8-295D-4450-AE46-15BCE9FA178A}">
      <dsp:nvSpPr>
        <dsp:cNvPr id="0" name=""/>
        <dsp:cNvSpPr/>
      </dsp:nvSpPr>
      <dsp:spPr>
        <a:xfrm>
          <a:off x="3467" y="0"/>
          <a:ext cx="9465095" cy="753256"/>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4EF641-FAFD-4902-A468-B8CE68804503}">
      <dsp:nvSpPr>
        <dsp:cNvPr id="0" name=""/>
        <dsp:cNvSpPr/>
      </dsp:nvSpPr>
      <dsp:spPr>
        <a:xfrm>
          <a:off x="1483879" y="188314"/>
          <a:ext cx="10079972" cy="7532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rtl="0">
            <a:lnSpc>
              <a:spcPct val="90000"/>
            </a:lnSpc>
            <a:spcBef>
              <a:spcPct val="0"/>
            </a:spcBef>
            <a:spcAft>
              <a:spcPct val="35000"/>
            </a:spcAft>
          </a:pPr>
          <a:r>
            <a:rPr lang="en-US" sz="1500" kern="1200" dirty="0" smtClean="0">
              <a:latin typeface="Arial Black" panose="020B0A04020102020204" pitchFamily="34" charset="0"/>
            </a:rPr>
            <a:t>By 2050, between 224 and 310 million people in North Africa will be at risk of water stress (</a:t>
          </a:r>
          <a:r>
            <a:rPr lang="en-US" sz="1500" kern="1200" dirty="0" err="1" smtClean="0">
              <a:latin typeface="Arial Black" panose="020B0A04020102020204" pitchFamily="34" charset="0"/>
            </a:rPr>
            <a:t>Arnel</a:t>
          </a:r>
          <a:r>
            <a:rPr lang="en-US" sz="1500" kern="1200" dirty="0" smtClean="0">
              <a:latin typeface="Arial Black" panose="020B0A04020102020204" pitchFamily="34" charset="0"/>
            </a:rPr>
            <a:t> 2004)</a:t>
          </a:r>
          <a:endParaRPr lang="en-US" sz="1500" kern="1200" dirty="0">
            <a:latin typeface="Arial Black" panose="020B0A04020102020204" pitchFamily="34" charset="0"/>
          </a:endParaRPr>
        </a:p>
      </dsp:txBody>
      <dsp:txXfrm>
        <a:off x="1505941" y="210376"/>
        <a:ext cx="10035848" cy="7091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5EC24-EC10-43C4-8908-5F4A7373748D}">
      <dsp:nvSpPr>
        <dsp:cNvPr id="0" name=""/>
        <dsp:cNvSpPr/>
      </dsp:nvSpPr>
      <dsp:spPr>
        <a:xfrm>
          <a:off x="3467" y="0"/>
          <a:ext cx="9465095" cy="753256"/>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AB227C-D01E-4CB0-892B-092622AE0113}">
      <dsp:nvSpPr>
        <dsp:cNvPr id="0" name=""/>
        <dsp:cNvSpPr/>
      </dsp:nvSpPr>
      <dsp:spPr>
        <a:xfrm>
          <a:off x="1483879" y="188314"/>
          <a:ext cx="10079972" cy="7532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smtClean="0">
              <a:latin typeface="Arial Black" panose="020B0A04020102020204" pitchFamily="34" charset="0"/>
            </a:rPr>
            <a:t>Africa will see a US$2-3 billion net loss from market impacts (</a:t>
          </a:r>
          <a:r>
            <a:rPr lang="en-US" sz="1700" kern="1200" dirty="0" err="1" smtClean="0">
              <a:latin typeface="Arial Black" panose="020B0A04020102020204" pitchFamily="34" charset="0"/>
            </a:rPr>
            <a:t>Mendlesohn</a:t>
          </a:r>
          <a:r>
            <a:rPr lang="en-US" sz="1700" kern="1200" dirty="0" smtClean="0">
              <a:latin typeface="Arial Black" panose="020B0A04020102020204" pitchFamily="34" charset="0"/>
            </a:rPr>
            <a:t>, 1997)</a:t>
          </a:r>
          <a:endParaRPr lang="en-US" sz="1700" kern="1200" dirty="0">
            <a:latin typeface="Arial Black" panose="020B0A04020102020204" pitchFamily="34" charset="0"/>
          </a:endParaRPr>
        </a:p>
      </dsp:txBody>
      <dsp:txXfrm>
        <a:off x="1505941" y="210376"/>
        <a:ext cx="10035848" cy="70913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D1CDE-1088-4E7C-ADFB-FFECB4D147FA}">
      <dsp:nvSpPr>
        <dsp:cNvPr id="0" name=""/>
        <dsp:cNvSpPr/>
      </dsp:nvSpPr>
      <dsp:spPr>
        <a:xfrm>
          <a:off x="3467" y="0"/>
          <a:ext cx="9465095" cy="753256"/>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5185BA-CE83-4BE4-9C4A-1D28EF6E6AF3}">
      <dsp:nvSpPr>
        <dsp:cNvPr id="0" name=""/>
        <dsp:cNvSpPr/>
      </dsp:nvSpPr>
      <dsp:spPr>
        <a:xfrm>
          <a:off x="1483879" y="188314"/>
          <a:ext cx="10079973" cy="7532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666750" rtl="0">
            <a:lnSpc>
              <a:spcPct val="90000"/>
            </a:lnSpc>
            <a:spcBef>
              <a:spcPct val="0"/>
            </a:spcBef>
            <a:spcAft>
              <a:spcPct val="35000"/>
            </a:spcAft>
          </a:pPr>
          <a:r>
            <a:rPr lang="en-US" sz="1500" kern="1200" dirty="0" smtClean="0">
              <a:latin typeface="Arial Black" panose="020B0A04020102020204" pitchFamily="34" charset="0"/>
            </a:rPr>
            <a:t>Between $4 and $6 billion losses in forest ecosystem services by 2060 (</a:t>
          </a:r>
          <a:r>
            <a:rPr lang="en-US" sz="1500" kern="1200" dirty="0" err="1" smtClean="0">
              <a:latin typeface="Arial Black" panose="020B0A04020102020204" pitchFamily="34" charset="0"/>
            </a:rPr>
            <a:t>Mendlesohn</a:t>
          </a:r>
          <a:r>
            <a:rPr lang="en-US" sz="1500" kern="1200" dirty="0" smtClean="0">
              <a:latin typeface="Arial Black" panose="020B0A04020102020204" pitchFamily="34" charset="0"/>
            </a:rPr>
            <a:t>, 1997)</a:t>
          </a:r>
          <a:endParaRPr lang="en-US" sz="1500" kern="1200" dirty="0">
            <a:latin typeface="Arial Black" panose="020B0A04020102020204" pitchFamily="34" charset="0"/>
          </a:endParaRPr>
        </a:p>
      </dsp:txBody>
      <dsp:txXfrm>
        <a:off x="1505941" y="210376"/>
        <a:ext cx="10035849" cy="7091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47C38-5EDD-4772-9545-6AD208E190C7}">
      <dsp:nvSpPr>
        <dsp:cNvPr id="0" name=""/>
        <dsp:cNvSpPr/>
      </dsp:nvSpPr>
      <dsp:spPr>
        <a:xfrm>
          <a:off x="3467" y="0"/>
          <a:ext cx="9465095" cy="753256"/>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A0559D-FF20-40AE-92D0-95F1C58CE712}">
      <dsp:nvSpPr>
        <dsp:cNvPr id="0" name=""/>
        <dsp:cNvSpPr/>
      </dsp:nvSpPr>
      <dsp:spPr>
        <a:xfrm>
          <a:off x="1483879" y="188314"/>
          <a:ext cx="10079972" cy="7532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latin typeface="Arial Black" panose="020B0A04020102020204" pitchFamily="34" charset="0"/>
            </a:rPr>
            <a:t>10-15% of sub-Saharan species will be at risk of extinction (IPCC WGII, 2007)</a:t>
          </a:r>
          <a:endParaRPr lang="en-US" sz="1800" kern="1200" dirty="0">
            <a:latin typeface="Arial Black" panose="020B0A04020102020204" pitchFamily="34" charset="0"/>
          </a:endParaRPr>
        </a:p>
      </dsp:txBody>
      <dsp:txXfrm>
        <a:off x="1505941" y="210376"/>
        <a:ext cx="10035848" cy="7091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0512C-3549-4C18-9B21-FF55B493573B}">
      <dsp:nvSpPr>
        <dsp:cNvPr id="0" name=""/>
        <dsp:cNvSpPr/>
      </dsp:nvSpPr>
      <dsp:spPr>
        <a:xfrm>
          <a:off x="394" y="0"/>
          <a:ext cx="9224774" cy="654224"/>
        </a:xfrm>
        <a:prstGeom prst="chevron">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7AC98FF-2F3B-48CF-9032-891262FAD0D6}">
      <dsp:nvSpPr>
        <dsp:cNvPr id="0" name=""/>
        <dsp:cNvSpPr/>
      </dsp:nvSpPr>
      <dsp:spPr>
        <a:xfrm>
          <a:off x="1709046" y="163556"/>
          <a:ext cx="9292386" cy="65422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latin typeface="Arial Black" panose="020B0A04020102020204" pitchFamily="34" charset="0"/>
            </a:rPr>
            <a:t>Coastal flooding causes $50 billion of damage (</a:t>
          </a:r>
          <a:r>
            <a:rPr lang="en-US" sz="1800" kern="1200" dirty="0" err="1" smtClean="0">
              <a:latin typeface="Arial Black" panose="020B0A04020102020204" pitchFamily="34" charset="0"/>
            </a:rPr>
            <a:t>Mendlesohn</a:t>
          </a:r>
          <a:r>
            <a:rPr lang="en-US" sz="1800" kern="1200" dirty="0" smtClean="0">
              <a:latin typeface="Arial Black" panose="020B0A04020102020204" pitchFamily="34" charset="0"/>
            </a:rPr>
            <a:t> et al., 1997)</a:t>
          </a:r>
          <a:endParaRPr lang="en-US" sz="1800" kern="1200" dirty="0">
            <a:latin typeface="Arial Black" panose="020B0A04020102020204" pitchFamily="34" charset="0"/>
          </a:endParaRPr>
        </a:p>
      </dsp:txBody>
      <dsp:txXfrm>
        <a:off x="1728208" y="182718"/>
        <a:ext cx="9254062" cy="6159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136EC-9EB4-424F-8DAB-BC92C6E78C16}">
      <dsp:nvSpPr>
        <dsp:cNvPr id="0" name=""/>
        <dsp:cNvSpPr/>
      </dsp:nvSpPr>
      <dsp:spPr>
        <a:xfrm>
          <a:off x="453" y="0"/>
          <a:ext cx="9224775" cy="816425"/>
        </a:xfrm>
        <a:prstGeom prst="chevron">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82129B3-16DE-4FC3-ADBF-A3E897F739E6}">
      <dsp:nvSpPr>
        <dsp:cNvPr id="0" name=""/>
        <dsp:cNvSpPr/>
      </dsp:nvSpPr>
      <dsp:spPr>
        <a:xfrm>
          <a:off x="1709222" y="204106"/>
          <a:ext cx="9292153" cy="81642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dirty="0" smtClean="0">
              <a:latin typeface="Arial Black" panose="020B0A04020102020204" pitchFamily="34" charset="0"/>
            </a:rPr>
            <a:t>In Nigeria, 75% of total agricultural area threatened with 1m sea level rise (</a:t>
          </a:r>
          <a:r>
            <a:rPr lang="en-US" sz="1600" kern="1200" dirty="0" err="1" smtClean="0">
              <a:latin typeface="Arial Black" panose="020B0A04020102020204" pitchFamily="34" charset="0"/>
            </a:rPr>
            <a:t>Awosika</a:t>
          </a:r>
          <a:r>
            <a:rPr lang="en-US" sz="1600" kern="1200" dirty="0" smtClean="0">
              <a:latin typeface="Arial Black" panose="020B0A04020102020204" pitchFamily="34" charset="0"/>
            </a:rPr>
            <a:t> et al., 1993).</a:t>
          </a:r>
          <a:endParaRPr lang="en-US" sz="1600" kern="1200" dirty="0">
            <a:latin typeface="Arial Black" panose="020B0A04020102020204" pitchFamily="34" charset="0"/>
          </a:endParaRPr>
        </a:p>
      </dsp:txBody>
      <dsp:txXfrm>
        <a:off x="1733134" y="228018"/>
        <a:ext cx="9244329" cy="76860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DAA44-CD08-4C36-B072-7FC7D0DDE671}">
      <dsp:nvSpPr>
        <dsp:cNvPr id="0" name=""/>
        <dsp:cNvSpPr/>
      </dsp:nvSpPr>
      <dsp:spPr>
        <a:xfrm>
          <a:off x="589" y="0"/>
          <a:ext cx="9224774" cy="73866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0E1C2A-F0E1-4AB0-AC17-83AAE318DB04}">
      <dsp:nvSpPr>
        <dsp:cNvPr id="0" name=""/>
        <dsp:cNvSpPr/>
      </dsp:nvSpPr>
      <dsp:spPr>
        <a:xfrm>
          <a:off x="1709630" y="184665"/>
          <a:ext cx="9291607" cy="7386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latin typeface="Arial Black" panose="020B0A04020102020204" pitchFamily="34" charset="0"/>
            </a:rPr>
            <a:t>259 producing oil fields in the Niger Delta at risk of a 1m. sea level rise, costing </a:t>
          </a:r>
          <a:r>
            <a:rPr lang="en-US" sz="1400" kern="1200" dirty="0" err="1" smtClean="0">
              <a:latin typeface="Arial Black" panose="020B0A04020102020204" pitchFamily="34" charset="0"/>
            </a:rPr>
            <a:t>approx</a:t>
          </a:r>
          <a:r>
            <a:rPr lang="en-US" sz="1400" kern="1200" dirty="0" smtClean="0">
              <a:latin typeface="Arial Black" panose="020B0A04020102020204" pitchFamily="34" charset="0"/>
            </a:rPr>
            <a:t> US$11 million (French et al., 1995)</a:t>
          </a:r>
          <a:endParaRPr lang="en-US" sz="1400" kern="1200" dirty="0">
            <a:latin typeface="Arial Black" panose="020B0A04020102020204" pitchFamily="34" charset="0"/>
          </a:endParaRPr>
        </a:p>
      </dsp:txBody>
      <dsp:txXfrm>
        <a:off x="1731265" y="206300"/>
        <a:ext cx="9248337" cy="6953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F2DBC-A190-4F4C-8CCB-6BFB31AA0FE6}">
      <dsp:nvSpPr>
        <dsp:cNvPr id="0" name=""/>
        <dsp:cNvSpPr/>
      </dsp:nvSpPr>
      <dsp:spPr>
        <a:xfrm>
          <a:off x="609" y="0"/>
          <a:ext cx="9224774" cy="73866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3080BB-0EAD-404C-B0B3-3BCAC5974390}">
      <dsp:nvSpPr>
        <dsp:cNvPr id="0" name=""/>
        <dsp:cNvSpPr/>
      </dsp:nvSpPr>
      <dsp:spPr>
        <a:xfrm>
          <a:off x="1709689" y="184665"/>
          <a:ext cx="9291529" cy="7386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latin typeface="Arial Black" panose="020B0A04020102020204" pitchFamily="34" charset="0"/>
            </a:rPr>
            <a:t>Between US$510-675 billion between now and 2030 are required for low-carbon development growth in Africa</a:t>
          </a:r>
          <a:endParaRPr lang="en-US" sz="1400" kern="1200" dirty="0">
            <a:latin typeface="Arial Black" panose="020B0A04020102020204" pitchFamily="34" charset="0"/>
          </a:endParaRPr>
        </a:p>
      </dsp:txBody>
      <dsp:txXfrm>
        <a:off x="1731324" y="206300"/>
        <a:ext cx="9248259" cy="695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BEF4B-CE57-4319-B7E8-641A628F1664}">
      <dsp:nvSpPr>
        <dsp:cNvPr id="0" name=""/>
        <dsp:cNvSpPr/>
      </dsp:nvSpPr>
      <dsp:spPr>
        <a:xfrm>
          <a:off x="589" y="0"/>
          <a:ext cx="9224774" cy="73866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555C3F-1F04-4280-8838-3A95C1E2911A}">
      <dsp:nvSpPr>
        <dsp:cNvPr id="0" name=""/>
        <dsp:cNvSpPr/>
      </dsp:nvSpPr>
      <dsp:spPr>
        <a:xfrm>
          <a:off x="1709630" y="184665"/>
          <a:ext cx="9291607" cy="7386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latin typeface="Arial Black" panose="020B0A04020102020204" pitchFamily="34" charset="0"/>
            </a:rPr>
            <a:t>Africa received less than 2.5 per cent of financial flows from international carbon markets. Representing around US$22 billion</a:t>
          </a:r>
          <a:endParaRPr lang="en-US" sz="1400" kern="1200" dirty="0">
            <a:latin typeface="Arial Black" panose="020B0A04020102020204" pitchFamily="34" charset="0"/>
          </a:endParaRPr>
        </a:p>
      </dsp:txBody>
      <dsp:txXfrm>
        <a:off x="1731265" y="206300"/>
        <a:ext cx="9248337" cy="6953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D1B3F-1794-4032-9201-EA0AB2C1E92D}">
      <dsp:nvSpPr>
        <dsp:cNvPr id="0" name=""/>
        <dsp:cNvSpPr/>
      </dsp:nvSpPr>
      <dsp:spPr>
        <a:xfrm>
          <a:off x="2640646" y="1979265"/>
          <a:ext cx="1725902" cy="172611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DA88B8AF-F60D-4D72-8C83-C9575F85658A}">
      <dsp:nvSpPr>
        <dsp:cNvPr id="0" name=""/>
        <dsp:cNvSpPr/>
      </dsp:nvSpPr>
      <dsp:spPr>
        <a:xfrm>
          <a:off x="1703362" y="632028"/>
          <a:ext cx="3600472" cy="105831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GB" sz="1600" b="0" kern="1200" dirty="0" smtClean="0">
              <a:latin typeface="Arial Black" panose="020B0A04020102020204" pitchFamily="34" charset="0"/>
            </a:rPr>
            <a:t>Used to offset/subsidize payroll taxes that harm incentives for work &amp; investment</a:t>
          </a:r>
          <a:endParaRPr lang="en-US" sz="1600" b="0" kern="1200" dirty="0">
            <a:latin typeface="Arial Black" panose="020B0A04020102020204" pitchFamily="34" charset="0"/>
          </a:endParaRPr>
        </a:p>
      </dsp:txBody>
      <dsp:txXfrm>
        <a:off x="1703362" y="632028"/>
        <a:ext cx="3600472" cy="1058316"/>
      </dsp:txXfrm>
    </dsp:sp>
    <dsp:sp modelId="{B1C7CAD8-C7E6-452E-94E9-0513A1F53EA2}">
      <dsp:nvSpPr>
        <dsp:cNvPr id="0" name=""/>
        <dsp:cNvSpPr/>
      </dsp:nvSpPr>
      <dsp:spPr>
        <a:xfrm>
          <a:off x="3146911" y="2222678"/>
          <a:ext cx="1725902" cy="172611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6C2C0903-4824-4A58-B3A6-A1A91426B42A}">
      <dsp:nvSpPr>
        <dsp:cNvPr id="0" name=""/>
        <dsp:cNvSpPr/>
      </dsp:nvSpPr>
      <dsp:spPr>
        <a:xfrm>
          <a:off x="4253562" y="1637429"/>
          <a:ext cx="3533954" cy="116414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US" sz="1600" b="0" kern="1200" dirty="0" smtClean="0">
              <a:latin typeface="Arial Black" panose="020B0A04020102020204" pitchFamily="34" charset="0"/>
            </a:rPr>
            <a:t>Contribute to between 0.5% and 4.5% of GDP growth</a:t>
          </a:r>
          <a:endParaRPr lang="en-US" sz="1600" b="0" kern="1200" dirty="0">
            <a:latin typeface="Arial Black" panose="020B0A04020102020204" pitchFamily="34" charset="0"/>
          </a:endParaRPr>
        </a:p>
      </dsp:txBody>
      <dsp:txXfrm>
        <a:off x="4253562" y="1637429"/>
        <a:ext cx="3533954" cy="1164148"/>
      </dsp:txXfrm>
    </dsp:sp>
    <dsp:sp modelId="{CDE5CAFD-5430-4EE2-8A17-318D8C96E3A5}">
      <dsp:nvSpPr>
        <dsp:cNvPr id="0" name=""/>
        <dsp:cNvSpPr/>
      </dsp:nvSpPr>
      <dsp:spPr>
        <a:xfrm>
          <a:off x="3271320" y="2770357"/>
          <a:ext cx="1725902" cy="172611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6F3C2E86-2E27-4166-860E-3DFD9AFDB4A9}">
      <dsp:nvSpPr>
        <dsp:cNvPr id="0" name=""/>
        <dsp:cNvSpPr/>
      </dsp:nvSpPr>
      <dsp:spPr>
        <a:xfrm>
          <a:off x="4833246" y="2944930"/>
          <a:ext cx="2698193" cy="12435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GB" sz="1600" b="0" kern="1200" dirty="0" smtClean="0">
              <a:latin typeface="Arial Black" panose="020B0A04020102020204" pitchFamily="34" charset="0"/>
            </a:rPr>
            <a:t>Pay equal dividend to the entire population.</a:t>
          </a:r>
          <a:endParaRPr lang="en-US" sz="1600" b="0" kern="1200" dirty="0">
            <a:latin typeface="Arial Black" panose="020B0A04020102020204" pitchFamily="34" charset="0"/>
          </a:endParaRPr>
        </a:p>
      </dsp:txBody>
      <dsp:txXfrm>
        <a:off x="4833246" y="2944930"/>
        <a:ext cx="2698193" cy="1243522"/>
      </dsp:txXfrm>
    </dsp:sp>
    <dsp:sp modelId="{943AB1E3-3B9C-4774-8A10-DDB3792E1ED1}">
      <dsp:nvSpPr>
        <dsp:cNvPr id="0" name=""/>
        <dsp:cNvSpPr/>
      </dsp:nvSpPr>
      <dsp:spPr>
        <a:xfrm>
          <a:off x="2921106" y="3209559"/>
          <a:ext cx="1725902" cy="172611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54118B85-7CCA-4541-A858-954EF7992059}">
      <dsp:nvSpPr>
        <dsp:cNvPr id="0" name=""/>
        <dsp:cNvSpPr/>
      </dsp:nvSpPr>
      <dsp:spPr>
        <a:xfrm>
          <a:off x="3460306" y="4785921"/>
          <a:ext cx="4005820" cy="11376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GB" sz="1600" b="0" kern="1200" dirty="0" smtClean="0">
              <a:latin typeface="Arial Black" panose="020B0A04020102020204" pitchFamily="34" charset="0"/>
            </a:rPr>
            <a:t>Used to support disproportionately affected workers &amp; communities e.g. coal mining areas</a:t>
          </a:r>
          <a:endParaRPr lang="en-US" sz="1600" b="0" kern="1200" dirty="0">
            <a:latin typeface="Arial Black" panose="020B0A04020102020204" pitchFamily="34" charset="0"/>
          </a:endParaRPr>
        </a:p>
      </dsp:txBody>
      <dsp:txXfrm>
        <a:off x="3460306" y="4785921"/>
        <a:ext cx="4005820" cy="1137690"/>
      </dsp:txXfrm>
    </dsp:sp>
    <dsp:sp modelId="{4ECC1D8B-42C6-4FFA-BD96-0273DEB2416A}">
      <dsp:nvSpPr>
        <dsp:cNvPr id="0" name=""/>
        <dsp:cNvSpPr/>
      </dsp:nvSpPr>
      <dsp:spPr>
        <a:xfrm>
          <a:off x="2360187" y="3209559"/>
          <a:ext cx="1725902" cy="172611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744D25D9-B3A7-49EE-943B-2E8A62079B69}">
      <dsp:nvSpPr>
        <dsp:cNvPr id="0" name=""/>
        <dsp:cNvSpPr/>
      </dsp:nvSpPr>
      <dsp:spPr>
        <a:xfrm>
          <a:off x="-227196" y="4785921"/>
          <a:ext cx="3542350" cy="11376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GB" sz="1600" b="0" kern="1200" dirty="0" smtClean="0">
              <a:latin typeface="Arial Black" panose="020B0A04020102020204" pitchFamily="34" charset="0"/>
            </a:rPr>
            <a:t>¾ of the revenue can still be used for additional investment in Green Projects or fund SDGs</a:t>
          </a:r>
          <a:endParaRPr lang="en-US" sz="1600" b="0" kern="1200" dirty="0">
            <a:latin typeface="Arial Black" panose="020B0A04020102020204" pitchFamily="34" charset="0"/>
          </a:endParaRPr>
        </a:p>
      </dsp:txBody>
      <dsp:txXfrm>
        <a:off x="-227196" y="4785921"/>
        <a:ext cx="3542350" cy="1137690"/>
      </dsp:txXfrm>
    </dsp:sp>
    <dsp:sp modelId="{85A1BDA4-07EE-4DF7-8B5F-B40C8F25DE88}">
      <dsp:nvSpPr>
        <dsp:cNvPr id="0" name=""/>
        <dsp:cNvSpPr/>
      </dsp:nvSpPr>
      <dsp:spPr>
        <a:xfrm>
          <a:off x="2009973" y="2770357"/>
          <a:ext cx="1725902" cy="172611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FCD41E8F-D60B-446B-B38D-73CA0E7C1757}">
      <dsp:nvSpPr>
        <dsp:cNvPr id="0" name=""/>
        <dsp:cNvSpPr/>
      </dsp:nvSpPr>
      <dsp:spPr>
        <a:xfrm>
          <a:off x="-92032" y="3119072"/>
          <a:ext cx="1833771" cy="12435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GB" sz="1600" b="0" kern="1200" dirty="0" smtClean="0">
              <a:latin typeface="Arial Black" panose="020B0A04020102020204" pitchFamily="34" charset="0"/>
            </a:rPr>
            <a:t>Compensate the poorest 40% of households</a:t>
          </a:r>
          <a:endParaRPr lang="en-US" sz="1600" b="0" kern="1200" dirty="0">
            <a:latin typeface="Arial Black" panose="020B0A04020102020204" pitchFamily="34" charset="0"/>
          </a:endParaRPr>
        </a:p>
      </dsp:txBody>
      <dsp:txXfrm>
        <a:off x="-92032" y="3119072"/>
        <a:ext cx="1833771" cy="1243522"/>
      </dsp:txXfrm>
    </dsp:sp>
    <dsp:sp modelId="{4167D1A4-E62A-4E27-A916-FB4A8B762CD8}">
      <dsp:nvSpPr>
        <dsp:cNvPr id="0" name=""/>
        <dsp:cNvSpPr/>
      </dsp:nvSpPr>
      <dsp:spPr>
        <a:xfrm>
          <a:off x="2134382" y="2222678"/>
          <a:ext cx="1725902" cy="172611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2A2547B7-EDA5-41D8-9810-6D0B9E53209B}">
      <dsp:nvSpPr>
        <dsp:cNvPr id="0" name=""/>
        <dsp:cNvSpPr/>
      </dsp:nvSpPr>
      <dsp:spPr>
        <a:xfrm>
          <a:off x="-596255" y="1637429"/>
          <a:ext cx="3165823" cy="116414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GB" sz="1600" b="0" kern="1200" dirty="0" smtClean="0">
              <a:latin typeface="Arial Black" panose="020B0A04020102020204" pitchFamily="34" charset="0"/>
            </a:rPr>
            <a:t>Climate Tax revenue would save 700,000 people a year who die from air pollution</a:t>
          </a:r>
          <a:endParaRPr lang="en-US" sz="1600" b="0" kern="1200" dirty="0">
            <a:latin typeface="Arial Black" panose="020B0A04020102020204" pitchFamily="34" charset="0"/>
          </a:endParaRPr>
        </a:p>
      </dsp:txBody>
      <dsp:txXfrm>
        <a:off x="-596255" y="1637429"/>
        <a:ext cx="3165823" cy="11641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8FABA-7455-4915-9DCF-C30F97C95497}">
      <dsp:nvSpPr>
        <dsp:cNvPr id="0" name=""/>
        <dsp:cNvSpPr/>
      </dsp:nvSpPr>
      <dsp:spPr>
        <a:xfrm>
          <a:off x="0" y="842037"/>
          <a:ext cx="7355356" cy="1411200"/>
        </a:xfrm>
        <a:prstGeom prst="rect">
          <a:avLst/>
        </a:prstGeom>
        <a:solidFill>
          <a:schemeClr val="lt1">
            <a:alpha val="9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94D866-783D-40FB-9F95-63358289976B}">
      <dsp:nvSpPr>
        <dsp:cNvPr id="0" name=""/>
        <dsp:cNvSpPr/>
      </dsp:nvSpPr>
      <dsp:spPr>
        <a:xfrm>
          <a:off x="433432" y="15476"/>
          <a:ext cx="8145643" cy="1653120"/>
        </a:xfrm>
        <a:prstGeom prst="round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358" tIns="0" rIns="229358" bIns="0" numCol="1" spcCol="1270" anchor="ctr" anchorCtr="0">
          <a:noAutofit/>
        </a:bodyPr>
        <a:lstStyle/>
        <a:p>
          <a:pPr lvl="0" algn="l" defTabSz="1066800" rtl="0">
            <a:lnSpc>
              <a:spcPct val="90000"/>
            </a:lnSpc>
            <a:spcBef>
              <a:spcPct val="0"/>
            </a:spcBef>
            <a:spcAft>
              <a:spcPct val="35000"/>
            </a:spcAft>
          </a:pPr>
          <a:r>
            <a:rPr lang="en-US" sz="2400" kern="1200" smtClean="0">
              <a:latin typeface="Arial Black" panose="020B0A04020102020204" pitchFamily="34" charset="0"/>
            </a:rPr>
            <a:t>Green buildings represent one of the biggest global investment opportunities of the next decade, estimated by the IFC to be USD 24.7 trillion by 2030.</a:t>
          </a:r>
          <a:endParaRPr lang="en-US" sz="2400" kern="1200">
            <a:latin typeface="Arial Black" panose="020B0A04020102020204" pitchFamily="34" charset="0"/>
          </a:endParaRPr>
        </a:p>
      </dsp:txBody>
      <dsp:txXfrm>
        <a:off x="514131" y="96175"/>
        <a:ext cx="7984245" cy="14917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895AC-CA03-40B8-8479-284E9FC9069F}">
      <dsp:nvSpPr>
        <dsp:cNvPr id="0" name=""/>
        <dsp:cNvSpPr/>
      </dsp:nvSpPr>
      <dsp:spPr>
        <a:xfrm>
          <a:off x="10112" y="1172"/>
          <a:ext cx="10353087" cy="2398132"/>
        </a:xfrm>
        <a:prstGeom prst="round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Black" panose="020B0A04020102020204" pitchFamily="34" charset="0"/>
            </a:rPr>
            <a:t>For example, of the 1,005 real estate companies, developers, and funds representing more than USD 4.1 trillion in assets under management that reported to The Global ESG Benchmark for Real Assets in 2019, 90 per cent aligned their projects with green building rating standards for construction and operations.</a:t>
          </a:r>
          <a:endParaRPr lang="en-US" sz="2400" kern="1200" dirty="0">
            <a:latin typeface="Arial Black" panose="020B0A04020102020204" pitchFamily="34" charset="0"/>
          </a:endParaRPr>
        </a:p>
      </dsp:txBody>
      <dsp:txXfrm>
        <a:off x="127179" y="118239"/>
        <a:ext cx="10118953" cy="21639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ACAC6-BBA0-4CA0-8F5C-687C6E58724C}">
      <dsp:nvSpPr>
        <dsp:cNvPr id="0" name=""/>
        <dsp:cNvSpPr/>
      </dsp:nvSpPr>
      <dsp:spPr>
        <a:xfrm rot="18000000">
          <a:off x="-156081" y="2512211"/>
          <a:ext cx="2188835" cy="2244370"/>
        </a:xfrm>
        <a:prstGeom prst="round2Same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30480" rIns="91440" bIns="30480" numCol="1" spcCol="1270" anchor="ctr" anchorCtr="0">
          <a:noAutofit/>
        </a:bodyPr>
        <a:lstStyle/>
        <a:p>
          <a:pPr lvl="0" algn="ctr" defTabSz="1066800" rtl="0">
            <a:lnSpc>
              <a:spcPct val="90000"/>
            </a:lnSpc>
            <a:spcBef>
              <a:spcPct val="0"/>
            </a:spcBef>
            <a:spcAft>
              <a:spcPct val="35000"/>
            </a:spcAft>
          </a:pPr>
          <a:r>
            <a:rPr lang="en-US" sz="2400" kern="1200" dirty="0" smtClean="0"/>
            <a:t>Economical</a:t>
          </a:r>
          <a:endParaRPr lang="en-US" sz="2400" kern="1200" dirty="0"/>
        </a:p>
      </dsp:txBody>
      <dsp:txXfrm>
        <a:off x="-2964" y="2592349"/>
        <a:ext cx="1975135" cy="2137520"/>
      </dsp:txXfrm>
    </dsp:sp>
    <dsp:sp modelId="{21B15B92-7464-4FC8-A6EB-561B4EAE0F2F}">
      <dsp:nvSpPr>
        <dsp:cNvPr id="0" name=""/>
        <dsp:cNvSpPr/>
      </dsp:nvSpPr>
      <dsp:spPr>
        <a:xfrm rot="19440000">
          <a:off x="1335837" y="978092"/>
          <a:ext cx="2188835" cy="2244370"/>
        </a:xfrm>
        <a:prstGeom prst="round2Same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30480" rIns="91440" bIns="30480" numCol="1" spcCol="1270" anchor="ctr" anchorCtr="0">
          <a:noAutofit/>
        </a:bodyPr>
        <a:lstStyle/>
        <a:p>
          <a:pPr lvl="0" algn="ctr" defTabSz="1066800" rtl="0">
            <a:lnSpc>
              <a:spcPct val="90000"/>
            </a:lnSpc>
            <a:spcBef>
              <a:spcPct val="0"/>
            </a:spcBef>
            <a:spcAft>
              <a:spcPct val="35000"/>
            </a:spcAft>
          </a:pPr>
          <a:r>
            <a:rPr lang="en-US" sz="2400" kern="1200" dirty="0" smtClean="0"/>
            <a:t>Versatile</a:t>
          </a:r>
          <a:endParaRPr lang="en-US" sz="2400" kern="1200" dirty="0"/>
        </a:p>
      </dsp:txBody>
      <dsp:txXfrm>
        <a:off x="1474089" y="1074739"/>
        <a:ext cx="1975135" cy="2137520"/>
      </dsp:txXfrm>
    </dsp:sp>
    <dsp:sp modelId="{533AB99A-A3CC-4346-9A1C-50D78C1080E2}">
      <dsp:nvSpPr>
        <dsp:cNvPr id="0" name=""/>
        <dsp:cNvSpPr/>
      </dsp:nvSpPr>
      <dsp:spPr>
        <a:xfrm rot="20880000">
          <a:off x="3316574" y="160293"/>
          <a:ext cx="2188835" cy="2244370"/>
        </a:xfrm>
        <a:prstGeom prst="round2SameRect">
          <a:avLst/>
        </a:prstGeom>
        <a:solidFill>
          <a:srgbClr val="8BB54A"/>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30480" rIns="91440" bIns="30480" numCol="1" spcCol="1270" anchor="ctr" anchorCtr="0">
          <a:noAutofit/>
        </a:bodyPr>
        <a:lstStyle/>
        <a:p>
          <a:pPr lvl="0" algn="ctr" defTabSz="1066800" rtl="0">
            <a:lnSpc>
              <a:spcPct val="90000"/>
            </a:lnSpc>
            <a:spcBef>
              <a:spcPct val="0"/>
            </a:spcBef>
            <a:spcAft>
              <a:spcPct val="35000"/>
            </a:spcAft>
          </a:pPr>
          <a:r>
            <a:rPr lang="en-US" sz="2400" kern="1200" dirty="0" smtClean="0"/>
            <a:t>Durable</a:t>
          </a:r>
          <a:endParaRPr lang="en-US" sz="2400" kern="1200" dirty="0"/>
        </a:p>
      </dsp:txBody>
      <dsp:txXfrm>
        <a:off x="3434532" y="265976"/>
        <a:ext cx="1975135" cy="2137520"/>
      </dsp:txXfrm>
    </dsp:sp>
    <dsp:sp modelId="{DECF178A-506A-459E-992E-7CAB6D9A41FC}">
      <dsp:nvSpPr>
        <dsp:cNvPr id="0" name=""/>
        <dsp:cNvSpPr/>
      </dsp:nvSpPr>
      <dsp:spPr>
        <a:xfrm rot="720000">
          <a:off x="5460830" y="203019"/>
          <a:ext cx="2188835" cy="2244370"/>
        </a:xfrm>
        <a:prstGeom prst="round2SameRect">
          <a:avLst/>
        </a:prstGeom>
        <a:solidFill>
          <a:srgbClr val="8CB64A"/>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30480" rIns="91440" bIns="30480" numCol="1" spcCol="1270" anchor="ctr" anchorCtr="0">
          <a:noAutofit/>
        </a:bodyPr>
        <a:lstStyle/>
        <a:p>
          <a:pPr lvl="0" algn="ctr" defTabSz="1066800" rtl="0">
            <a:lnSpc>
              <a:spcPct val="90000"/>
            </a:lnSpc>
            <a:spcBef>
              <a:spcPct val="0"/>
            </a:spcBef>
            <a:spcAft>
              <a:spcPct val="35000"/>
            </a:spcAft>
          </a:pPr>
          <a:r>
            <a:rPr lang="en-US" sz="2400" kern="1200" dirty="0" err="1" smtClean="0"/>
            <a:t>Constructable</a:t>
          </a:r>
          <a:endParaRPr lang="en-US" sz="2400" kern="1200" dirty="0"/>
        </a:p>
      </dsp:txBody>
      <dsp:txXfrm>
        <a:off x="5556572" y="308702"/>
        <a:ext cx="1975135" cy="2137520"/>
      </dsp:txXfrm>
    </dsp:sp>
    <dsp:sp modelId="{8D3A04FA-5630-4EA3-AF9C-DD1EE28654D9}">
      <dsp:nvSpPr>
        <dsp:cNvPr id="0" name=""/>
        <dsp:cNvSpPr/>
      </dsp:nvSpPr>
      <dsp:spPr>
        <a:xfrm rot="2160000">
          <a:off x="7420489" y="1063723"/>
          <a:ext cx="2188835" cy="2244370"/>
        </a:xfrm>
        <a:prstGeom prst="round2SameRect">
          <a:avLst/>
        </a:prstGeom>
        <a:solidFill>
          <a:srgbClr val="2E3242"/>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30480" rIns="91440" bIns="30480" numCol="1" spcCol="1270" anchor="ctr" anchorCtr="0">
          <a:noAutofit/>
        </a:bodyPr>
        <a:lstStyle/>
        <a:p>
          <a:pPr lvl="0" algn="ctr" defTabSz="1066800" rtl="0">
            <a:lnSpc>
              <a:spcPct val="90000"/>
            </a:lnSpc>
            <a:spcBef>
              <a:spcPct val="0"/>
            </a:spcBef>
            <a:spcAft>
              <a:spcPct val="35000"/>
            </a:spcAft>
          </a:pPr>
          <a:r>
            <a:rPr lang="en-US" sz="2400" kern="1200" dirty="0" smtClean="0"/>
            <a:t>Available</a:t>
          </a:r>
          <a:endParaRPr lang="en-US" sz="2400" kern="1200" dirty="0"/>
        </a:p>
      </dsp:txBody>
      <dsp:txXfrm>
        <a:off x="7495937" y="1160370"/>
        <a:ext cx="1975135" cy="2137520"/>
      </dsp:txXfrm>
    </dsp:sp>
    <dsp:sp modelId="{202903A6-03F2-4901-A520-D8537F1C80BC}">
      <dsp:nvSpPr>
        <dsp:cNvPr id="0" name=""/>
        <dsp:cNvSpPr/>
      </dsp:nvSpPr>
      <dsp:spPr>
        <a:xfrm rot="3600000">
          <a:off x="8878264" y="2636517"/>
          <a:ext cx="2188835" cy="2244370"/>
        </a:xfrm>
        <a:prstGeom prst="round2SameRect">
          <a:avLst/>
        </a:prstGeom>
        <a:solidFill>
          <a:srgbClr val="2F3342"/>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30480" rIns="91440" bIns="30480" numCol="1" spcCol="1270" anchor="ctr" anchorCtr="0">
          <a:noAutofit/>
        </a:bodyPr>
        <a:lstStyle/>
        <a:p>
          <a:pPr lvl="0" algn="ctr" defTabSz="1066800" rtl="0">
            <a:lnSpc>
              <a:spcPct val="90000"/>
            </a:lnSpc>
            <a:spcBef>
              <a:spcPct val="0"/>
            </a:spcBef>
            <a:spcAft>
              <a:spcPct val="35000"/>
            </a:spcAft>
          </a:pPr>
          <a:r>
            <a:rPr lang="en-US" sz="2400" kern="1200" dirty="0" smtClean="0"/>
            <a:t>Beautiful</a:t>
          </a:r>
          <a:endParaRPr lang="en-US" sz="2400" kern="1200" dirty="0"/>
        </a:p>
      </dsp:txBody>
      <dsp:txXfrm>
        <a:off x="8938847" y="2716655"/>
        <a:ext cx="1975135" cy="2137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0B328-917E-4A57-808B-C9E26CF79B56}">
      <dsp:nvSpPr>
        <dsp:cNvPr id="0" name=""/>
        <dsp:cNvSpPr/>
      </dsp:nvSpPr>
      <dsp:spPr>
        <a:xfrm>
          <a:off x="5808" y="0"/>
          <a:ext cx="10695677" cy="616727"/>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F5F5D5-A038-4C18-B680-247D55B2488C}">
      <dsp:nvSpPr>
        <dsp:cNvPr id="0" name=""/>
        <dsp:cNvSpPr/>
      </dsp:nvSpPr>
      <dsp:spPr>
        <a:xfrm>
          <a:off x="1731800" y="154182"/>
          <a:ext cx="9031905" cy="6167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latin typeface="Arial Black" panose="020B0A04020102020204" pitchFamily="34" charset="0"/>
            </a:rPr>
            <a:t>Climate change is expected to increase the death rate by between 60% and 80% in Africa  more than in any other region by 2030 (WHO 2008)</a:t>
          </a:r>
          <a:endParaRPr lang="en-US" sz="1400" kern="1200" dirty="0">
            <a:latin typeface="Arial Black" panose="020B0A04020102020204" pitchFamily="34" charset="0"/>
          </a:endParaRPr>
        </a:p>
      </dsp:txBody>
      <dsp:txXfrm>
        <a:off x="1749863" y="172245"/>
        <a:ext cx="8995779" cy="5806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05A1D-07D3-4A47-A63A-1695E2613AA4}">
      <dsp:nvSpPr>
        <dsp:cNvPr id="0" name=""/>
        <dsp:cNvSpPr/>
      </dsp:nvSpPr>
      <dsp:spPr>
        <a:xfrm>
          <a:off x="5808" y="0"/>
          <a:ext cx="10695678" cy="600297"/>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BAFC65-4C92-48DE-BFE7-CB2E15F07DBB}">
      <dsp:nvSpPr>
        <dsp:cNvPr id="0" name=""/>
        <dsp:cNvSpPr/>
      </dsp:nvSpPr>
      <dsp:spPr>
        <a:xfrm>
          <a:off x="1731800" y="132407"/>
          <a:ext cx="9031906" cy="600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latin typeface="Arial Black" panose="020B0A04020102020204" pitchFamily="34" charset="0"/>
            </a:rPr>
            <a:t>Climate change is expected to have a worse impact on agricultural yields in Africa than in any other region of the world. Iglesias and </a:t>
          </a:r>
          <a:r>
            <a:rPr lang="en-US" sz="1400" kern="1200" dirty="0" err="1" smtClean="0">
              <a:latin typeface="Arial Black" panose="020B0A04020102020204" pitchFamily="34" charset="0"/>
            </a:rPr>
            <a:t>Rosenszweig</a:t>
          </a:r>
          <a:r>
            <a:rPr lang="en-US" sz="1400" kern="1200" dirty="0" smtClean="0">
              <a:latin typeface="Arial Black" panose="020B0A04020102020204" pitchFamily="34" charset="0"/>
            </a:rPr>
            <a:t> (2010)</a:t>
          </a:r>
          <a:endParaRPr lang="en-US" sz="1400" kern="1200" dirty="0">
            <a:latin typeface="Arial Black" panose="020B0A04020102020204" pitchFamily="34" charset="0"/>
          </a:endParaRPr>
        </a:p>
      </dsp:txBody>
      <dsp:txXfrm>
        <a:off x="1749382" y="149989"/>
        <a:ext cx="8996742" cy="5651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580CE-71EA-48B2-AB73-109579E36C18}">
      <dsp:nvSpPr>
        <dsp:cNvPr id="0" name=""/>
        <dsp:cNvSpPr/>
      </dsp:nvSpPr>
      <dsp:spPr>
        <a:xfrm>
          <a:off x="5818" y="0"/>
          <a:ext cx="10713623" cy="616587"/>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24759F-6351-41E3-A3B7-A31BE64592AB}">
      <dsp:nvSpPr>
        <dsp:cNvPr id="0" name=""/>
        <dsp:cNvSpPr/>
      </dsp:nvSpPr>
      <dsp:spPr>
        <a:xfrm>
          <a:off x="1716612" y="154146"/>
          <a:ext cx="9047060" cy="6165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latin typeface="Arial Black" panose="020B0A04020102020204" pitchFamily="34" charset="0"/>
            </a:rPr>
            <a:t>Cost of sea level rise in Egypt equals US$2.5 billion and 14% of GDP (van </a:t>
          </a:r>
          <a:r>
            <a:rPr lang="en-US" sz="1400" kern="1200" dirty="0" err="1" smtClean="0">
              <a:latin typeface="Arial Black" panose="020B0A04020102020204" pitchFamily="34" charset="0"/>
            </a:rPr>
            <a:t>Drunen</a:t>
          </a:r>
          <a:r>
            <a:rPr lang="en-US" sz="1400" kern="1200" dirty="0" smtClean="0">
              <a:latin typeface="Arial Black" panose="020B0A04020102020204" pitchFamily="34" charset="0"/>
            </a:rPr>
            <a:t> et al., 2005).</a:t>
          </a:r>
          <a:endParaRPr lang="en-US" sz="1400" kern="1200" dirty="0">
            <a:latin typeface="Arial Black" panose="020B0A04020102020204" pitchFamily="34" charset="0"/>
          </a:endParaRPr>
        </a:p>
      </dsp:txBody>
      <dsp:txXfrm>
        <a:off x="1734671" y="172205"/>
        <a:ext cx="9010942" cy="5804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5BD30-9CDD-4587-867E-E598352AA919}">
      <dsp:nvSpPr>
        <dsp:cNvPr id="0" name=""/>
        <dsp:cNvSpPr/>
      </dsp:nvSpPr>
      <dsp:spPr>
        <a:xfrm>
          <a:off x="5808" y="0"/>
          <a:ext cx="10695678" cy="617764"/>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C87E77-1B1C-4000-ABA0-2854CF168685}">
      <dsp:nvSpPr>
        <dsp:cNvPr id="0" name=""/>
        <dsp:cNvSpPr/>
      </dsp:nvSpPr>
      <dsp:spPr>
        <a:xfrm>
          <a:off x="1731800" y="154440"/>
          <a:ext cx="9031906" cy="6177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en-US" sz="1400" kern="1200" dirty="0" smtClean="0">
              <a:latin typeface="Arial Black" panose="020B0A04020102020204" pitchFamily="34" charset="0"/>
            </a:rPr>
            <a:t>A sea level rise of 0.5m in Tanzania would inundate 2,000km² at a cost of </a:t>
          </a:r>
          <a:r>
            <a:rPr lang="en-US" sz="1400" kern="1200" dirty="0" err="1" smtClean="0">
              <a:latin typeface="Arial Black" panose="020B0A04020102020204" pitchFamily="34" charset="0"/>
            </a:rPr>
            <a:t>approx</a:t>
          </a:r>
          <a:r>
            <a:rPr lang="en-US" sz="1400" kern="1200" dirty="0" smtClean="0">
              <a:latin typeface="Arial Black" panose="020B0A04020102020204" pitchFamily="34" charset="0"/>
            </a:rPr>
            <a:t> US$51million</a:t>
          </a:r>
          <a:endParaRPr lang="en-US" sz="1400" kern="1200" dirty="0">
            <a:latin typeface="Arial Black" panose="020B0A04020102020204" pitchFamily="34" charset="0"/>
          </a:endParaRPr>
        </a:p>
      </dsp:txBody>
      <dsp:txXfrm>
        <a:off x="1749894" y="172534"/>
        <a:ext cx="8995718" cy="58157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44646B-21C0-410B-BA17-64C59EB292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289392C-F5C5-4C38-94CE-455C7F402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29A4FD-FAFB-4CDA-9DC5-D20CA18269A9}" type="datetimeFigureOut">
              <a:rPr lang="en-US" smtClean="0"/>
              <a:t>11/11/2021</a:t>
            </a:fld>
            <a:endParaRPr lang="en-US" dirty="0"/>
          </a:p>
        </p:txBody>
      </p:sp>
      <p:sp>
        <p:nvSpPr>
          <p:cNvPr id="4" name="Footer Placeholder 3">
            <a:extLst>
              <a:ext uri="{FF2B5EF4-FFF2-40B4-BE49-F238E27FC236}">
                <a16:creationId xmlns:a16="http://schemas.microsoft.com/office/drawing/2014/main" id="{A62F3D2C-86D2-4CEA-B1B8-750885E16D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A6D5F72-69F2-4B4B-A943-B04C4B1E36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BEBA49-8001-49C3-9348-74483362155A}" type="slidenum">
              <a:rPr lang="en-US" smtClean="0"/>
              <a:t>‹#›</a:t>
            </a:fld>
            <a:endParaRPr lang="en-US" dirty="0"/>
          </a:p>
        </p:txBody>
      </p:sp>
    </p:spTree>
    <p:extLst>
      <p:ext uri="{BB962C8B-B14F-4D97-AF65-F5344CB8AC3E}">
        <p14:creationId xmlns:p14="http://schemas.microsoft.com/office/powerpoint/2010/main" val="2747906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91E35E-F34C-4F0E-B8A1-D9F5F49CB3AD}" type="datetimeFigureOut">
              <a:rPr lang="en-US" smtClean="0"/>
              <a:t>11/11/2021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F15BC-4AA1-41C4-8C26-91A7E3BB93DC}" type="slidenum">
              <a:rPr lang="en-US" smtClean="0"/>
              <a:t>‹#›</a:t>
            </a:fld>
            <a:endParaRPr lang="en-US" dirty="0"/>
          </a:p>
        </p:txBody>
      </p:sp>
    </p:spTree>
    <p:extLst>
      <p:ext uri="{BB962C8B-B14F-4D97-AF65-F5344CB8AC3E}">
        <p14:creationId xmlns:p14="http://schemas.microsoft.com/office/powerpoint/2010/main" val="1413467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3CE567-15D8-4AD1-B75F-348DB66827A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052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D59778-E000-4063-8DEB-5BC89974B2E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9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A1367B-3D09-49C2-924E-75FA3DC986A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359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9FB41AE7-07AD-43D7-9418-6D32BE5E3192}"/>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smtClean="0"/>
              <a:t>Click icon to add picture</a:t>
            </a:r>
            <a:endParaRPr lang="en-US" dirty="0"/>
          </a:p>
        </p:txBody>
      </p:sp>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440564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4919153" cy="6858000"/>
          </a:xfrm>
          <a:solidFill>
            <a:schemeClr val="bg1">
              <a:lumMod val="50000"/>
            </a:schemeClr>
          </a:solidFill>
        </p:spPr>
        <p:txBody>
          <a:bodyPr/>
          <a:lstStyle/>
          <a:p>
            <a:r>
              <a:rPr lang="en-US" smtClean="0"/>
              <a:t>Click icon to add picture</a:t>
            </a:r>
            <a:endParaRPr lang="en-US" dirty="0"/>
          </a:p>
        </p:txBody>
      </p:sp>
      <p:sp>
        <p:nvSpPr>
          <p:cNvPr id="2" name="Title 1">
            <a:extLst>
              <a:ext uri="{FF2B5EF4-FFF2-40B4-BE49-F238E27FC236}">
                <a16:creationId xmlns:a16="http://schemas.microsoft.com/office/drawing/2014/main" id="{B42DCA22-1DF2-42CB-8741-F0CE575EAFE9}"/>
              </a:ext>
            </a:extLst>
          </p:cNvPr>
          <p:cNvSpPr>
            <a:spLocks noGrp="1"/>
          </p:cNvSpPr>
          <p:nvPr>
            <p:ph type="title"/>
          </p:nvPr>
        </p:nvSpPr>
        <p:spPr>
          <a:xfrm>
            <a:off x="437804" y="1676400"/>
            <a:ext cx="5196241" cy="3352800"/>
          </a:xfrm>
        </p:spPr>
        <p:txBody>
          <a:bodyPr>
            <a:normAutofit/>
          </a:bodyPr>
          <a:lstStyle>
            <a:lvl1pPr>
              <a:defRPr sz="4400" b="1" spc="300">
                <a:solidFill>
                  <a:schemeClr val="bg1"/>
                </a:solidFill>
                <a:latin typeface="+mj-lt"/>
              </a:defRPr>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ACDD89F3-6B87-4C54-83B9-A6481CB4FC3A}"/>
              </a:ext>
            </a:extLst>
          </p:cNvPr>
          <p:cNvSpPr>
            <a:spLocks noGrp="1"/>
          </p:cNvSpPr>
          <p:nvPr>
            <p:ph idx="1"/>
          </p:nvPr>
        </p:nvSpPr>
        <p:spPr>
          <a:xfrm>
            <a:off x="7639394" y="365125"/>
            <a:ext cx="4114801" cy="58118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Graphic 10">
            <a:extLst>
              <a:ext uri="{FF2B5EF4-FFF2-40B4-BE49-F238E27FC236}">
                <a16:creationId xmlns:a16="http://schemas.microsoft.com/office/drawing/2014/main" id="{479D679C-E90D-4916-BCE6-71C32B831E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6" name="Footer Placeholder 5">
            <a:extLst>
              <a:ext uri="{FF2B5EF4-FFF2-40B4-BE49-F238E27FC236}">
                <a16:creationId xmlns:a16="http://schemas.microsoft.com/office/drawing/2014/main" id="{39C200B3-102B-4BB6-AEB0-D99EE027F096}"/>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B450C90-6D4A-4D50-B15D-91C587AABC61}"/>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0285428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9927771" cy="6858000"/>
          </a:xfrm>
          <a:solidFill>
            <a:schemeClr val="bg1">
              <a:lumMod val="50000"/>
            </a:schemeClr>
          </a:solidFill>
        </p:spPr>
        <p:txBody>
          <a:bodyPr/>
          <a:lstStyle/>
          <a:p>
            <a:r>
              <a:rPr lang="en-US" smtClean="0"/>
              <a:t>Click icon to add picture</a:t>
            </a:r>
            <a:endParaRPr lang="en-US" dirty="0"/>
          </a:p>
        </p:txBody>
      </p:sp>
      <p:grpSp>
        <p:nvGrpSpPr>
          <p:cNvPr id="12" name="Group 11">
            <a:extLst>
              <a:ext uri="{FF2B5EF4-FFF2-40B4-BE49-F238E27FC236}">
                <a16:creationId xmlns:a16="http://schemas.microsoft.com/office/drawing/2014/main" id="{99325050-38BE-4AB2-B450-8DC9C0EDD386}"/>
              </a:ext>
            </a:extLst>
          </p:cNvPr>
          <p:cNvGrpSpPr/>
          <p:nvPr userDrawn="1"/>
        </p:nvGrpSpPr>
        <p:grpSpPr>
          <a:xfrm>
            <a:off x="883522" y="408327"/>
            <a:ext cx="5276606" cy="5768636"/>
            <a:chOff x="883522" y="408327"/>
            <a:chExt cx="5276606" cy="5768636"/>
          </a:xfrm>
        </p:grpSpPr>
        <p:sp>
          <p:nvSpPr>
            <p:cNvPr id="13" name="Rectangle 12">
              <a:extLst>
                <a:ext uri="{FF2B5EF4-FFF2-40B4-BE49-F238E27FC236}">
                  <a16:creationId xmlns:a16="http://schemas.microsoft.com/office/drawing/2014/main"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5" name="Graphic 14">
              <a:extLst>
                <a:ext uri="{FF2B5EF4-FFF2-40B4-BE49-F238E27FC236}">
                  <a16:creationId xmlns:a16="http://schemas.microsoft.com/office/drawing/2014/main" id="{E66B1E37-8CEC-44ED-A239-C755B72AC61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4" name="Rectangle 13">
              <a:extLst>
                <a:ext uri="{FF2B5EF4-FFF2-40B4-BE49-F238E27FC236}">
                  <a16:creationId xmlns:a16="http://schemas.microsoft.com/office/drawing/2014/main" id="{B7E28405-97F5-4E03-86F1-FAE2FEA6CFF8}"/>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16" name="Title 1">
            <a:extLst>
              <a:ext uri="{FF2B5EF4-FFF2-40B4-BE49-F238E27FC236}">
                <a16:creationId xmlns:a16="http://schemas.microsoft.com/office/drawing/2014/main" id="{719FCC9B-E3B8-49CF-BD22-D553FFAAE5D5}"/>
              </a:ext>
            </a:extLst>
          </p:cNvPr>
          <p:cNvSpPr>
            <a:spLocks noGrp="1"/>
          </p:cNvSpPr>
          <p:nvPr>
            <p:ph type="title"/>
          </p:nvPr>
        </p:nvSpPr>
        <p:spPr>
          <a:xfrm>
            <a:off x="838200" y="1501775"/>
            <a:ext cx="4351911" cy="2384466"/>
          </a:xfrm>
        </p:spPr>
        <p:txBody>
          <a:bodyPr>
            <a:normAutofit/>
          </a:bodyPr>
          <a:lstStyle>
            <a:lvl1pPr algn="ctr">
              <a:defRPr sz="4400" b="1" spc="300">
                <a:solidFill>
                  <a:schemeClr val="bg1"/>
                </a:solidFill>
                <a:latin typeface="+mj-lt"/>
              </a:defRPr>
            </a:lvl1pPr>
          </a:lstStyle>
          <a:p>
            <a:r>
              <a:rPr lang="en-US" smtClean="0"/>
              <a:t>Click to edit Master title style</a:t>
            </a:r>
            <a:endParaRPr lang="en-US" dirty="0"/>
          </a:p>
        </p:txBody>
      </p:sp>
      <p:sp>
        <p:nvSpPr>
          <p:cNvPr id="17" name="Text Placeholder 2">
            <a:extLst>
              <a:ext uri="{FF2B5EF4-FFF2-40B4-BE49-F238E27FC236}">
                <a16:creationId xmlns:a16="http://schemas.microsoft.com/office/drawing/2014/main" id="{4F21EA87-CE67-4A1E-B2E0-513F775C76A7}"/>
              </a:ext>
            </a:extLst>
          </p:cNvPr>
          <p:cNvSpPr>
            <a:spLocks noGrp="1"/>
          </p:cNvSpPr>
          <p:nvPr>
            <p:ph type="body" idx="13" hasCustomPrompt="1"/>
          </p:nvPr>
        </p:nvSpPr>
        <p:spPr>
          <a:xfrm>
            <a:off x="838199" y="3886241"/>
            <a:ext cx="4351910" cy="296437"/>
          </a:xfrm>
        </p:spPr>
        <p:txBody>
          <a:bodyPr lIns="0" rIns="0">
            <a:noAutofit/>
          </a:bodyPr>
          <a:lstStyle>
            <a:lvl1pPr marL="0" indent="0" algn="ctr">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6AADF661-E593-4423-A8A8-F22C94390782}"/>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F8BD6A50-BDFC-4B4C-9D3B-53B545F53188}"/>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3492843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599FEC8-12D0-4EB5-8573-C891D56C84E0}"/>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smtClean="0"/>
              <a:t>Click icon to add picture</a:t>
            </a:r>
            <a:endParaRPr lang="en-US" dirty="0"/>
          </a:p>
        </p:txBody>
      </p:sp>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bg1"/>
                </a:solidFill>
                <a:latin typeface="+mj-lt"/>
              </a:defRPr>
            </a:lvl1pPr>
          </a:lstStyle>
          <a:p>
            <a:r>
              <a:rPr lang="en-US" smtClean="0"/>
              <a:t>Click to edit Master title style</a:t>
            </a:r>
            <a:endParaRPr lang="en-US" dirty="0"/>
          </a:p>
        </p:txBody>
      </p:sp>
      <p:sp>
        <p:nvSpPr>
          <p:cNvPr id="22" name="Text Placeholder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55"/>
            <a:ext cx="4351910" cy="296437"/>
          </a:xfrm>
        </p:spPr>
        <p:txBody>
          <a:bodyPr lIns="0" rIns="0">
            <a:noAutofit/>
          </a:bodyPr>
          <a:lstStyle>
            <a:lvl1pPr marL="0" indent="0" algn="ctr">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33730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noFill/>
          </a:ln>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2"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a:extLst>
              <a:ext uri="{FF2B5EF4-FFF2-40B4-BE49-F238E27FC236}">
                <a16:creationId xmlns:a16="http://schemas.microsoft.com/office/drawing/2014/main" id="{367F380C-58A9-4490-AC57-579A90290F36}"/>
              </a:ext>
            </a:extLst>
          </p:cNvPr>
          <p:cNvSpPr>
            <a:spLocks noGrp="1"/>
          </p:cNvSpPr>
          <p:nvPr>
            <p:ph type="body" idx="13"/>
          </p:nvPr>
        </p:nvSpPr>
        <p:spPr>
          <a:xfrm>
            <a:off x="8153400" y="1061132"/>
            <a:ext cx="3464717" cy="823912"/>
          </a:xfrm>
          <a:ln>
            <a:noFill/>
          </a:ln>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a:extLst>
              <a:ext uri="{FF2B5EF4-FFF2-40B4-BE49-F238E27FC236}">
                <a16:creationId xmlns:a16="http://schemas.microsoft.com/office/drawing/2014/main" id="{DA285A94-0E4E-47DC-8E61-41F684F37003}"/>
              </a:ext>
            </a:extLst>
          </p:cNvPr>
          <p:cNvSpPr>
            <a:spLocks noGrp="1"/>
          </p:cNvSpPr>
          <p:nvPr>
            <p:ph sz="half" idx="14"/>
          </p:nvPr>
        </p:nvSpPr>
        <p:spPr>
          <a:xfrm>
            <a:off x="8153400"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Picture Placeholder 13">
            <a:extLst>
              <a:ext uri="{FF2B5EF4-FFF2-40B4-BE49-F238E27FC236}">
                <a16:creationId xmlns:a16="http://schemas.microsoft.com/office/drawing/2014/main" id="{354FBDC8-CD65-4972-A821-C25297B1A8AB}"/>
              </a:ext>
            </a:extLst>
          </p:cNvPr>
          <p:cNvSpPr>
            <a:spLocks noGrp="1"/>
          </p:cNvSpPr>
          <p:nvPr>
            <p:ph type="pic" sz="quarter" idx="15"/>
          </p:nvPr>
        </p:nvSpPr>
        <p:spPr>
          <a:xfrm>
            <a:off x="4659082" y="489291"/>
            <a:ext cx="2873833" cy="5920920"/>
          </a:xfrm>
          <a:solidFill>
            <a:schemeClr val="bg1"/>
          </a:solidFill>
        </p:spPr>
        <p:txBody>
          <a:bodyPr/>
          <a:lstStyle/>
          <a:p>
            <a:r>
              <a:rPr lang="en-US" smtClean="0"/>
              <a:t>Click icon to add picture</a:t>
            </a: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smtClean="0"/>
              <a:t>Click to edit Master title style</a:t>
            </a:r>
            <a:endParaRPr lang="en-US"/>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91544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D40C7A-92CE-46D6-B056-C75D73663328}"/>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2877C5F-FF39-4400-9C13-0D7F04A0C78F}"/>
              </a:ext>
            </a:extLst>
          </p:cNvPr>
          <p:cNvSpPr/>
          <p:nvPr userDrawn="1"/>
        </p:nvSpPr>
        <p:spPr>
          <a:xfrm>
            <a:off x="6727371" y="54430"/>
            <a:ext cx="1238278" cy="6553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Picture Placeholder 2">
            <a:extLst>
              <a:ext uri="{FF2B5EF4-FFF2-40B4-BE49-F238E27FC236}">
                <a16:creationId xmlns:a16="http://schemas.microsoft.com/office/drawing/2014/main" id="{CAE90E16-AEC5-4F82-85B0-DDEA26AA939A}"/>
              </a:ext>
            </a:extLst>
          </p:cNvPr>
          <p:cNvSpPr>
            <a:spLocks noGrp="1"/>
          </p:cNvSpPr>
          <p:nvPr>
            <p:ph type="pic" idx="1"/>
          </p:nvPr>
        </p:nvSpPr>
        <p:spPr>
          <a:xfrm>
            <a:off x="7097484" y="0"/>
            <a:ext cx="5094515" cy="6858000"/>
          </a:xfrm>
          <a:solidFill>
            <a:schemeClr val="bg1">
              <a:lumMod val="5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3" name="Rectangle 12">
            <a:extLst>
              <a:ext uri="{FF2B5EF4-FFF2-40B4-BE49-F238E27FC236}">
                <a16:creationId xmlns:a16="http://schemas.microsoft.com/office/drawing/2014/main" id="{EA1A2116-206B-49CD-9ECC-078E4F72904C}"/>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69E75A6-06C5-49D0-9164-3098CE0E53D8}"/>
              </a:ext>
            </a:extLst>
          </p:cNvPr>
          <p:cNvSpPr/>
          <p:nvPr userDrawn="1"/>
        </p:nvSpPr>
        <p:spPr>
          <a:xfrm>
            <a:off x="957943" y="655467"/>
            <a:ext cx="5769428"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957943" y="2546851"/>
            <a:ext cx="5138057" cy="3396749"/>
          </a:xfrm>
        </p:spPr>
        <p:txBody>
          <a:bodyPr/>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957943" y="1480457"/>
            <a:ext cx="5138057" cy="979308"/>
          </a:xfrm>
        </p:spPr>
        <p:txBody>
          <a:bodyPr anchor="b"/>
          <a:lstStyle>
            <a:lvl1pPr>
              <a:defRPr sz="3200" b="1">
                <a:solidFill>
                  <a:schemeClr val="bg1"/>
                </a:solidFill>
                <a:latin typeface="+mn-lt"/>
              </a:defRPr>
            </a:lvl1pPr>
          </a:lstStyle>
          <a:p>
            <a:r>
              <a:rPr lang="en-US" smtClean="0"/>
              <a:t>Click to edit Master title style</a:t>
            </a:r>
            <a:endParaRPr lang="en-US" dirty="0"/>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44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6400191" y="470641"/>
            <a:ext cx="5220309" cy="59167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a:off x="657060" y="435124"/>
            <a:ext cx="5134751" cy="6215741"/>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99167" y="1099002"/>
            <a:ext cx="4226024"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9167" y="2145234"/>
            <a:ext cx="4226024" cy="3857329"/>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611804" y="1737564"/>
            <a:ext cx="4197802" cy="407670"/>
          </a:xfrm>
        </p:spPr>
        <p:txBody>
          <a:bodyPr lIns="0" rIns="0">
            <a:noAutofit/>
          </a:bodyPr>
          <a:lstStyle>
            <a:lvl1pPr marL="0" indent="0">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4" name="Footer Placeholder 3">
            <a:extLst>
              <a:ext uri="{FF2B5EF4-FFF2-40B4-BE49-F238E27FC236}">
                <a16:creationId xmlns:a16="http://schemas.microsoft.com/office/drawing/2014/main" id="{15311BA1-4F61-4FA7-9C20-685B3689CAEF}"/>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8EF357A5-40C6-41A4-B1BE-0AF78D459AC3}"/>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551204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40076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8288E5-6ABD-4629-8108-9157B7CE6A5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69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bg1"/>
                </a:solidFill>
                <a:latin typeface="+mj-lt"/>
              </a:defRPr>
            </a:lvl1pPr>
          </a:lstStyle>
          <a:p>
            <a:r>
              <a:rPr lang="en-US" smtClean="0"/>
              <a:t>Click to edit Master title style</a:t>
            </a:r>
            <a:endParaRPr lang="en-US" dirty="0"/>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 Placeholder 2">
            <a:extLst>
              <a:ext uri="{FF2B5EF4-FFF2-40B4-BE49-F238E27FC236}">
                <a16:creationId xmlns:a16="http://schemas.microsoft.com/office/drawing/2014/main" id="{CEC8E835-7291-427D-948E-B544E36AD129}"/>
              </a:ext>
            </a:extLst>
          </p:cNvPr>
          <p:cNvSpPr>
            <a:spLocks noGrp="1"/>
          </p:cNvSpPr>
          <p:nvPr>
            <p:ph type="body" idx="1" hasCustomPrompt="1"/>
          </p:nvPr>
        </p:nvSpPr>
        <p:spPr>
          <a:xfrm>
            <a:off x="4506094" y="4127455"/>
            <a:ext cx="4351911" cy="296437"/>
          </a:xfrm>
        </p:spPr>
        <p:txBody>
          <a:bodyPr vert="horz" lIns="91440" tIns="45720" rIns="91440" bIns="45720" rtlCol="0">
            <a:noAutofit/>
          </a:bodyPr>
          <a:lstStyle>
            <a:lvl1pPr marL="0" indent="0">
              <a:buNone/>
              <a:defRPr lang="en-US" sz="2000" cap="all" spc="600" baseline="0">
                <a:latin typeface="+mj-lt"/>
              </a:defRPr>
            </a:lvl1pPr>
          </a:lstStyle>
          <a:p>
            <a:pPr marL="228600" lvl="0" indent="-228600" algn="ctr"/>
            <a:r>
              <a:rPr lang="en-US" dirty="0"/>
              <a:t>EDIT MASTER TEXT STYLES</a:t>
            </a:r>
          </a:p>
        </p:txBody>
      </p:sp>
    </p:spTree>
    <p:extLst>
      <p:ext uri="{BB962C8B-B14F-4D97-AF65-F5344CB8AC3E}">
        <p14:creationId xmlns:p14="http://schemas.microsoft.com/office/powerpoint/2010/main" val="3886968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smtClean="0"/>
              <a:t>Click to edit Master title style</a:t>
            </a:r>
            <a:endParaRPr lang="en-US"/>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Content Placeholder 2">
            <a:extLst>
              <a:ext uri="{FF2B5EF4-FFF2-40B4-BE49-F238E27FC236}">
                <a16:creationId xmlns:a16="http://schemas.microsoft.com/office/drawing/2014/main" id="{E20B4D13-5F10-4886-AF0F-09B6ABB5C3BF}"/>
              </a:ext>
            </a:extLst>
          </p:cNvPr>
          <p:cNvSpPr>
            <a:spLocks noGrp="1"/>
          </p:cNvSpPr>
          <p:nvPr>
            <p:ph sz="half" idx="1"/>
          </p:nvPr>
        </p:nvSpPr>
        <p:spPr>
          <a:xfrm>
            <a:off x="571500" y="1431586"/>
            <a:ext cx="3467099"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smtClean="0"/>
              <a:t>Edit Master text styles</a:t>
            </a:r>
          </a:p>
          <a:p>
            <a:pPr lvl="1">
              <a:lnSpc>
                <a:spcPct val="150000"/>
              </a:lnSpc>
            </a:pPr>
            <a:r>
              <a:rPr lang="en-US" smtClean="0"/>
              <a:t>Second level</a:t>
            </a:r>
          </a:p>
          <a:p>
            <a:pPr lvl="2">
              <a:lnSpc>
                <a:spcPct val="150000"/>
              </a:lnSpc>
            </a:pPr>
            <a:r>
              <a:rPr lang="en-US" smtClean="0"/>
              <a:t>Third level</a:t>
            </a:r>
          </a:p>
          <a:p>
            <a:pPr lvl="3">
              <a:lnSpc>
                <a:spcPct val="150000"/>
              </a:lnSpc>
            </a:pPr>
            <a:r>
              <a:rPr lang="en-US" smtClean="0"/>
              <a:t>Fourth level</a:t>
            </a:r>
          </a:p>
          <a:p>
            <a:pPr lvl="4">
              <a:lnSpc>
                <a:spcPct val="150000"/>
              </a:lnSpc>
            </a:pPr>
            <a:r>
              <a:rPr lang="en-US" smtClean="0"/>
              <a:t>Fifth level</a:t>
            </a:r>
            <a:endParaRPr lang="en-US" dirty="0"/>
          </a:p>
        </p:txBody>
      </p:sp>
      <p:sp>
        <p:nvSpPr>
          <p:cNvPr id="19" name="Content Placeholder 3">
            <a:extLst>
              <a:ext uri="{FF2B5EF4-FFF2-40B4-BE49-F238E27FC236}">
                <a16:creationId xmlns:a16="http://schemas.microsoft.com/office/drawing/2014/main" id="{EE7BCAD4-8DB6-482F-8DC0-F6D653F92219}"/>
              </a:ext>
            </a:extLst>
          </p:cNvPr>
          <p:cNvSpPr>
            <a:spLocks noGrp="1"/>
          </p:cNvSpPr>
          <p:nvPr>
            <p:ph sz="half" idx="2"/>
          </p:nvPr>
        </p:nvSpPr>
        <p:spPr>
          <a:xfrm>
            <a:off x="8153394" y="1431586"/>
            <a:ext cx="3467106"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smtClean="0"/>
              <a:t>Edit Master text styles</a:t>
            </a:r>
          </a:p>
          <a:p>
            <a:pPr lvl="1">
              <a:lnSpc>
                <a:spcPct val="150000"/>
              </a:lnSpc>
            </a:pPr>
            <a:r>
              <a:rPr lang="en-US" smtClean="0"/>
              <a:t>Second level</a:t>
            </a:r>
          </a:p>
          <a:p>
            <a:pPr lvl="2">
              <a:lnSpc>
                <a:spcPct val="150000"/>
              </a:lnSpc>
            </a:pPr>
            <a:r>
              <a:rPr lang="en-US" smtClean="0"/>
              <a:t>Third level</a:t>
            </a:r>
          </a:p>
          <a:p>
            <a:pPr lvl="3">
              <a:lnSpc>
                <a:spcPct val="150000"/>
              </a:lnSpc>
            </a:pPr>
            <a:r>
              <a:rPr lang="en-US" smtClean="0"/>
              <a:t>Fourth level</a:t>
            </a:r>
          </a:p>
          <a:p>
            <a:pPr lvl="4">
              <a:lnSpc>
                <a:spcPct val="150000"/>
              </a:lnSpc>
            </a:pPr>
            <a:r>
              <a:rPr lang="en-US" smtClean="0"/>
              <a:t>Fifth level</a:t>
            </a:r>
            <a:endParaRPr lang="en-US" dirty="0"/>
          </a:p>
        </p:txBody>
      </p:sp>
    </p:spTree>
    <p:extLst>
      <p:ext uri="{BB962C8B-B14F-4D97-AF65-F5344CB8AC3E}">
        <p14:creationId xmlns:p14="http://schemas.microsoft.com/office/powerpoint/2010/main" val="4022454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noFill/>
          </a:ln>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2"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smtClean="0"/>
              <a:t>Click to edit Master title style</a:t>
            </a:r>
            <a:endParaRPr lang="en-US"/>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 Placeholder 4">
            <a:extLst>
              <a:ext uri="{FF2B5EF4-FFF2-40B4-BE49-F238E27FC236}">
                <a16:creationId xmlns:a16="http://schemas.microsoft.com/office/drawing/2014/main" id="{17A78D63-E00C-4155-A5B2-B3431A09ACB4}"/>
              </a:ext>
            </a:extLst>
          </p:cNvPr>
          <p:cNvSpPr>
            <a:spLocks noGrp="1"/>
          </p:cNvSpPr>
          <p:nvPr>
            <p:ph type="body" sz="quarter" idx="3"/>
          </p:nvPr>
        </p:nvSpPr>
        <p:spPr>
          <a:xfrm>
            <a:off x="8153395" y="1061132"/>
            <a:ext cx="3464721" cy="823912"/>
          </a:xfrm>
          <a:ln>
            <a:noFill/>
          </a:ln>
        </p:spPr>
        <p:txBody>
          <a:bodyPr vert="horz" lIns="91440" tIns="45720" rIns="91440" bIns="45720" rtlCol="0" anchor="ctr">
            <a:normAutofit/>
          </a:bodyPr>
          <a:lstStyle>
            <a:lvl1pPr marL="0" indent="0">
              <a:buNone/>
              <a:defRPr lang="en-US" sz="2400" b="1" dirty="0">
                <a:latin typeface="+mj-lt"/>
              </a:defRPr>
            </a:lvl1pPr>
          </a:lstStyle>
          <a:p>
            <a:pPr marL="228600" lvl="0" indent="-228600" algn="ctr"/>
            <a:r>
              <a:rPr lang="en-US" smtClean="0"/>
              <a:t>Edit Master text styles</a:t>
            </a:r>
          </a:p>
        </p:txBody>
      </p:sp>
      <p:sp>
        <p:nvSpPr>
          <p:cNvPr id="15" name="Content Placeholder 5">
            <a:extLst>
              <a:ext uri="{FF2B5EF4-FFF2-40B4-BE49-F238E27FC236}">
                <a16:creationId xmlns:a16="http://schemas.microsoft.com/office/drawing/2014/main" id="{60C17447-B870-4054-B568-8B6B321EC5B7}"/>
              </a:ext>
            </a:extLst>
          </p:cNvPr>
          <p:cNvSpPr>
            <a:spLocks noGrp="1"/>
          </p:cNvSpPr>
          <p:nvPr>
            <p:ph sz="quarter" idx="4"/>
          </p:nvPr>
        </p:nvSpPr>
        <p:spPr>
          <a:xfrm>
            <a:off x="8153394" y="2108201"/>
            <a:ext cx="3464722" cy="3684588"/>
          </a:xfrm>
        </p:spPr>
        <p:txBody>
          <a:bodyPr vert="horz" lIns="91440" tIns="45720" rIns="91440" bIns="45720" rtlCol="0">
            <a:normAutofit/>
          </a:bodyPr>
          <a:lstStyle>
            <a:lvl1pPr marL="228600" indent="-228600">
              <a:defRPr lang="en-US" sz="1600" kern="1200" dirty="0">
                <a:solidFill>
                  <a:schemeClr val="bg1"/>
                </a:solidFill>
                <a:latin typeface="+mn-lt"/>
                <a:ea typeface="+mn-ea"/>
                <a:cs typeface="+mn-cs"/>
              </a:defRPr>
            </a:lvl1pPr>
            <a:lvl2pPr>
              <a:defRPr lang="en-US" sz="1400" dirty="0"/>
            </a:lvl2pPr>
            <a:lvl3pPr>
              <a:defRPr lang="en-US" sz="1200" dirty="0"/>
            </a:lvl3pPr>
            <a:lvl4pPr>
              <a:defRPr lang="en-US" sz="1100" dirty="0"/>
            </a:lvl4pPr>
            <a:lvl5pPr>
              <a:defRPr lang="en-US" sz="1100" dirty="0"/>
            </a:lvl5pPr>
          </a:lstStyle>
          <a:p>
            <a:pPr marL="228600" lvl="0" indent="-228600" algn="l" defTabSz="914400" rtl="0" eaLnBrk="1" latinLnBrk="0" hangingPunct="1">
              <a:lnSpc>
                <a:spcPct val="150000"/>
              </a:lnSpc>
              <a:spcBef>
                <a:spcPts val="1000"/>
              </a:spcBef>
              <a:buFont typeface="Arial" panose="020B0604020202020204" pitchFamily="34" charset="0"/>
              <a:buChar char="•"/>
            </a:pPr>
            <a:r>
              <a:rPr lang="en-US" smtClean="0"/>
              <a:t>Edit Master text styles</a:t>
            </a:r>
          </a:p>
          <a:p>
            <a:pPr marL="228600" lvl="1" indent="-228600" algn="l" defTabSz="914400" rtl="0" eaLnBrk="1" latinLnBrk="0" hangingPunct="1">
              <a:lnSpc>
                <a:spcPct val="150000"/>
              </a:lnSpc>
              <a:spcBef>
                <a:spcPts val="1000"/>
              </a:spcBef>
              <a:buFont typeface="Arial" panose="020B0604020202020204" pitchFamily="34" charset="0"/>
              <a:buChar char="•"/>
            </a:pPr>
            <a:r>
              <a:rPr lang="en-US" smtClean="0"/>
              <a:t>Second level</a:t>
            </a:r>
          </a:p>
          <a:p>
            <a:pPr marL="228600" lvl="2" indent="-228600" algn="l" defTabSz="914400" rtl="0" eaLnBrk="1" latinLnBrk="0" hangingPunct="1">
              <a:lnSpc>
                <a:spcPct val="150000"/>
              </a:lnSpc>
              <a:spcBef>
                <a:spcPts val="1000"/>
              </a:spcBef>
              <a:buFont typeface="Arial" panose="020B0604020202020204" pitchFamily="34" charset="0"/>
              <a:buChar char="•"/>
            </a:pPr>
            <a:r>
              <a:rPr lang="en-US" smtClean="0"/>
              <a:t>Third level</a:t>
            </a:r>
          </a:p>
          <a:p>
            <a:pPr marL="228600" lvl="3" indent="-228600" algn="l" defTabSz="914400" rtl="0" eaLnBrk="1" latinLnBrk="0" hangingPunct="1">
              <a:lnSpc>
                <a:spcPct val="150000"/>
              </a:lnSpc>
              <a:spcBef>
                <a:spcPts val="1000"/>
              </a:spcBef>
              <a:buFont typeface="Arial" panose="020B0604020202020204" pitchFamily="34" charset="0"/>
              <a:buChar char="•"/>
            </a:pPr>
            <a:r>
              <a:rPr lang="en-US" smtClean="0"/>
              <a:t>Fourth level</a:t>
            </a:r>
          </a:p>
          <a:p>
            <a:pPr marL="228600" lvl="4" indent="-228600" algn="l" defTabSz="914400" rtl="0" eaLnBrk="1" latinLnBrk="0" hangingPunct="1">
              <a:lnSpc>
                <a:spcPct val="150000"/>
              </a:lnSpc>
              <a:spcBef>
                <a:spcPts val="1000"/>
              </a:spcBef>
              <a:buFont typeface="Arial" panose="020B0604020202020204" pitchFamily="34" charset="0"/>
              <a:buChar char="•"/>
            </a:pPr>
            <a:r>
              <a:rPr lang="en-US" smtClean="0"/>
              <a:t>Fifth level</a:t>
            </a:r>
            <a:endParaRPr lang="en-US" dirty="0"/>
          </a:p>
        </p:txBody>
      </p:sp>
    </p:spTree>
    <p:extLst>
      <p:ext uri="{BB962C8B-B14F-4D97-AF65-F5344CB8AC3E}">
        <p14:creationId xmlns:p14="http://schemas.microsoft.com/office/powerpoint/2010/main" val="4199535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Content Placeholder 2">
            <a:extLst>
              <a:ext uri="{FF2B5EF4-FFF2-40B4-BE49-F238E27FC236}">
                <a16:creationId xmlns:a16="http://schemas.microsoft.com/office/drawing/2014/main" id="{9F3E8482-B43D-4B69-8645-6B735F91B920}"/>
              </a:ext>
            </a:extLst>
          </p:cNvPr>
          <p:cNvSpPr>
            <a:spLocks noGrp="1"/>
          </p:cNvSpPr>
          <p:nvPr>
            <p:ph idx="1"/>
          </p:nvPr>
        </p:nvSpPr>
        <p:spPr>
          <a:xfrm>
            <a:off x="6294478" y="587829"/>
            <a:ext cx="5326022" cy="527322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11">
            <a:extLst>
              <a:ext uri="{FF2B5EF4-FFF2-40B4-BE49-F238E27FC236}">
                <a16:creationId xmlns:a16="http://schemas.microsoft.com/office/drawing/2014/main" id="{5DDDD410-5ABA-46A5-B282-F37437EFB673}"/>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D9BC9CBF-CF7B-4E39-9FD1-961882EC596A}"/>
              </a:ext>
            </a:extLst>
          </p:cNvPr>
          <p:cNvSpPr/>
          <p:nvPr userDrawn="1"/>
        </p:nvSpPr>
        <p:spPr>
          <a:xfrm>
            <a:off x="657060"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97A3D921-B9D5-42DC-9037-298968D94C95}"/>
              </a:ext>
            </a:extLst>
          </p:cNvPr>
          <p:cNvGrpSpPr/>
          <p:nvPr userDrawn="1"/>
        </p:nvGrpSpPr>
        <p:grpSpPr>
          <a:xfrm>
            <a:off x="657060" y="435124"/>
            <a:ext cx="5134751" cy="6215741"/>
            <a:chOff x="252031" y="391887"/>
            <a:chExt cx="7433283" cy="6215741"/>
          </a:xfrm>
        </p:grpSpPr>
        <p:sp>
          <p:nvSpPr>
            <p:cNvPr id="17" name="Rectangle 16">
              <a:extLst>
                <a:ext uri="{FF2B5EF4-FFF2-40B4-BE49-F238E27FC236}">
                  <a16:creationId xmlns:a16="http://schemas.microsoft.com/office/drawing/2014/main" id="{9BDB1890-91F2-49FC-B0F4-3F3FF11B6A1A}"/>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6A62F937-16D4-4A6C-B247-D0A62BC6560D}"/>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9335681-5A6F-48BE-8160-2000D0F242FB}"/>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609601" y="2546851"/>
            <a:ext cx="4101084" cy="3396749"/>
          </a:xfrm>
        </p:spPr>
        <p:txBody>
          <a:bodyPr/>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609601" y="1480457"/>
            <a:ext cx="4101084" cy="979308"/>
          </a:xfrm>
        </p:spPr>
        <p:txBody>
          <a:bodyPr anchor="b"/>
          <a:lstStyle>
            <a:lvl1pPr>
              <a:defRPr sz="3200" b="1">
                <a:solidFill>
                  <a:schemeClr val="bg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537360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34A85DE8-81C6-4A53-8754-137A795CA5E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0A66073F-5CD2-4EAC-890A-F6BB43D2BD67}"/>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2858395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34A85DE8-81C6-4A53-8754-137A795CA5E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0A66073F-5CD2-4EAC-890A-F6BB43D2BD67}"/>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474369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8571B4-4133-4DE5-AD8F-A341842CBE5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CB65AC00-5FCA-4A4E-A036-2FCBDEAF17D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4142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0365D028-3EE3-4B04-A812-B0DD7F1AF0F5}" type="datetime1">
              <a:rPr lang="en-US" smtClean="0"/>
              <a:t>11/11/2021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3557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2497FA-C5F0-4B5F-AF9F-2DA9FA2131AF}" type="datetime1">
              <a:rPr lang="en-US" smtClean="0"/>
              <a:t>11/11/2021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414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C4CB95A-97CF-4A04-A9FE-493DF3290C89}" type="datetime1">
              <a:rPr lang="en-US" smtClean="0"/>
              <a:t>11/11/2021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401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566206-5BA1-45DA-ACF6-8671A450B33B}"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870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BD8693-E0E8-45B2-8E29-EE5CB8458405}" type="datetime1">
              <a:rPr lang="en-US" smtClean="0"/>
              <a:t>11/11/2021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65634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742EB9-4101-4A05-A0FB-ADBCBFF111E0}" type="datetime1">
              <a:rPr lang="en-US" smtClean="0"/>
              <a:t>11/11/2021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9252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DDBBCE-B908-46DB-9756-AB9040EA7306}" type="datetime1">
              <a:rPr lang="en-US" smtClean="0"/>
              <a:t>11/11/2021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9103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0F340-63F9-462C-8EA5-8EB375662512}" type="datetime1">
              <a:rPr lang="en-US" smtClean="0"/>
              <a:t>11/11/2021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7982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DDBB866-F239-421C-ADC7-038923324C39}" type="datetime1">
              <a:rPr lang="en-US" smtClean="0"/>
              <a:t>11/11/2021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8676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8A08545-EE5A-4FBC-AA09-32056FB5BFBA}" type="datetime1">
              <a:rPr lang="en-US" smtClean="0"/>
              <a:t>11/11/2021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1590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1B45ED-646F-4720-923B-85889958F8C8}" type="datetime1">
              <a:rPr lang="en-US" smtClean="0"/>
              <a:t>11/11/2021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89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47146464-9984-4AC4-B375-D8B0CFDB8289}" type="datetime1">
              <a:rPr lang="en-US" smtClean="0"/>
              <a:t>11/11/2021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9487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9927771" cy="6858000"/>
          </a:xfrm>
          <a:solidFill>
            <a:schemeClr val="bg1">
              <a:lumMod val="50000"/>
            </a:schemeClr>
          </a:solidFill>
        </p:spPr>
        <p:txBody>
          <a:bodyPr/>
          <a:lstStyle/>
          <a:p>
            <a:r>
              <a:rPr lang="en-US" smtClean="0"/>
              <a:t>Click icon to add picture</a:t>
            </a:r>
            <a:endParaRPr lang="en-US" dirty="0"/>
          </a:p>
        </p:txBody>
      </p:sp>
      <p:grpSp>
        <p:nvGrpSpPr>
          <p:cNvPr id="12" name="Group 11">
            <a:extLst>
              <a:ext uri="{FF2B5EF4-FFF2-40B4-BE49-F238E27FC236}">
                <a16:creationId xmlns:a16="http://schemas.microsoft.com/office/drawing/2014/main" id="{99325050-38BE-4AB2-B450-8DC9C0EDD386}"/>
              </a:ext>
            </a:extLst>
          </p:cNvPr>
          <p:cNvGrpSpPr/>
          <p:nvPr userDrawn="1"/>
        </p:nvGrpSpPr>
        <p:grpSpPr>
          <a:xfrm>
            <a:off x="883522" y="408327"/>
            <a:ext cx="5276606" cy="5768636"/>
            <a:chOff x="883522" y="408327"/>
            <a:chExt cx="5276606" cy="5768636"/>
          </a:xfrm>
        </p:grpSpPr>
        <p:sp>
          <p:nvSpPr>
            <p:cNvPr id="13" name="Rectangle 12">
              <a:extLst>
                <a:ext uri="{FF2B5EF4-FFF2-40B4-BE49-F238E27FC236}">
                  <a16:creationId xmlns:a16="http://schemas.microsoft.com/office/drawing/2014/main"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p:txBody>
        </p:sp>
        <p:pic>
          <p:nvPicPr>
            <p:cNvPr id="15" name="Graphic 14">
              <a:extLst>
                <a:ext uri="{FF2B5EF4-FFF2-40B4-BE49-F238E27FC236}">
                  <a16:creationId xmlns:a16="http://schemas.microsoft.com/office/drawing/2014/main" id="{E66B1E37-8CEC-44ED-A239-C755B72AC61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4" name="Rectangle 13">
              <a:extLst>
                <a:ext uri="{FF2B5EF4-FFF2-40B4-BE49-F238E27FC236}">
                  <a16:creationId xmlns:a16="http://schemas.microsoft.com/office/drawing/2014/main" id="{B7E28405-97F5-4E03-86F1-FAE2FEA6CFF8}"/>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p:txBody>
        </p:sp>
      </p:grpSp>
      <p:sp>
        <p:nvSpPr>
          <p:cNvPr id="16" name="Title 1">
            <a:extLst>
              <a:ext uri="{FF2B5EF4-FFF2-40B4-BE49-F238E27FC236}">
                <a16:creationId xmlns:a16="http://schemas.microsoft.com/office/drawing/2014/main" id="{719FCC9B-E3B8-49CF-BD22-D553FFAAE5D5}"/>
              </a:ext>
            </a:extLst>
          </p:cNvPr>
          <p:cNvSpPr>
            <a:spLocks noGrp="1"/>
          </p:cNvSpPr>
          <p:nvPr>
            <p:ph type="title"/>
          </p:nvPr>
        </p:nvSpPr>
        <p:spPr>
          <a:xfrm>
            <a:off x="838200" y="1501775"/>
            <a:ext cx="4351911" cy="2384466"/>
          </a:xfrm>
        </p:spPr>
        <p:txBody>
          <a:bodyPr>
            <a:normAutofit/>
          </a:bodyPr>
          <a:lstStyle>
            <a:lvl1pPr algn="ctr">
              <a:defRPr sz="4400" b="1" spc="300">
                <a:solidFill>
                  <a:schemeClr val="bg1"/>
                </a:solidFill>
                <a:latin typeface="+mj-lt"/>
              </a:defRPr>
            </a:lvl1pPr>
          </a:lstStyle>
          <a:p>
            <a:r>
              <a:rPr lang="en-US" smtClean="0"/>
              <a:t>Click to edit Master title style</a:t>
            </a:r>
            <a:endParaRPr lang="en-US" dirty="0"/>
          </a:p>
        </p:txBody>
      </p:sp>
      <p:sp>
        <p:nvSpPr>
          <p:cNvPr id="17" name="Text Placeholder 2">
            <a:extLst>
              <a:ext uri="{FF2B5EF4-FFF2-40B4-BE49-F238E27FC236}">
                <a16:creationId xmlns:a16="http://schemas.microsoft.com/office/drawing/2014/main" id="{4F21EA87-CE67-4A1E-B2E0-513F775C76A7}"/>
              </a:ext>
            </a:extLst>
          </p:cNvPr>
          <p:cNvSpPr>
            <a:spLocks noGrp="1"/>
          </p:cNvSpPr>
          <p:nvPr>
            <p:ph type="body" idx="13" hasCustomPrompt="1"/>
          </p:nvPr>
        </p:nvSpPr>
        <p:spPr>
          <a:xfrm>
            <a:off x="838199" y="3886241"/>
            <a:ext cx="4351910" cy="296437"/>
          </a:xfrm>
        </p:spPr>
        <p:txBody>
          <a:bodyPr lIns="0" rIns="0">
            <a:noAutofit/>
          </a:bodyPr>
          <a:lstStyle>
            <a:lvl1pPr marL="0" indent="0" algn="ctr">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6AADF661-E593-4423-A8A8-F22C94390782}"/>
              </a:ext>
            </a:extLst>
          </p:cNvPr>
          <p:cNvSpPr>
            <a:spLocks noGrp="1"/>
          </p:cNvSpPr>
          <p:nvPr>
            <p:ph type="ftr" sz="quarter" idx="16"/>
          </p:nvPr>
        </p:nvSpPr>
        <p:spPr/>
        <p:txBody>
          <a:bodyPr/>
          <a:lstStyle/>
          <a:p>
            <a:endParaRPr lang="en-US" dirty="0"/>
          </a:p>
        </p:txBody>
      </p:sp>
      <p:sp>
        <p:nvSpPr>
          <p:cNvPr id="3" name="Slide Number Placeholder 2">
            <a:extLst>
              <a:ext uri="{FF2B5EF4-FFF2-40B4-BE49-F238E27FC236}">
                <a16:creationId xmlns:a16="http://schemas.microsoft.com/office/drawing/2014/main" id="{F8BD6A50-BDFC-4B4C-9D3B-53B545F53188}"/>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9837721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FB5825-CCA4-4633-9632-7B5D528E64D6}"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39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A89184-D9B6-4B26-A1CE-FDD0F02B37E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425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1B223E-A0E9-46BA-B3D7-1E4F8B560352}"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78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A5864F-9911-4E10-8C2A-5810E28BC56A}"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437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67B92-A44F-4982-9DB6-55C545453152}"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992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1C55DF-DFA8-488E-96D7-988FA4C5121F}"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051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703495-8C75-429D-98D1-A4AB3DC61793}"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533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C13B59-3556-465A-97BF-19E395AEDE22}"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179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E96E10-1F5D-4D70-904D-5911A3BE983D}"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185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FE32B3-D20C-4CE8-AF84-1A59302F3505}"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339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B0AB6-F2EB-41A3-9020-899877E366A3}"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091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38CA-A588-4675-8392-8E91F71DF77F}"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18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AE7FAB-C2C1-44C8-AC8C-F53EE5AB5F24}"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95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D26DEF-6820-4F93-A348-576196C1E48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57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164CBC-B585-4C4B-A23A-AE668633983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375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5074BC-A4D2-49C2-9945-C8AB4FD351B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55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CB468F-C4F6-4F45-8CD0-100012A6FF9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477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29734F-ECBE-412E-B2AF-5FDA27834C3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7919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7C465-B000-4905-9328-DBAB7930A0CF}"/>
              </a:ext>
            </a:extLst>
          </p:cNvPr>
          <p:cNvSpPr>
            <a:spLocks noGrp="1"/>
          </p:cNvSpPr>
          <p:nvPr>
            <p:ph type="title"/>
          </p:nvPr>
        </p:nvSpPr>
        <p:spPr>
          <a:xfrm>
            <a:off x="595884" y="0"/>
            <a:ext cx="11000232" cy="118872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FBBF3059-D5B9-418C-A60B-C3C8E261E486}"/>
              </a:ext>
            </a:extLst>
          </p:cNvPr>
          <p:cNvSpPr>
            <a:spLocks noGrp="1"/>
          </p:cNvSpPr>
          <p:nvPr>
            <p:ph type="body" idx="1"/>
          </p:nvPr>
        </p:nvSpPr>
        <p:spPr>
          <a:xfrm>
            <a:off x="595884" y="1188720"/>
            <a:ext cx="11000232" cy="498824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a:extLst>
              <a:ext uri="{FF2B5EF4-FFF2-40B4-BE49-F238E27FC236}">
                <a16:creationId xmlns:a16="http://schemas.microsoft.com/office/drawing/2014/main" id="{E087F727-48BD-4EB4-B57F-5AC03BEB1A4D}"/>
              </a:ext>
            </a:extLst>
          </p:cNvPr>
          <p:cNvSpPr>
            <a:spLocks noGrp="1"/>
          </p:cNvSpPr>
          <p:nvPr>
            <p:ph type="ftr" sz="quarter" idx="3"/>
          </p:nvPr>
        </p:nvSpPr>
        <p:spPr>
          <a:xfrm>
            <a:off x="595884" y="6468303"/>
            <a:ext cx="4114800" cy="365125"/>
          </a:xfrm>
          <a:prstGeom prst="rect">
            <a:avLst/>
          </a:prstGeom>
        </p:spPr>
        <p:txBody>
          <a:bodyPr vert="horz" lIns="91440" tIns="45720" rIns="91440" bIns="45720" rtlCol="0" anchor="ctr"/>
          <a:lstStyle>
            <a:lvl1pPr algn="l">
              <a:defRPr sz="1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Single Corner Snipped 8">
            <a:extLst>
              <a:ext uri="{FF2B5EF4-FFF2-40B4-BE49-F238E27FC236}">
                <a16:creationId xmlns:a16="http://schemas.microsoft.com/office/drawing/2014/main" id="{7166C798-72CE-4F2D-9A04-013F24A2659F}"/>
              </a:ext>
            </a:extLst>
          </p:cNvPr>
          <p:cNvSpPr/>
          <p:nvPr userDrawn="1"/>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Slide Number Placeholder 5">
            <a:extLst>
              <a:ext uri="{FF2B5EF4-FFF2-40B4-BE49-F238E27FC236}">
                <a16:creationId xmlns:a16="http://schemas.microsoft.com/office/drawing/2014/main" id="{3ACE58C5-CE1C-415B-8591-25A53FF2AE88}"/>
              </a:ext>
            </a:extLst>
          </p:cNvPr>
          <p:cNvSpPr>
            <a:spLocks noGrp="1"/>
          </p:cNvSpPr>
          <p:nvPr>
            <p:ph type="sldNum" sz="quarter" idx="4"/>
          </p:nvPr>
        </p:nvSpPr>
        <p:spPr>
          <a:xfrm>
            <a:off x="11549269" y="6405746"/>
            <a:ext cx="642731" cy="407804"/>
          </a:xfrm>
          <a:prstGeom prst="rect">
            <a:avLst/>
          </a:prstGeom>
        </p:spPr>
        <p:txBody>
          <a:bodyPr vert="horz" lIns="91440" tIns="45720" rIns="91440" bIns="45720" rtlCol="0" anchor="ctr"/>
          <a:lstStyle>
            <a:lvl1pPr algn="ct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42320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hf hdr="0" ftr="0" dt="0"/>
  <p:txStyles>
    <p:titleStyle>
      <a:lvl1pPr algn="ctr" defTabSz="914400" rtl="0" eaLnBrk="1" latinLnBrk="0" hangingPunct="1">
        <a:lnSpc>
          <a:spcPct val="90000"/>
        </a:lnSpc>
        <a:spcBef>
          <a:spcPct val="0"/>
        </a:spcBef>
        <a:buNone/>
        <a:defRPr sz="4400" b="1" kern="1200" cap="all"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p15:clr>
            <a:srgbClr val="F26B43"/>
          </p15:clr>
        </p15:guide>
        <p15:guide id="2" pos="73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AA063BA1-1729-4180-87CF-380AF2F3469C}" type="datetime1">
              <a:rPr lang="en-US" smtClean="0"/>
              <a:t>11/11/2021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2685239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D388AA7-74BE-4055-BCE7-2B6736FD1372}" type="datetime1">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t>11/11/2021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873329"/>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microsoft.com/office/2007/relationships/hdphoto" Target="../media/hdphoto2.wdp"/><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image" Target="../media/image22.png"/><Relationship Id="rId1" Type="http://schemas.openxmlformats.org/officeDocument/2006/relationships/slideLayout" Target="../slideLayouts/slideLayout39.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38.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png"/><Relationship Id="rId2" Type="http://schemas.openxmlformats.org/officeDocument/2006/relationships/diagramData" Target="../diagrams/data5.xml"/><Relationship Id="rId1" Type="http://schemas.openxmlformats.org/officeDocument/2006/relationships/slideLayout" Target="../slideLayouts/slideLayout3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9.jpeg"/><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8" Type="http://schemas.openxmlformats.org/officeDocument/2006/relationships/image" Target="../media/image43.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39.xml"/><Relationship Id="rId6" Type="http://schemas.openxmlformats.org/officeDocument/2006/relationships/image" Target="../media/image42.png"/><Relationship Id="rId5" Type="http://schemas.microsoft.com/office/2007/relationships/hdphoto" Target="../media/hdphoto4.wdp"/><Relationship Id="rId10" Type="http://schemas.openxmlformats.org/officeDocument/2006/relationships/image" Target="../media/image45.jpeg"/><Relationship Id="rId4" Type="http://schemas.openxmlformats.org/officeDocument/2006/relationships/image" Target="../media/image41.png"/><Relationship Id="rId9"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6.jpeg"/><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6" Type="http://schemas.openxmlformats.org/officeDocument/2006/relationships/image" Target="../media/image50.jpeg"/><Relationship Id="rId5" Type="http://schemas.openxmlformats.org/officeDocument/2006/relationships/image" Target="../media/image48.pn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1.emf"/><Relationship Id="rId2" Type="http://schemas.openxmlformats.org/officeDocument/2006/relationships/slideLayout" Target="../slideLayouts/slideLayout3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3.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2.emf"/><Relationship Id="rId2" Type="http://schemas.openxmlformats.org/officeDocument/2006/relationships/slideLayout" Target="../slideLayouts/slideLayout38.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3.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18" Type="http://schemas.openxmlformats.org/officeDocument/2006/relationships/diagramColors" Target="../diagrams/colors8.xml"/><Relationship Id="rId26" Type="http://schemas.openxmlformats.org/officeDocument/2006/relationships/diagramLayout" Target="../diagrams/layout10.xml"/><Relationship Id="rId3" Type="http://schemas.microsoft.com/office/2007/relationships/hdphoto" Target="../media/hdphoto2.wdp"/><Relationship Id="rId21" Type="http://schemas.openxmlformats.org/officeDocument/2006/relationships/diagramLayout" Target="../diagrams/layout9.xml"/><Relationship Id="rId7" Type="http://schemas.openxmlformats.org/officeDocument/2006/relationships/diagramQuickStyle" Target="../diagrams/quickStyle6.xml"/><Relationship Id="rId12" Type="http://schemas.openxmlformats.org/officeDocument/2006/relationships/diagramQuickStyle" Target="../diagrams/quickStyle7.xml"/><Relationship Id="rId17" Type="http://schemas.openxmlformats.org/officeDocument/2006/relationships/diagramQuickStyle" Target="../diagrams/quickStyle8.xml"/><Relationship Id="rId25" Type="http://schemas.openxmlformats.org/officeDocument/2006/relationships/diagramData" Target="../diagrams/data10.xml"/><Relationship Id="rId2" Type="http://schemas.openxmlformats.org/officeDocument/2006/relationships/image" Target="../media/image22.png"/><Relationship Id="rId16" Type="http://schemas.openxmlformats.org/officeDocument/2006/relationships/diagramLayout" Target="../diagrams/layout8.xml"/><Relationship Id="rId20" Type="http://schemas.openxmlformats.org/officeDocument/2006/relationships/diagramData" Target="../diagrams/data9.xml"/><Relationship Id="rId29" Type="http://schemas.microsoft.com/office/2007/relationships/diagramDrawing" Target="../diagrams/drawing10.xml"/><Relationship Id="rId1" Type="http://schemas.openxmlformats.org/officeDocument/2006/relationships/slideLayout" Target="../slideLayouts/slideLayout39.xml"/><Relationship Id="rId6" Type="http://schemas.openxmlformats.org/officeDocument/2006/relationships/diagramLayout" Target="../diagrams/layout6.xml"/><Relationship Id="rId11" Type="http://schemas.openxmlformats.org/officeDocument/2006/relationships/diagramLayout" Target="../diagrams/layout7.xml"/><Relationship Id="rId24" Type="http://schemas.microsoft.com/office/2007/relationships/diagramDrawing" Target="../diagrams/drawing9.xml"/><Relationship Id="rId5" Type="http://schemas.openxmlformats.org/officeDocument/2006/relationships/diagramData" Target="../diagrams/data6.xml"/><Relationship Id="rId15" Type="http://schemas.openxmlformats.org/officeDocument/2006/relationships/diagramData" Target="../diagrams/data8.xml"/><Relationship Id="rId23" Type="http://schemas.openxmlformats.org/officeDocument/2006/relationships/diagramColors" Target="../diagrams/colors9.xml"/><Relationship Id="rId28" Type="http://schemas.openxmlformats.org/officeDocument/2006/relationships/diagramColors" Target="../diagrams/colors10.xml"/><Relationship Id="rId10" Type="http://schemas.openxmlformats.org/officeDocument/2006/relationships/diagramData" Target="../diagrams/data7.xml"/><Relationship Id="rId19" Type="http://schemas.microsoft.com/office/2007/relationships/diagramDrawing" Target="../diagrams/drawing8.xml"/><Relationship Id="rId4" Type="http://schemas.openxmlformats.org/officeDocument/2006/relationships/image" Target="../media/image53.jpeg"/><Relationship Id="rId9" Type="http://schemas.microsoft.com/office/2007/relationships/diagramDrawing" Target="../diagrams/drawing6.xml"/><Relationship Id="rId14" Type="http://schemas.microsoft.com/office/2007/relationships/diagramDrawing" Target="../diagrams/drawing7.xml"/><Relationship Id="rId22" Type="http://schemas.openxmlformats.org/officeDocument/2006/relationships/diagramQuickStyle" Target="../diagrams/quickStyle9.xml"/><Relationship Id="rId27" Type="http://schemas.openxmlformats.org/officeDocument/2006/relationships/diagramQuickStyle" Target="../diagrams/quickStyle10.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diagramColors" Target="../diagrams/colors12.xml"/><Relationship Id="rId18" Type="http://schemas.openxmlformats.org/officeDocument/2006/relationships/diagramColors" Target="../diagrams/colors13.xml"/><Relationship Id="rId26" Type="http://schemas.openxmlformats.org/officeDocument/2006/relationships/diagramLayout" Target="../diagrams/layout15.xml"/><Relationship Id="rId3" Type="http://schemas.microsoft.com/office/2007/relationships/hdphoto" Target="../media/hdphoto2.wdp"/><Relationship Id="rId21" Type="http://schemas.openxmlformats.org/officeDocument/2006/relationships/diagramLayout" Target="../diagrams/layout14.xml"/><Relationship Id="rId7" Type="http://schemas.openxmlformats.org/officeDocument/2006/relationships/diagramQuickStyle" Target="../diagrams/quickStyle11.xml"/><Relationship Id="rId12" Type="http://schemas.openxmlformats.org/officeDocument/2006/relationships/diagramQuickStyle" Target="../diagrams/quickStyle12.xml"/><Relationship Id="rId17" Type="http://schemas.openxmlformats.org/officeDocument/2006/relationships/diagramQuickStyle" Target="../diagrams/quickStyle13.xml"/><Relationship Id="rId25" Type="http://schemas.openxmlformats.org/officeDocument/2006/relationships/diagramData" Target="../diagrams/data15.xml"/><Relationship Id="rId2" Type="http://schemas.openxmlformats.org/officeDocument/2006/relationships/image" Target="../media/image22.png"/><Relationship Id="rId16" Type="http://schemas.openxmlformats.org/officeDocument/2006/relationships/diagramLayout" Target="../diagrams/layout13.xml"/><Relationship Id="rId20" Type="http://schemas.openxmlformats.org/officeDocument/2006/relationships/diagramData" Target="../diagrams/data14.xml"/><Relationship Id="rId29" Type="http://schemas.microsoft.com/office/2007/relationships/diagramDrawing" Target="../diagrams/drawing15.xml"/><Relationship Id="rId1" Type="http://schemas.openxmlformats.org/officeDocument/2006/relationships/slideLayout" Target="../slideLayouts/slideLayout39.xml"/><Relationship Id="rId6" Type="http://schemas.openxmlformats.org/officeDocument/2006/relationships/diagramLayout" Target="../diagrams/layout11.xml"/><Relationship Id="rId11" Type="http://schemas.openxmlformats.org/officeDocument/2006/relationships/diagramLayout" Target="../diagrams/layout12.xml"/><Relationship Id="rId24" Type="http://schemas.microsoft.com/office/2007/relationships/diagramDrawing" Target="../diagrams/drawing14.xml"/><Relationship Id="rId5" Type="http://schemas.openxmlformats.org/officeDocument/2006/relationships/diagramData" Target="../diagrams/data11.xml"/><Relationship Id="rId15" Type="http://schemas.openxmlformats.org/officeDocument/2006/relationships/diagramData" Target="../diagrams/data13.xml"/><Relationship Id="rId23" Type="http://schemas.openxmlformats.org/officeDocument/2006/relationships/diagramColors" Target="../diagrams/colors14.xml"/><Relationship Id="rId28" Type="http://schemas.openxmlformats.org/officeDocument/2006/relationships/diagramColors" Target="../diagrams/colors15.xml"/><Relationship Id="rId10" Type="http://schemas.openxmlformats.org/officeDocument/2006/relationships/diagramData" Target="../diagrams/data12.xml"/><Relationship Id="rId19" Type="http://schemas.microsoft.com/office/2007/relationships/diagramDrawing" Target="../diagrams/drawing13.xml"/><Relationship Id="rId4" Type="http://schemas.openxmlformats.org/officeDocument/2006/relationships/image" Target="../media/image53.jpeg"/><Relationship Id="rId9" Type="http://schemas.microsoft.com/office/2007/relationships/diagramDrawing" Target="../diagrams/drawing11.xml"/><Relationship Id="rId14" Type="http://schemas.microsoft.com/office/2007/relationships/diagramDrawing" Target="../diagrams/drawing12.xml"/><Relationship Id="rId22" Type="http://schemas.openxmlformats.org/officeDocument/2006/relationships/diagramQuickStyle" Target="../diagrams/quickStyle14.xml"/><Relationship Id="rId27" Type="http://schemas.openxmlformats.org/officeDocument/2006/relationships/diagramQuickStyle" Target="../diagrams/quickStyle15.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diagramColors" Target="../diagrams/colors17.xml"/><Relationship Id="rId18" Type="http://schemas.openxmlformats.org/officeDocument/2006/relationships/diagramColors" Target="../diagrams/colors18.xml"/><Relationship Id="rId26" Type="http://schemas.openxmlformats.org/officeDocument/2006/relationships/diagramLayout" Target="../diagrams/layout20.xml"/><Relationship Id="rId3" Type="http://schemas.microsoft.com/office/2007/relationships/hdphoto" Target="../media/hdphoto2.wdp"/><Relationship Id="rId21" Type="http://schemas.openxmlformats.org/officeDocument/2006/relationships/diagramLayout" Target="../diagrams/layout19.xml"/><Relationship Id="rId7" Type="http://schemas.openxmlformats.org/officeDocument/2006/relationships/diagramQuickStyle" Target="../diagrams/quickStyle16.xml"/><Relationship Id="rId12" Type="http://schemas.openxmlformats.org/officeDocument/2006/relationships/diagramQuickStyle" Target="../diagrams/quickStyle17.xml"/><Relationship Id="rId17" Type="http://schemas.openxmlformats.org/officeDocument/2006/relationships/diagramQuickStyle" Target="../diagrams/quickStyle18.xml"/><Relationship Id="rId25" Type="http://schemas.openxmlformats.org/officeDocument/2006/relationships/diagramData" Target="../diagrams/data20.xml"/><Relationship Id="rId2" Type="http://schemas.openxmlformats.org/officeDocument/2006/relationships/image" Target="../media/image22.png"/><Relationship Id="rId16" Type="http://schemas.openxmlformats.org/officeDocument/2006/relationships/diagramLayout" Target="../diagrams/layout18.xml"/><Relationship Id="rId20" Type="http://schemas.openxmlformats.org/officeDocument/2006/relationships/diagramData" Target="../diagrams/data19.xml"/><Relationship Id="rId29" Type="http://schemas.microsoft.com/office/2007/relationships/diagramDrawing" Target="../diagrams/drawing20.xml"/><Relationship Id="rId1" Type="http://schemas.openxmlformats.org/officeDocument/2006/relationships/slideLayout" Target="../slideLayouts/slideLayout39.xml"/><Relationship Id="rId6" Type="http://schemas.openxmlformats.org/officeDocument/2006/relationships/diagramLayout" Target="../diagrams/layout16.xml"/><Relationship Id="rId11" Type="http://schemas.openxmlformats.org/officeDocument/2006/relationships/diagramLayout" Target="../diagrams/layout17.xml"/><Relationship Id="rId24" Type="http://schemas.microsoft.com/office/2007/relationships/diagramDrawing" Target="../diagrams/drawing19.xml"/><Relationship Id="rId5" Type="http://schemas.openxmlformats.org/officeDocument/2006/relationships/diagramData" Target="../diagrams/data16.xml"/><Relationship Id="rId15" Type="http://schemas.openxmlformats.org/officeDocument/2006/relationships/diagramData" Target="../diagrams/data18.xml"/><Relationship Id="rId23" Type="http://schemas.openxmlformats.org/officeDocument/2006/relationships/diagramColors" Target="../diagrams/colors19.xml"/><Relationship Id="rId28" Type="http://schemas.openxmlformats.org/officeDocument/2006/relationships/diagramColors" Target="../diagrams/colors20.xml"/><Relationship Id="rId10" Type="http://schemas.openxmlformats.org/officeDocument/2006/relationships/diagramData" Target="../diagrams/data17.xml"/><Relationship Id="rId19" Type="http://schemas.microsoft.com/office/2007/relationships/diagramDrawing" Target="../diagrams/drawing18.xml"/><Relationship Id="rId4" Type="http://schemas.openxmlformats.org/officeDocument/2006/relationships/image" Target="../media/image53.jpeg"/><Relationship Id="rId9" Type="http://schemas.microsoft.com/office/2007/relationships/diagramDrawing" Target="../diagrams/drawing16.xml"/><Relationship Id="rId14" Type="http://schemas.microsoft.com/office/2007/relationships/diagramDrawing" Target="../diagrams/drawing17.xml"/><Relationship Id="rId22" Type="http://schemas.openxmlformats.org/officeDocument/2006/relationships/diagramQuickStyle" Target="../diagrams/quickStyle19.xml"/><Relationship Id="rId27" Type="http://schemas.openxmlformats.org/officeDocument/2006/relationships/diagramQuickStyle" Target="../diagrams/quickStyle20.xml"/></Relationships>
</file>

<file path=ppt/slides/_rels/slide51.xml.rels><?xml version="1.0" encoding="UTF-8" standalone="yes"?>
<Relationships xmlns="http://schemas.openxmlformats.org/package/2006/relationships"><Relationship Id="rId8" Type="http://schemas.microsoft.com/office/2007/relationships/diagramDrawing" Target="../diagrams/drawing21.xml"/><Relationship Id="rId3" Type="http://schemas.microsoft.com/office/2007/relationships/hdphoto" Target="../media/hdphoto2.wdp"/><Relationship Id="rId7" Type="http://schemas.openxmlformats.org/officeDocument/2006/relationships/diagramColors" Target="../diagrams/colors21.xml"/><Relationship Id="rId2" Type="http://schemas.openxmlformats.org/officeDocument/2006/relationships/image" Target="../media/image22.png"/><Relationship Id="rId1" Type="http://schemas.openxmlformats.org/officeDocument/2006/relationships/slideLayout" Target="../slideLayouts/slideLayout39.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5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3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grpSp>
        <p:nvGrpSpPr>
          <p:cNvPr id="13" name="Group 12"/>
          <p:cNvGrpSpPr/>
          <p:nvPr/>
        </p:nvGrpSpPr>
        <p:grpSpPr>
          <a:xfrm>
            <a:off x="211601" y="331972"/>
            <a:ext cx="11965210" cy="6504709"/>
            <a:chOff x="211601" y="331972"/>
            <a:chExt cx="11965210" cy="6504709"/>
          </a:xfrm>
        </p:grpSpPr>
        <p:grpSp>
          <p:nvGrpSpPr>
            <p:cNvPr id="40" name="Group 39">
              <a:extLst>
                <a:ext uri="{FF2B5EF4-FFF2-40B4-BE49-F238E27FC236}">
                  <a16:creationId xmlns:a16="http://schemas.microsoft.com/office/drawing/2014/main" id="{11BEC607-8474-408E-A7AC-48A065F31B63}"/>
                </a:ext>
                <a:ext uri="{C183D7F6-B498-43B3-948B-1728B52AA6E4}">
                  <adec:decorative xmlns:adec="http://schemas.microsoft.com/office/drawing/2017/decorative" xmlns="" val="1"/>
                </a:ext>
              </a:extLst>
            </p:cNvPr>
            <p:cNvGrpSpPr/>
            <p:nvPr/>
          </p:nvGrpSpPr>
          <p:grpSpPr>
            <a:xfrm flipH="1">
              <a:off x="211601" y="331972"/>
              <a:ext cx="11965210" cy="6504709"/>
              <a:chOff x="252031" y="-22763"/>
              <a:chExt cx="7393420" cy="6380020"/>
            </a:xfrm>
          </p:grpSpPr>
          <p:sp>
            <p:nvSpPr>
              <p:cNvPr id="43" name="Rectangle 42">
                <a:extLst>
                  <a:ext uri="{FF2B5EF4-FFF2-40B4-BE49-F238E27FC236}">
                    <a16:creationId xmlns:a16="http://schemas.microsoft.com/office/drawing/2014/main" id="{142E86C5-8E5F-4620-A4FB-D1F926179D18}"/>
                  </a:ext>
                  <a:ext uri="{C183D7F6-B498-43B3-948B-1728B52AA6E4}">
                    <adec:decorative xmlns:adec="http://schemas.microsoft.com/office/drawing/2017/decorative" xmlns="" val="1"/>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roadway" panose="04040905080B02020502" pitchFamily="82" charset="0"/>
                  <a:ea typeface="+mn-ea"/>
                  <a:cs typeface="+mn-cs"/>
                </a:endParaRPr>
              </a:p>
            </p:txBody>
          </p:sp>
          <p:sp>
            <p:nvSpPr>
              <p:cNvPr id="41" name="Rectangle 40">
                <a:extLst>
                  <a:ext uri="{FF2B5EF4-FFF2-40B4-BE49-F238E27FC236}">
                    <a16:creationId xmlns:a16="http://schemas.microsoft.com/office/drawing/2014/main" id="{2CBF662F-A198-4AD3-8EBC-0EC9A52B2994}"/>
                  </a:ext>
                  <a:ext uri="{C183D7F6-B498-43B3-948B-1728B52AA6E4}">
                    <adec:decorative xmlns:adec="http://schemas.microsoft.com/office/drawing/2017/decorative" xmlns="" val="1"/>
                  </a:ext>
                </a:extLst>
              </p:cNvPr>
              <p:cNvSpPr/>
              <p:nvPr userDrawn="1"/>
            </p:nvSpPr>
            <p:spPr>
              <a:xfrm>
                <a:off x="378709" y="-22763"/>
                <a:ext cx="7266742" cy="6010035"/>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roadway" panose="04040905080B02020502" pitchFamily="82" charset="0"/>
                  <a:ea typeface="+mn-ea"/>
                  <a:cs typeface="+mn-cs"/>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76" y="424339"/>
              <a:ext cx="2141364" cy="599118"/>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92" y="5072040"/>
              <a:ext cx="1331686" cy="1331686"/>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0555" y="5722924"/>
              <a:ext cx="1017012" cy="37120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3990" y="5692396"/>
              <a:ext cx="823768" cy="469805"/>
            </a:xfrm>
            <a:prstGeom prst="rect">
              <a:avLst/>
            </a:prstGeom>
          </p:spPr>
        </p:pic>
        <p:pic>
          <p:nvPicPr>
            <p:cNvPr id="12" name="Picture 11"/>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4186282" y="5576511"/>
              <a:ext cx="1428750" cy="714375"/>
            </a:xfrm>
            <a:prstGeom prst="rect">
              <a:avLst/>
            </a:prstGeom>
          </p:spPr>
        </p:pic>
        <p:pic>
          <p:nvPicPr>
            <p:cNvPr id="17" name="Picture 16"/>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5707050" y="5553537"/>
              <a:ext cx="1721303" cy="751114"/>
            </a:xfrm>
            <a:prstGeom prst="rect">
              <a:avLst/>
            </a:prstGeom>
          </p:spPr>
        </p:pic>
      </p:grpSp>
      <p:sp>
        <p:nvSpPr>
          <p:cNvPr id="10" name="Subtitle 6">
            <a:extLst>
              <a:ext uri="{FF2B5EF4-FFF2-40B4-BE49-F238E27FC236}">
                <a16:creationId xmlns:a16="http://schemas.microsoft.com/office/drawing/2014/main" id="{9935280A-EBD5-4EFA-81A0-313C85F987EC}"/>
              </a:ext>
            </a:extLst>
          </p:cNvPr>
          <p:cNvSpPr txBox="1">
            <a:spLocks/>
          </p:cNvSpPr>
          <p:nvPr/>
        </p:nvSpPr>
        <p:spPr>
          <a:xfrm>
            <a:off x="1997410" y="5077933"/>
            <a:ext cx="8432916" cy="5483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spc="3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300" normalizeH="0" baseline="0" noProof="0" dirty="0" err="1" smtClean="0">
                <a:ln>
                  <a:noFill/>
                </a:ln>
                <a:solidFill>
                  <a:prstClr val="white"/>
                </a:solidFill>
                <a:effectLst/>
                <a:uLnTx/>
                <a:uFillTx/>
                <a:latin typeface="Broadway" panose="04040905080B02020502" pitchFamily="82" charset="0"/>
                <a:ea typeface="+mn-ea"/>
                <a:cs typeface="+mn-cs"/>
              </a:rPr>
              <a:t>Amb</a:t>
            </a:r>
            <a:r>
              <a:rPr kumimoji="0" lang="en-US" sz="2800" b="1" i="0" u="none" strike="noStrike" kern="1200" cap="none" spc="300" normalizeH="0" baseline="0" noProof="0" dirty="0" smtClean="0">
                <a:ln>
                  <a:noFill/>
                </a:ln>
                <a:solidFill>
                  <a:prstClr val="white"/>
                </a:solidFill>
                <a:effectLst/>
                <a:uLnTx/>
                <a:uFillTx/>
                <a:latin typeface="Broadway" panose="04040905080B02020502" pitchFamily="82" charset="0"/>
                <a:ea typeface="+mn-ea"/>
                <a:cs typeface="+mn-cs"/>
              </a:rPr>
              <a:t>. SANMI OLOWOSILE</a:t>
            </a:r>
            <a:r>
              <a:rPr kumimoji="0" lang="en-US" sz="2800" b="1" i="0" u="none" strike="noStrike" kern="1200" cap="none" spc="300" normalizeH="0" baseline="-25000" noProof="0" dirty="0" smtClean="0">
                <a:ln>
                  <a:noFill/>
                </a:ln>
                <a:solidFill>
                  <a:prstClr val="white"/>
                </a:solidFill>
                <a:effectLst/>
                <a:uLnTx/>
                <a:uFillTx/>
                <a:latin typeface="Broadway" panose="04040905080B02020502" pitchFamily="82" charset="0"/>
                <a:ea typeface="+mn-ea"/>
                <a:cs typeface="+mn-cs"/>
              </a:rPr>
              <a:t>RQS MNIQS MCent</a:t>
            </a:r>
            <a:endParaRPr kumimoji="0" lang="en-US" sz="2800" b="1" i="0" u="none" strike="noStrike" kern="1200" cap="none" spc="300" normalizeH="0" baseline="0" noProof="0" dirty="0">
              <a:ln>
                <a:noFill/>
              </a:ln>
              <a:solidFill>
                <a:prstClr val="white"/>
              </a:solidFill>
              <a:effectLst/>
              <a:uLnTx/>
              <a:uFillTx/>
              <a:latin typeface="Broadway" panose="04040905080B02020502" pitchFamily="82" charset="0"/>
              <a:ea typeface="+mn-ea"/>
              <a:cs typeface="+mn-cs"/>
            </a:endParaRPr>
          </a:p>
        </p:txBody>
      </p:sp>
      <p:sp>
        <p:nvSpPr>
          <p:cNvPr id="6" name="Title 5">
            <a:extLst>
              <a:ext uri="{FF2B5EF4-FFF2-40B4-BE49-F238E27FC236}">
                <a16:creationId xmlns:a16="http://schemas.microsoft.com/office/drawing/2014/main" id="{7E0E8055-17FA-43CE-9F03-E712F496B7CF}"/>
              </a:ext>
            </a:extLst>
          </p:cNvPr>
          <p:cNvSpPr>
            <a:spLocks noGrp="1"/>
          </p:cNvSpPr>
          <p:nvPr>
            <p:ph type="ctrTitle"/>
          </p:nvPr>
        </p:nvSpPr>
        <p:spPr>
          <a:xfrm>
            <a:off x="1330402" y="1190920"/>
            <a:ext cx="9581993" cy="1470739"/>
          </a:xfrm>
        </p:spPr>
        <p:txBody>
          <a:bodyPr>
            <a:noAutofit/>
          </a:bodyPr>
          <a:lstStyle/>
          <a:p>
            <a:r>
              <a:rPr lang="en-US" sz="3000" dirty="0" smtClean="0">
                <a:latin typeface="Arial Black" panose="020B0A04020102020204" pitchFamily="34" charset="0"/>
              </a:rPr>
              <a:t>COST IMPLICATION OF ADOPTING CARBON REDUCTION IN THE DESIGN OF SUSTAINABLE INFRASTRUCTURE PROJECT</a:t>
            </a:r>
            <a:endParaRPr lang="en-US" sz="3000" dirty="0">
              <a:latin typeface="Arial Black" panose="020B0A04020102020204" pitchFamily="34" charset="0"/>
            </a:endParaRPr>
          </a:p>
        </p:txBody>
      </p:sp>
      <p:pic>
        <p:nvPicPr>
          <p:cNvPr id="5" name="Picture 4"/>
          <p:cNvPicPr>
            <a:picLocks noChangeAspect="1"/>
          </p:cNvPicPr>
          <p:nvPr/>
        </p:nvPicPr>
        <p:blipFill>
          <a:blip r:embed="rId8"/>
          <a:stretch>
            <a:fillRect/>
          </a:stretch>
        </p:blipFill>
        <p:spPr>
          <a:xfrm>
            <a:off x="11137900" y="421712"/>
            <a:ext cx="745122" cy="718570"/>
          </a:xfrm>
          <a:prstGeom prst="rect">
            <a:avLst/>
          </a:prstGeom>
        </p:spPr>
      </p:pic>
      <p:pic>
        <p:nvPicPr>
          <p:cNvPr id="1026" name="Picture 2" descr="ACE Working Group Report (2021) — Major Group for Children and Youth"/>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7520371" y="5723701"/>
            <a:ext cx="1566071" cy="438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ly – Youth Sustainable Energy Hub"/>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9145647" y="5696574"/>
            <a:ext cx="1515269" cy="4894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unications materials – United Nations Sustainable Development"/>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988320" y="5512407"/>
            <a:ext cx="922933" cy="792244"/>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5">
            <a:extLst>
              <a:ext uri="{FF2B5EF4-FFF2-40B4-BE49-F238E27FC236}">
                <a16:creationId xmlns:a16="http://schemas.microsoft.com/office/drawing/2014/main" id="{7E0E8055-17FA-43CE-9F03-E712F496B7CF}"/>
              </a:ext>
            </a:extLst>
          </p:cNvPr>
          <p:cNvSpPr txBox="1">
            <a:spLocks/>
          </p:cNvSpPr>
          <p:nvPr/>
        </p:nvSpPr>
        <p:spPr>
          <a:xfrm>
            <a:off x="281093" y="2966017"/>
            <a:ext cx="11690708" cy="1210686"/>
          </a:xfrm>
          <a:prstGeom prst="rect">
            <a:avLst/>
          </a:prstGeom>
          <a:solidFill>
            <a:srgbClr val="FDFEFF"/>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r>
              <a:rPr lang="en-US" sz="2400" dirty="0" smtClean="0">
                <a:solidFill>
                  <a:srgbClr val="1F1944"/>
                </a:solidFill>
                <a:latin typeface="Arial Black" panose="020B0A04020102020204" pitchFamily="34" charset="0"/>
              </a:rPr>
              <a:t>Theme: </a:t>
            </a:r>
            <a:r>
              <a:rPr lang="en-US" sz="2200" dirty="0" smtClean="0">
                <a:solidFill>
                  <a:srgbClr val="1F1944"/>
                </a:solidFill>
                <a:latin typeface="Arial Black" panose="020B0A04020102020204" pitchFamily="34" charset="0"/>
              </a:rPr>
              <a:t>Climate </a:t>
            </a:r>
            <a:r>
              <a:rPr lang="en-US" sz="2200" dirty="0">
                <a:solidFill>
                  <a:srgbClr val="1F1944"/>
                </a:solidFill>
                <a:latin typeface="Arial Black" panose="020B0A04020102020204" pitchFamily="34" charset="0"/>
              </a:rPr>
              <a:t>Change and Global Disasters: Developing Sustainable Infrastructures to Achieve Growth Amidst Declining Economic </a:t>
            </a:r>
            <a:r>
              <a:rPr lang="en-US" sz="2200" dirty="0" smtClean="0">
                <a:solidFill>
                  <a:srgbClr val="1F1944"/>
                </a:solidFill>
                <a:latin typeface="Arial Black" panose="020B0A04020102020204" pitchFamily="34" charset="0"/>
              </a:rPr>
              <a:t>Resources</a:t>
            </a:r>
            <a:endParaRPr lang="en-US" sz="2200" dirty="0">
              <a:solidFill>
                <a:srgbClr val="1F1944"/>
              </a:solidFill>
              <a:latin typeface="Arial Black" panose="020B0A04020102020204" pitchFamily="34" charset="0"/>
            </a:endParaRPr>
          </a:p>
        </p:txBody>
      </p:sp>
      <p:sp>
        <p:nvSpPr>
          <p:cNvPr id="14" name="TextBox 13"/>
          <p:cNvSpPr txBox="1"/>
          <p:nvPr/>
        </p:nvSpPr>
        <p:spPr>
          <a:xfrm>
            <a:off x="1988320" y="4683522"/>
            <a:ext cx="2197962" cy="369332"/>
          </a:xfrm>
          <a:prstGeom prst="rect">
            <a:avLst/>
          </a:prstGeom>
          <a:solidFill>
            <a:srgbClr val="FDFEFF"/>
          </a:solidFill>
        </p:spPr>
        <p:txBody>
          <a:bodyPr wrap="square" rtlCol="0">
            <a:spAutoFit/>
          </a:bodyPr>
          <a:lstStyle/>
          <a:p>
            <a:r>
              <a:rPr lang="en-US" dirty="0" smtClean="0">
                <a:solidFill>
                  <a:srgbClr val="1F1944"/>
                </a:solidFill>
                <a:latin typeface="Arial Black" panose="020B0A04020102020204" pitchFamily="34" charset="0"/>
              </a:rPr>
              <a:t>DELIVERED BY:</a:t>
            </a:r>
            <a:endParaRPr lang="en-US" dirty="0">
              <a:solidFill>
                <a:srgbClr val="1F1944"/>
              </a:solidFill>
              <a:latin typeface="Arial Black" panose="020B0A04020102020204" pitchFamily="34" charset="0"/>
            </a:endParaRPr>
          </a:p>
        </p:txBody>
      </p:sp>
    </p:spTree>
    <p:extLst>
      <p:ext uri="{BB962C8B-B14F-4D97-AF65-F5344CB8AC3E}">
        <p14:creationId xmlns:p14="http://schemas.microsoft.com/office/powerpoint/2010/main" val="1131969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421481" y="860606"/>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a:solidFill>
                  <a:sysClr val="window" lastClr="FFFFFF"/>
                </a:solidFill>
                <a:latin typeface="Gill Sans MT" panose="020B0502020104020203"/>
              </a:rPr>
              <a:t>Historical </a:t>
            </a:r>
            <a:r>
              <a:rPr lang="en-US" sz="2400" dirty="0" smtClean="0">
                <a:solidFill>
                  <a:sysClr val="window" lastClr="FFFFFF"/>
                </a:solidFill>
                <a:latin typeface="Gill Sans MT" panose="020B0502020104020203"/>
              </a:rPr>
              <a:t>Co</a:t>
            </a:r>
            <a:r>
              <a:rPr lang="en-US" sz="2400" baseline="-25000" dirty="0" smtClean="0">
                <a:solidFill>
                  <a:sysClr val="window" lastClr="FFFFFF"/>
                </a:solidFill>
                <a:latin typeface="Gill Sans MT" panose="020B0502020104020203"/>
              </a:rPr>
              <a:t>2</a:t>
            </a:r>
            <a:r>
              <a:rPr lang="en-US" sz="2400" dirty="0" smtClean="0">
                <a:solidFill>
                  <a:sysClr val="window" lastClr="FFFFFF"/>
                </a:solidFill>
                <a:latin typeface="Gill Sans MT" panose="020B0502020104020203"/>
              </a:rPr>
              <a:t> </a:t>
            </a:r>
            <a:r>
              <a:rPr lang="en-US" sz="2400" dirty="0">
                <a:solidFill>
                  <a:sysClr val="window" lastClr="FFFFFF"/>
                </a:solidFill>
                <a:latin typeface="Gill Sans MT" panose="020B0502020104020203"/>
              </a:rPr>
              <a:t>emissions from global fossil fuel combustion and industrial processes from </a:t>
            </a:r>
            <a:endParaRPr lang="en-US" sz="2400" dirty="0" smtClean="0">
              <a:solidFill>
                <a:sysClr val="window" lastClr="FFFFFF"/>
              </a:solidFill>
              <a:latin typeface="Gill Sans MT" panose="020B0502020104020203"/>
            </a:endParaRPr>
          </a:p>
          <a:p>
            <a:pPr lvl="0">
              <a:defRPr/>
            </a:pPr>
            <a:r>
              <a:rPr lang="en-US" sz="2400" dirty="0" smtClean="0">
                <a:solidFill>
                  <a:sysClr val="window" lastClr="FFFFFF"/>
                </a:solidFill>
                <a:latin typeface="Gill Sans MT" panose="020B0502020104020203"/>
              </a:rPr>
              <a:t>1750 </a:t>
            </a:r>
            <a:r>
              <a:rPr lang="en-US" sz="2400" dirty="0">
                <a:solidFill>
                  <a:sysClr val="window" lastClr="FFFFFF"/>
                </a:solidFill>
                <a:latin typeface="Gill Sans MT" panose="020B0502020104020203"/>
              </a:rPr>
              <a:t>to 2020</a:t>
            </a:r>
            <a:endParaRPr kumimoji="0" lang="en-US" sz="2400" b="1" i="0" u="none" strike="noStrike" kern="1200" cap="all" spc="300" normalizeH="0" baseline="0" noProof="0" dirty="0">
              <a:ln>
                <a:noFill/>
              </a:ln>
              <a:solidFill>
                <a:sysClr val="window" lastClr="FFFFFF"/>
              </a:solidFill>
              <a:uLnTx/>
              <a:uFillTx/>
              <a:latin typeface="Gill Sans MT" panose="020B0502020104020203"/>
              <a:ea typeface="+mj-ea"/>
              <a:cs typeface="+mj-cs"/>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2" name="Picture 1"/>
          <p:cNvPicPr>
            <a:picLocks noChangeAspect="1"/>
          </p:cNvPicPr>
          <p:nvPr/>
        </p:nvPicPr>
        <p:blipFill>
          <a:blip r:embed="rId4"/>
          <a:stretch>
            <a:fillRect/>
          </a:stretch>
        </p:blipFill>
        <p:spPr>
          <a:xfrm>
            <a:off x="783771" y="1584400"/>
            <a:ext cx="10442875" cy="5114093"/>
          </a:xfrm>
          <a:prstGeom prst="rect">
            <a:avLst/>
          </a:prstGeom>
        </p:spPr>
      </p:pic>
      <p:sp>
        <p:nvSpPr>
          <p:cNvPr id="3" name="TextBox 2"/>
          <p:cNvSpPr txBox="1"/>
          <p:nvPr/>
        </p:nvSpPr>
        <p:spPr>
          <a:xfrm>
            <a:off x="9620251" y="1959426"/>
            <a:ext cx="1799180" cy="646331"/>
          </a:xfrm>
          <a:prstGeom prst="rect">
            <a:avLst/>
          </a:prstGeom>
          <a:noFill/>
        </p:spPr>
        <p:txBody>
          <a:bodyPr wrap="square" rtlCol="0">
            <a:spAutoFit/>
          </a:bodyPr>
          <a:lstStyle/>
          <a:p>
            <a:r>
              <a:rPr lang="en-GB" b="1" dirty="0" smtClean="0">
                <a:solidFill>
                  <a:srgbClr val="3B4E66"/>
                </a:solidFill>
                <a:latin typeface="Arial Black" panose="020B0A04020102020204" pitchFamily="34" charset="0"/>
              </a:rPr>
              <a:t>34.81GtCO</a:t>
            </a:r>
            <a:r>
              <a:rPr lang="en-GB" b="1" baseline="-25000" dirty="0" smtClean="0">
                <a:solidFill>
                  <a:srgbClr val="3B4E66"/>
                </a:solidFill>
                <a:latin typeface="Arial Black" panose="020B0A04020102020204" pitchFamily="34" charset="0"/>
              </a:rPr>
              <a:t>2</a:t>
            </a:r>
            <a:endParaRPr lang="en-US" b="1" baseline="-25000" dirty="0">
              <a:solidFill>
                <a:srgbClr val="3B4E66"/>
              </a:solidFill>
              <a:latin typeface="Arial Black" panose="020B0A04020102020204" pitchFamily="34" charset="0"/>
            </a:endParaRPr>
          </a:p>
          <a:p>
            <a:endParaRPr lang="en-US"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614363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421481" y="860606"/>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a:solidFill>
                  <a:sysClr val="window" lastClr="FFFFFF"/>
                </a:solidFill>
                <a:latin typeface="Gill Sans MT" panose="020B0502020104020203"/>
              </a:rPr>
              <a:t>Average per capita carbon dioxide emissions worldwide from 1960 to 2020</a:t>
            </a:r>
            <a:endParaRPr kumimoji="0" lang="en-US" sz="2400" b="1" i="0" u="none" strike="noStrike" kern="1200" cap="all" spc="300" normalizeH="0" baseline="0" noProof="0" dirty="0">
              <a:ln>
                <a:noFill/>
              </a:ln>
              <a:solidFill>
                <a:sysClr val="window" lastClr="FFFFFF"/>
              </a:solidFill>
              <a:uLnTx/>
              <a:uFillTx/>
              <a:latin typeface="Gill Sans MT" panose="020B0502020104020203"/>
              <a:ea typeface="+mj-ea"/>
              <a:cs typeface="+mj-cs"/>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5" name="Picture 4"/>
          <p:cNvPicPr>
            <a:picLocks noChangeAspect="1"/>
          </p:cNvPicPr>
          <p:nvPr/>
        </p:nvPicPr>
        <p:blipFill>
          <a:blip r:embed="rId4"/>
          <a:stretch>
            <a:fillRect/>
          </a:stretch>
        </p:blipFill>
        <p:spPr>
          <a:xfrm>
            <a:off x="932717" y="1615806"/>
            <a:ext cx="10349571" cy="5105669"/>
          </a:xfrm>
          <a:prstGeom prst="rect">
            <a:avLst/>
          </a:prstGeom>
        </p:spPr>
      </p:pic>
      <p:sp>
        <p:nvSpPr>
          <p:cNvPr id="3" name="TextBox 2"/>
          <p:cNvSpPr txBox="1"/>
          <p:nvPr/>
        </p:nvSpPr>
        <p:spPr>
          <a:xfrm>
            <a:off x="10039350" y="3615490"/>
            <a:ext cx="1854769" cy="369332"/>
          </a:xfrm>
          <a:prstGeom prst="rect">
            <a:avLst/>
          </a:prstGeom>
          <a:noFill/>
        </p:spPr>
        <p:txBody>
          <a:bodyPr wrap="square" rtlCol="0">
            <a:spAutoFit/>
          </a:bodyPr>
          <a:lstStyle/>
          <a:p>
            <a:r>
              <a:rPr lang="en-GB" b="1" dirty="0" smtClean="0">
                <a:solidFill>
                  <a:srgbClr val="3B4E66"/>
                </a:solidFill>
                <a:latin typeface="Arial Black" panose="020B0A04020102020204" pitchFamily="34" charset="0"/>
              </a:rPr>
              <a:t>4.47tCO</a:t>
            </a:r>
            <a:r>
              <a:rPr lang="en-GB" b="1" baseline="-25000" dirty="0" smtClean="0">
                <a:solidFill>
                  <a:srgbClr val="3B4E66"/>
                </a:solidFill>
                <a:latin typeface="Arial Black" panose="020B0A04020102020204" pitchFamily="34" charset="0"/>
              </a:rPr>
              <a:t>2</a:t>
            </a:r>
            <a:endParaRPr lang="en-US" b="1" baseline="-25000" dirty="0">
              <a:solidFill>
                <a:srgbClr val="3B4E66"/>
              </a:solidFill>
              <a:latin typeface="Arial Black" panose="020B0A04020102020204" pitchFamily="34" charset="0"/>
            </a:endParaRPr>
          </a:p>
        </p:txBody>
      </p:sp>
    </p:spTree>
    <p:extLst>
      <p:ext uri="{BB962C8B-B14F-4D97-AF65-F5344CB8AC3E}">
        <p14:creationId xmlns:p14="http://schemas.microsoft.com/office/powerpoint/2010/main" val="2874593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421481" y="860606"/>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a:solidFill>
                  <a:sysClr val="window" lastClr="FFFFFF"/>
                </a:solidFill>
                <a:latin typeface="Gill Sans MT" panose="020B0502020104020203"/>
              </a:rPr>
              <a:t>Historical Co</a:t>
            </a:r>
            <a:r>
              <a:rPr lang="en-US" sz="2400" baseline="-25000" dirty="0">
                <a:solidFill>
                  <a:sysClr val="window" lastClr="FFFFFF"/>
                </a:solidFill>
                <a:latin typeface="Gill Sans MT" panose="020B0502020104020203"/>
              </a:rPr>
              <a:t>2</a:t>
            </a:r>
            <a:r>
              <a:rPr lang="en-US" sz="2400" dirty="0">
                <a:solidFill>
                  <a:sysClr val="window" lastClr="FFFFFF"/>
                </a:solidFill>
                <a:latin typeface="Gill Sans MT" panose="020B0502020104020203"/>
              </a:rPr>
              <a:t> emissions from global fossil fuel combustion and industrial processes from </a:t>
            </a:r>
          </a:p>
          <a:p>
            <a:pPr lvl="0">
              <a:defRPr/>
            </a:pPr>
            <a:r>
              <a:rPr lang="en-US" sz="2400" dirty="0" smtClean="0">
                <a:solidFill>
                  <a:sysClr val="window" lastClr="FFFFFF"/>
                </a:solidFill>
                <a:latin typeface="Gill Sans MT" panose="020B0502020104020203"/>
              </a:rPr>
              <a:t>INCLUDING LAND USE CHANGE</a:t>
            </a:r>
            <a:endParaRPr lang="en-US" sz="2400" dirty="0">
              <a:solidFill>
                <a:sysClr val="window" lastClr="FFFFFF"/>
              </a:solidFill>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5" name="Picture 4"/>
          <p:cNvPicPr>
            <a:picLocks noChangeAspect="1"/>
          </p:cNvPicPr>
          <p:nvPr/>
        </p:nvPicPr>
        <p:blipFill rotWithShape="1">
          <a:blip r:embed="rId4"/>
          <a:srcRect l="43118" t="28124" r="6830" b="12452"/>
          <a:stretch/>
        </p:blipFill>
        <p:spPr>
          <a:xfrm>
            <a:off x="1464317" y="1655320"/>
            <a:ext cx="9051283" cy="4883592"/>
          </a:xfrm>
          <a:prstGeom prst="rect">
            <a:avLst/>
          </a:prstGeom>
        </p:spPr>
      </p:pic>
    </p:spTree>
    <p:extLst>
      <p:ext uri="{BB962C8B-B14F-4D97-AF65-F5344CB8AC3E}">
        <p14:creationId xmlns:p14="http://schemas.microsoft.com/office/powerpoint/2010/main" val="3661709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421481" y="860606"/>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smtClean="0">
                <a:solidFill>
                  <a:sysClr val="window" lastClr="FFFFFF"/>
                </a:solidFill>
                <a:latin typeface="Gill Sans MT" panose="020B0502020104020203"/>
              </a:rPr>
              <a:t>NIGERIA </a:t>
            </a:r>
            <a:r>
              <a:rPr lang="en-US" sz="2400" dirty="0">
                <a:solidFill>
                  <a:sysClr val="window" lastClr="FFFFFF"/>
                </a:solidFill>
                <a:latin typeface="Gill Sans MT" panose="020B0502020104020203"/>
              </a:rPr>
              <a:t>Co</a:t>
            </a:r>
            <a:r>
              <a:rPr lang="en-US" sz="2400" baseline="-25000" dirty="0">
                <a:solidFill>
                  <a:sysClr val="window" lastClr="FFFFFF"/>
                </a:solidFill>
                <a:latin typeface="Gill Sans MT" panose="020B0502020104020203"/>
              </a:rPr>
              <a:t>2</a:t>
            </a:r>
            <a:r>
              <a:rPr lang="en-US" sz="2400" dirty="0">
                <a:solidFill>
                  <a:sysClr val="window" lastClr="FFFFFF"/>
                </a:solidFill>
                <a:latin typeface="Gill Sans MT" panose="020B0502020104020203"/>
              </a:rPr>
              <a:t> emissions from global fossil fuel combustion and industrial processes</a:t>
            </a:r>
            <a:endParaRPr kumimoji="0" lang="en-US" sz="2400" b="1" i="0" u="none" strike="noStrike" kern="1200" cap="all" spc="300" normalizeH="0" baseline="0" noProof="0" dirty="0">
              <a:ln>
                <a:noFill/>
              </a:ln>
              <a:solidFill>
                <a:sysClr val="window" lastClr="FFFFFF"/>
              </a:solidFill>
              <a:uLnTx/>
              <a:uFillTx/>
              <a:latin typeface="Gill Sans MT" panose="020B0502020104020203"/>
              <a:ea typeface="+mj-ea"/>
              <a:cs typeface="+mj-cs"/>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2" name="Picture 1"/>
          <p:cNvPicPr>
            <a:picLocks noChangeAspect="1"/>
          </p:cNvPicPr>
          <p:nvPr/>
        </p:nvPicPr>
        <p:blipFill>
          <a:blip r:embed="rId4"/>
          <a:stretch>
            <a:fillRect/>
          </a:stretch>
        </p:blipFill>
        <p:spPr>
          <a:xfrm>
            <a:off x="1282945" y="1746067"/>
            <a:ext cx="9586194" cy="4972092"/>
          </a:xfrm>
          <a:prstGeom prst="rect">
            <a:avLst/>
          </a:prstGeom>
        </p:spPr>
      </p:pic>
      <p:sp>
        <p:nvSpPr>
          <p:cNvPr id="3" name="TextBox 2"/>
          <p:cNvSpPr txBox="1"/>
          <p:nvPr/>
        </p:nvSpPr>
        <p:spPr>
          <a:xfrm>
            <a:off x="9355017" y="3584836"/>
            <a:ext cx="1491176" cy="307777"/>
          </a:xfrm>
          <a:prstGeom prst="rect">
            <a:avLst/>
          </a:prstGeom>
          <a:noFill/>
        </p:spPr>
        <p:txBody>
          <a:bodyPr wrap="square" rtlCol="0">
            <a:spAutoFit/>
          </a:bodyPr>
          <a:lstStyle/>
          <a:p>
            <a:r>
              <a:rPr lang="en-GB" sz="1400" b="1" dirty="0" smtClean="0">
                <a:solidFill>
                  <a:srgbClr val="B74419"/>
                </a:solidFill>
                <a:latin typeface="Arial Black" panose="020B0A04020102020204" pitchFamily="34" charset="0"/>
              </a:rPr>
              <a:t>125.46MtCO</a:t>
            </a:r>
            <a:r>
              <a:rPr lang="en-GB" sz="1400" b="1" baseline="-25000" dirty="0" smtClean="0">
                <a:solidFill>
                  <a:srgbClr val="B74419"/>
                </a:solidFill>
                <a:latin typeface="Arial Black" panose="020B0A04020102020204" pitchFamily="34" charset="0"/>
              </a:rPr>
              <a:t>2</a:t>
            </a:r>
            <a:endParaRPr lang="en-US" sz="1400" b="1" baseline="-25000" dirty="0">
              <a:solidFill>
                <a:srgbClr val="B74419"/>
              </a:solidFill>
              <a:latin typeface="Arial Black" panose="020B0A04020102020204" pitchFamily="34" charset="0"/>
            </a:endParaRPr>
          </a:p>
        </p:txBody>
      </p:sp>
      <p:sp>
        <p:nvSpPr>
          <p:cNvPr id="11" name="TextBox 10"/>
          <p:cNvSpPr txBox="1"/>
          <p:nvPr/>
        </p:nvSpPr>
        <p:spPr>
          <a:xfrm>
            <a:off x="9058464" y="2045190"/>
            <a:ext cx="1491176" cy="307777"/>
          </a:xfrm>
          <a:prstGeom prst="rect">
            <a:avLst/>
          </a:prstGeom>
          <a:noFill/>
        </p:spPr>
        <p:txBody>
          <a:bodyPr wrap="square" rtlCol="0">
            <a:spAutoFit/>
          </a:bodyPr>
          <a:lstStyle/>
          <a:p>
            <a:r>
              <a:rPr lang="en-GB" sz="1400" b="1" dirty="0" smtClean="0">
                <a:solidFill>
                  <a:srgbClr val="3B4E66"/>
                </a:solidFill>
                <a:latin typeface="Arial Black" panose="020B0A04020102020204" pitchFamily="34" charset="0"/>
              </a:rPr>
              <a:t>34.81GtCO</a:t>
            </a:r>
            <a:r>
              <a:rPr lang="en-GB" sz="1400" b="1" baseline="-25000" dirty="0" smtClean="0">
                <a:solidFill>
                  <a:srgbClr val="3B4E66"/>
                </a:solidFill>
                <a:latin typeface="Arial Black" panose="020B0A04020102020204" pitchFamily="34" charset="0"/>
              </a:rPr>
              <a:t>2</a:t>
            </a:r>
            <a:endParaRPr lang="en-US" sz="1400" b="1" baseline="-25000" dirty="0">
              <a:solidFill>
                <a:srgbClr val="3B4E66"/>
              </a:solidFill>
              <a:latin typeface="Arial Black" panose="020B0A04020102020204" pitchFamily="34" charset="0"/>
            </a:endParaRPr>
          </a:p>
        </p:txBody>
      </p:sp>
    </p:spTree>
    <p:extLst>
      <p:ext uri="{BB962C8B-B14F-4D97-AF65-F5344CB8AC3E}">
        <p14:creationId xmlns:p14="http://schemas.microsoft.com/office/powerpoint/2010/main" val="550320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421481" y="479606"/>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a:solidFill>
                  <a:sysClr val="window" lastClr="FFFFFF"/>
                </a:solidFill>
                <a:latin typeface="Gill Sans MT" panose="020B0502020104020203"/>
              </a:rPr>
              <a:t>Annual CO₂ emissions from fossil </a:t>
            </a:r>
            <a:r>
              <a:rPr lang="en-US" sz="2400" dirty="0" smtClean="0">
                <a:solidFill>
                  <a:sysClr val="window" lastClr="FFFFFF"/>
                </a:solidFill>
                <a:latin typeface="Gill Sans MT" panose="020B0502020104020203"/>
              </a:rPr>
              <a:t>fuels</a:t>
            </a:r>
          </a:p>
          <a:p>
            <a:pPr lvl="0">
              <a:defRPr/>
            </a:pPr>
            <a:r>
              <a:rPr lang="en-US" sz="2400" dirty="0" smtClean="0">
                <a:solidFill>
                  <a:sysClr val="window" lastClr="FFFFFF"/>
                </a:solidFill>
                <a:latin typeface="Gill Sans MT" panose="020B0502020104020203"/>
              </a:rPr>
              <a:t>by </a:t>
            </a:r>
            <a:r>
              <a:rPr lang="en-US" sz="2400" dirty="0">
                <a:solidFill>
                  <a:sysClr val="window" lastClr="FFFFFF"/>
                </a:solidFill>
                <a:latin typeface="Gill Sans MT" panose="020B0502020104020203"/>
              </a:rPr>
              <a:t>world region</a:t>
            </a: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2" name="Picture 1"/>
          <p:cNvPicPr>
            <a:picLocks noChangeAspect="1"/>
          </p:cNvPicPr>
          <p:nvPr/>
        </p:nvPicPr>
        <p:blipFill rotWithShape="1">
          <a:blip r:embed="rId4"/>
          <a:srcRect l="42818" t="32548" r="3880" b="9952"/>
          <a:stretch/>
        </p:blipFill>
        <p:spPr>
          <a:xfrm>
            <a:off x="1390650" y="1331776"/>
            <a:ext cx="9467850" cy="5202373"/>
          </a:xfrm>
          <a:prstGeom prst="rect">
            <a:avLst/>
          </a:prstGeom>
        </p:spPr>
      </p:pic>
    </p:spTree>
    <p:extLst>
      <p:ext uri="{BB962C8B-B14F-4D97-AF65-F5344CB8AC3E}">
        <p14:creationId xmlns:p14="http://schemas.microsoft.com/office/powerpoint/2010/main" val="17381896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20719" y="121585"/>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smtClean="0">
                <a:solidFill>
                  <a:sysClr val="window" lastClr="FFFFFF"/>
                </a:solidFill>
                <a:latin typeface="Gill Sans MT" panose="020B0502020104020203"/>
              </a:rPr>
              <a:t>WHO EMITS THE MOST?</a:t>
            </a:r>
            <a:endParaRPr lang="en-US" sz="2400" dirty="0">
              <a:solidFill>
                <a:sysClr val="window" lastClr="FFFFFF"/>
              </a:solidFill>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28102" y="971765"/>
            <a:ext cx="10516148" cy="5781675"/>
          </a:xfrm>
          <a:prstGeom prst="rect">
            <a:avLst/>
          </a:prstGeom>
        </p:spPr>
      </p:pic>
    </p:spTree>
    <p:extLst>
      <p:ext uri="{BB962C8B-B14F-4D97-AF65-F5344CB8AC3E}">
        <p14:creationId xmlns:p14="http://schemas.microsoft.com/office/powerpoint/2010/main" val="92585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20719" y="3424363"/>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7200" dirty="0" smtClean="0">
                <a:solidFill>
                  <a:sysClr val="window" lastClr="FFFFFF"/>
                </a:solidFill>
                <a:latin typeface="Gill Sans MT" panose="020B0502020104020203"/>
              </a:rPr>
              <a:t>RENEWABLE ENERGY</a:t>
            </a:r>
            <a:endParaRPr kumimoji="0" lang="en-US" sz="7200"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Tree>
    <p:extLst>
      <p:ext uri="{BB962C8B-B14F-4D97-AF65-F5344CB8AC3E}">
        <p14:creationId xmlns:p14="http://schemas.microsoft.com/office/powerpoint/2010/main" val="1131351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
        <p:nvSpPr>
          <p:cNvPr id="9" name="Subtitle 2"/>
          <p:cNvSpPr>
            <a:spLocks noGrp="1"/>
          </p:cNvSpPr>
          <p:nvPr>
            <p:ph type="subTitle" idx="1"/>
          </p:nvPr>
        </p:nvSpPr>
        <p:spPr>
          <a:xfrm>
            <a:off x="663924" y="1318425"/>
            <a:ext cx="5040993" cy="1878755"/>
          </a:xfrm>
        </p:spPr>
        <p:txBody>
          <a:bodyPr>
            <a:normAutofit fontScale="92500" lnSpcReduction="20000"/>
          </a:bodyPr>
          <a:lstStyle/>
          <a:p>
            <a:pPr>
              <a:lnSpc>
                <a:spcPct val="110000"/>
              </a:lnSpc>
            </a:pPr>
            <a:r>
              <a:rPr lang="en-US" sz="1800" dirty="0">
                <a:latin typeface="Arial Black" panose="020B0A04020102020204" pitchFamily="34" charset="0"/>
              </a:rPr>
              <a:t>Bioenergy can be produced from a variety of biomass </a:t>
            </a:r>
            <a:r>
              <a:rPr lang="en-US" sz="1800" dirty="0" err="1">
                <a:latin typeface="Arial Black" panose="020B0A04020102020204" pitchFamily="34" charset="0"/>
              </a:rPr>
              <a:t>feedstocks</a:t>
            </a:r>
            <a:r>
              <a:rPr lang="en-US" sz="1800" dirty="0">
                <a:latin typeface="Arial Black" panose="020B0A04020102020204" pitchFamily="34" charset="0"/>
              </a:rPr>
              <a:t>, including forest, agricultural and livestock residues; </a:t>
            </a:r>
            <a:r>
              <a:rPr lang="en-US" sz="1800" dirty="0" smtClean="0">
                <a:latin typeface="Arial Black" panose="020B0A04020102020204" pitchFamily="34" charset="0"/>
              </a:rPr>
              <a:t>short-rotation forest </a:t>
            </a:r>
            <a:r>
              <a:rPr lang="en-US" sz="1800" dirty="0">
                <a:latin typeface="Arial Black" panose="020B0A04020102020204" pitchFamily="34" charset="0"/>
              </a:rPr>
              <a:t>plantations; energy crops; the organic component of municipal solid waste; and other organic waste streams.</a:t>
            </a:r>
          </a:p>
        </p:txBody>
      </p:sp>
      <p:sp>
        <p:nvSpPr>
          <p:cNvPr id="10" name="Subtitle 2"/>
          <p:cNvSpPr txBox="1">
            <a:spLocks/>
          </p:cNvSpPr>
          <p:nvPr/>
        </p:nvSpPr>
        <p:spPr>
          <a:xfrm>
            <a:off x="6603999" y="1453709"/>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1" name="Subtitle 2"/>
          <p:cNvSpPr txBox="1">
            <a:spLocks/>
          </p:cNvSpPr>
          <p:nvPr/>
        </p:nvSpPr>
        <p:spPr>
          <a:xfrm>
            <a:off x="6613978" y="1410167"/>
            <a:ext cx="5187686" cy="2051455"/>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1600" dirty="0">
                <a:latin typeface="Arial Black" panose="020B0A04020102020204" pitchFamily="34" charset="0"/>
              </a:rPr>
              <a:t>Direct solar energy technologies harness the energy of solar irradiance to produce electricity using photovoltaics (PV) and concentrating solar power (CSP), to produce thermal energy (heating or cooling, either through passive or active means), to meet direct </a:t>
            </a:r>
            <a:r>
              <a:rPr lang="en-US" sz="1600" dirty="0" smtClean="0">
                <a:latin typeface="Arial Black" panose="020B0A04020102020204" pitchFamily="34" charset="0"/>
              </a:rPr>
              <a:t>lighting needs </a:t>
            </a:r>
            <a:r>
              <a:rPr lang="en-US" sz="1600" dirty="0">
                <a:latin typeface="Arial Black" panose="020B0A04020102020204" pitchFamily="34" charset="0"/>
              </a:rPr>
              <a:t>and, potentially, to produce fuels that might be used for transport and other purposes.</a:t>
            </a:r>
          </a:p>
        </p:txBody>
      </p:sp>
      <p:sp>
        <p:nvSpPr>
          <p:cNvPr id="12" name="Subtitle 2"/>
          <p:cNvSpPr txBox="1">
            <a:spLocks/>
          </p:cNvSpPr>
          <p:nvPr/>
        </p:nvSpPr>
        <p:spPr>
          <a:xfrm>
            <a:off x="1006691" y="3534751"/>
            <a:ext cx="4355457" cy="1039562"/>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1800" dirty="0">
                <a:latin typeface="Arial Black" panose="020B0A04020102020204" pitchFamily="34" charset="0"/>
              </a:rPr>
              <a:t>Hydropower harnesses the energy of water moving from higher to lower elevations, primarily to generate electricity.</a:t>
            </a:r>
          </a:p>
        </p:txBody>
      </p:sp>
      <p:sp>
        <p:nvSpPr>
          <p:cNvPr id="13" name="Subtitle 2"/>
          <p:cNvSpPr txBox="1">
            <a:spLocks/>
          </p:cNvSpPr>
          <p:nvPr/>
        </p:nvSpPr>
        <p:spPr>
          <a:xfrm>
            <a:off x="7272537" y="3746651"/>
            <a:ext cx="4529127" cy="1338632"/>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600" dirty="0">
                <a:latin typeface="Arial Black" panose="020B0A04020102020204" pitchFamily="34" charset="0"/>
              </a:rPr>
              <a:t>Ocean energy derives from the potential, kinetic, thermal and chemical energy of seawater, which can be transformed to provide electricity, thermal energy, or potable water.</a:t>
            </a:r>
          </a:p>
        </p:txBody>
      </p:sp>
      <p:sp>
        <p:nvSpPr>
          <p:cNvPr id="14" name="Subtitle 2"/>
          <p:cNvSpPr txBox="1">
            <a:spLocks/>
          </p:cNvSpPr>
          <p:nvPr/>
        </p:nvSpPr>
        <p:spPr>
          <a:xfrm>
            <a:off x="3367228" y="4941126"/>
            <a:ext cx="4675377" cy="15379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600" dirty="0">
                <a:latin typeface="Arial Black" panose="020B0A04020102020204" pitchFamily="34" charset="0"/>
              </a:rPr>
              <a:t>Wind energy harnesses the kinetic energy of moving air. The primary application of relevance to climate change mitigation is to </a:t>
            </a:r>
            <a:r>
              <a:rPr lang="en-US" sz="1600" dirty="0" smtClean="0">
                <a:latin typeface="Arial Black" panose="020B0A04020102020204" pitchFamily="34" charset="0"/>
              </a:rPr>
              <a:t>produce electricity </a:t>
            </a:r>
            <a:r>
              <a:rPr lang="en-US" sz="1600" dirty="0">
                <a:latin typeface="Arial Black" panose="020B0A04020102020204" pitchFamily="34" charset="0"/>
              </a:rPr>
              <a:t>from large wind turbines located on land (onshore) or in sea- or freshwater (offshore)</a:t>
            </a:r>
          </a:p>
        </p:txBody>
      </p:sp>
      <p:sp>
        <p:nvSpPr>
          <p:cNvPr id="16" name="Title 1"/>
          <p:cNvSpPr>
            <a:spLocks noGrp="1"/>
          </p:cNvSpPr>
          <p:nvPr>
            <p:ph type="ctrTitle"/>
          </p:nvPr>
        </p:nvSpPr>
        <p:spPr>
          <a:xfrm>
            <a:off x="1524000" y="409670"/>
            <a:ext cx="9144000" cy="692990"/>
          </a:xfrm>
        </p:spPr>
        <p:txBody>
          <a:bodyPr>
            <a:normAutofit fontScale="90000"/>
          </a:bodyPr>
          <a:lstStyle/>
          <a:p>
            <a:r>
              <a:rPr lang="en-GB" sz="4800" dirty="0" smtClean="0">
                <a:latin typeface="Arial Black" panose="020B0A04020102020204" pitchFamily="34" charset="0"/>
              </a:rPr>
              <a:t>Renewable Energy</a:t>
            </a:r>
            <a:endParaRPr lang="en-US" sz="4800" dirty="0">
              <a:latin typeface="Arial Black" panose="020B0A04020102020204" pitchFamily="34" charset="0"/>
            </a:endParaRPr>
          </a:p>
        </p:txBody>
      </p:sp>
    </p:spTree>
    <p:extLst>
      <p:ext uri="{BB962C8B-B14F-4D97-AF65-F5344CB8AC3E}">
        <p14:creationId xmlns:p14="http://schemas.microsoft.com/office/powerpoint/2010/main" val="2266449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421481" y="860606"/>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a:solidFill>
                  <a:sysClr val="window" lastClr="FFFFFF"/>
                </a:solidFill>
                <a:latin typeface="Gill Sans MT" panose="020B0502020104020203"/>
              </a:rPr>
              <a:t>Distribution of greenhouse gas emissions worldwide in 2017, by sector</a:t>
            </a:r>
            <a:endParaRPr kumimoji="0" lang="en-US" sz="2400" b="1" i="0" u="none" strike="noStrike" kern="1200" cap="all" spc="300" normalizeH="0" baseline="0" noProof="0" dirty="0">
              <a:ln>
                <a:noFill/>
              </a:ln>
              <a:solidFill>
                <a:sysClr val="window" lastClr="FFFFFF"/>
              </a:solidFill>
              <a:uLnTx/>
              <a:uFillTx/>
              <a:latin typeface="Gill Sans MT" panose="020B0502020104020203"/>
              <a:ea typeface="+mj-ea"/>
              <a:cs typeface="+mj-cs"/>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2" name="Picture 1"/>
          <p:cNvPicPr>
            <a:picLocks noChangeAspect="1"/>
          </p:cNvPicPr>
          <p:nvPr/>
        </p:nvPicPr>
        <p:blipFill>
          <a:blip r:embed="rId4"/>
          <a:stretch>
            <a:fillRect/>
          </a:stretch>
        </p:blipFill>
        <p:spPr>
          <a:xfrm>
            <a:off x="2222619" y="1647944"/>
            <a:ext cx="7913177" cy="5197757"/>
          </a:xfrm>
          <a:prstGeom prst="rect">
            <a:avLst/>
          </a:prstGeom>
        </p:spPr>
      </p:pic>
    </p:spTree>
    <p:extLst>
      <p:ext uri="{BB962C8B-B14F-4D97-AF65-F5344CB8AC3E}">
        <p14:creationId xmlns:p14="http://schemas.microsoft.com/office/powerpoint/2010/main" val="3812346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20719" y="121585"/>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smtClean="0">
                <a:solidFill>
                  <a:sysClr val="window" lastClr="FFFFFF"/>
                </a:solidFill>
                <a:latin typeface="Gill Sans MT" panose="020B0502020104020203"/>
              </a:rPr>
              <a:t>RENEWABLE ENERGY IN NIGERIA</a:t>
            </a:r>
            <a:endParaRPr lang="en-US" sz="2400" dirty="0">
              <a:solidFill>
                <a:sysClr val="window" lastClr="FFFFFF"/>
              </a:solidFill>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3" name="Picture 2"/>
          <p:cNvPicPr>
            <a:picLocks noChangeAspect="1"/>
          </p:cNvPicPr>
          <p:nvPr/>
        </p:nvPicPr>
        <p:blipFill rotWithShape="1">
          <a:blip r:embed="rId4"/>
          <a:srcRect t="9918"/>
          <a:stretch/>
        </p:blipFill>
        <p:spPr>
          <a:xfrm>
            <a:off x="647700" y="1257300"/>
            <a:ext cx="10763250" cy="5099050"/>
          </a:xfrm>
          <a:prstGeom prst="rect">
            <a:avLst/>
          </a:prstGeom>
        </p:spPr>
      </p:pic>
    </p:spTree>
    <p:extLst>
      <p:ext uri="{BB962C8B-B14F-4D97-AF65-F5344CB8AC3E}">
        <p14:creationId xmlns:p14="http://schemas.microsoft.com/office/powerpoint/2010/main" val="3385943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09670"/>
            <a:ext cx="9144000" cy="692990"/>
          </a:xfrm>
        </p:spPr>
        <p:txBody>
          <a:bodyPr>
            <a:normAutofit fontScale="90000"/>
          </a:bodyPr>
          <a:lstStyle/>
          <a:p>
            <a:r>
              <a:rPr lang="en-GB" sz="4800" dirty="0" smtClean="0">
                <a:latin typeface="Arial Black" panose="020B0A04020102020204" pitchFamily="34" charset="0"/>
              </a:rPr>
              <a:t>DEFINITION</a:t>
            </a:r>
            <a:endParaRPr lang="en-US" sz="4800" dirty="0">
              <a:latin typeface="Arial Black" panose="020B0A04020102020204" pitchFamily="34" charset="0"/>
            </a:endParaRPr>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8" name="Subtitle 2"/>
          <p:cNvSpPr txBox="1">
            <a:spLocks/>
          </p:cNvSpPr>
          <p:nvPr/>
        </p:nvSpPr>
        <p:spPr>
          <a:xfrm>
            <a:off x="558052" y="4309409"/>
            <a:ext cx="11075893" cy="222950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latin typeface="Arial Black" panose="020B0A04020102020204" pitchFamily="34" charset="0"/>
              </a:rPr>
              <a:t>Infrastructure </a:t>
            </a:r>
            <a:r>
              <a:rPr lang="en-US" dirty="0">
                <a:latin typeface="Arial Black" panose="020B0A04020102020204" pitchFamily="34" charset="0"/>
              </a:rPr>
              <a:t>projects that are planned, designed, constructed, operated, and decommissioned in a manner to ensure economic and financial, social, environmental (including climate resilience), and institutional </a:t>
            </a:r>
            <a:r>
              <a:rPr lang="en-US" dirty="0" smtClean="0">
                <a:latin typeface="Arial Black" panose="020B0A04020102020204" pitchFamily="34" charset="0"/>
              </a:rPr>
              <a:t>sustainability </a:t>
            </a:r>
            <a:r>
              <a:rPr lang="en-US" dirty="0">
                <a:latin typeface="Arial Black" panose="020B0A04020102020204" pitchFamily="34" charset="0"/>
              </a:rPr>
              <a:t>over the entire life cycle of the project. </a:t>
            </a:r>
            <a:r>
              <a:rPr lang="en-US" dirty="0" smtClean="0">
                <a:latin typeface="Arial Black" panose="020B0A04020102020204" pitchFamily="34" charset="0"/>
              </a:rPr>
              <a:t>(IDB Group, 2018)</a:t>
            </a:r>
            <a:endParaRPr lang="en-US" dirty="0">
              <a:latin typeface="Arial Black" panose="020B0A04020102020204" pitchFamily="34" charset="0"/>
            </a:endParaRP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11" name="Subtitle 2"/>
          <p:cNvSpPr txBox="1">
            <a:spLocks/>
          </p:cNvSpPr>
          <p:nvPr/>
        </p:nvSpPr>
        <p:spPr>
          <a:xfrm>
            <a:off x="558053" y="1056435"/>
            <a:ext cx="11075893" cy="222950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Black" panose="020B0A04020102020204" pitchFamily="34" charset="0"/>
              </a:rPr>
              <a:t>Global Commission on the Economy and </a:t>
            </a:r>
            <a:r>
              <a:rPr lang="en-US" dirty="0" smtClean="0">
                <a:latin typeface="Arial Black" panose="020B0A04020102020204" pitchFamily="34" charset="0"/>
              </a:rPr>
              <a:t>Climate </a:t>
            </a:r>
            <a:r>
              <a:rPr lang="en-US" dirty="0">
                <a:latin typeface="Arial Black" panose="020B0A04020102020204" pitchFamily="34" charset="0"/>
              </a:rPr>
              <a:t>defined </a:t>
            </a:r>
            <a:r>
              <a:rPr lang="en-US" dirty="0" smtClean="0">
                <a:latin typeface="Arial Black" panose="020B0A04020102020204" pitchFamily="34" charset="0"/>
              </a:rPr>
              <a:t>Infrastructure Projects </a:t>
            </a:r>
            <a:r>
              <a:rPr lang="en-US" dirty="0">
                <a:latin typeface="Arial Black" panose="020B0A04020102020204" pitchFamily="34" charset="0"/>
              </a:rPr>
              <a:t>as: “ structures and facilities that underpin power and other energy systems (including upstream infrastructure, such as the fuel production sector), transport, telecommunications, water, and waste management. </a:t>
            </a:r>
            <a:endParaRPr lang="en-US" dirty="0">
              <a:latin typeface="Arial Black" panose="020B0A04020102020204" pitchFamily="34" charset="0"/>
            </a:endParaRPr>
          </a:p>
        </p:txBody>
      </p:sp>
      <p:graphicFrame>
        <p:nvGraphicFramePr>
          <p:cNvPr id="9" name="Diagram 8"/>
          <p:cNvGraphicFramePr/>
          <p:nvPr>
            <p:extLst>
              <p:ext uri="{D42A27DB-BD31-4B8C-83A1-F6EECF244321}">
                <p14:modId xmlns:p14="http://schemas.microsoft.com/office/powerpoint/2010/main" val="3650908511"/>
              </p:ext>
            </p:extLst>
          </p:nvPr>
        </p:nvGraphicFramePr>
        <p:xfrm>
          <a:off x="266700" y="3429000"/>
          <a:ext cx="11075893" cy="1062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0035" y="106547"/>
            <a:ext cx="1017012" cy="371209"/>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t="-1" r="67011" b="-6901"/>
          <a:stretch/>
        </p:blipFill>
        <p:spPr>
          <a:xfrm>
            <a:off x="80491" y="91911"/>
            <a:ext cx="640357" cy="524319"/>
          </a:xfrm>
          <a:prstGeom prst="rect">
            <a:avLst/>
          </a:prstGeom>
        </p:spPr>
      </p:pic>
    </p:spTree>
    <p:extLst>
      <p:ext uri="{BB962C8B-B14F-4D97-AF65-F5344CB8AC3E}">
        <p14:creationId xmlns:p14="http://schemas.microsoft.com/office/powerpoint/2010/main" val="888669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20719" y="121585"/>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smtClean="0">
                <a:solidFill>
                  <a:sysClr val="window" lastClr="FFFFFF"/>
                </a:solidFill>
                <a:latin typeface="Gill Sans MT" panose="020B0502020104020203"/>
              </a:rPr>
              <a:t>Share of electricity supply in </a:t>
            </a:r>
            <a:r>
              <a:rPr lang="en-US" sz="2400" dirty="0" err="1" smtClean="0">
                <a:solidFill>
                  <a:sysClr val="window" lastClr="FFFFFF"/>
                </a:solidFill>
                <a:latin typeface="Gill Sans MT" panose="020B0502020104020203"/>
              </a:rPr>
              <a:t>nigeria</a:t>
            </a:r>
            <a:endParaRPr lang="en-US" sz="2400" dirty="0">
              <a:solidFill>
                <a:sysClr val="window" lastClr="FFFFFF"/>
              </a:solidFill>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2" name="Picture 1"/>
          <p:cNvPicPr>
            <a:picLocks noChangeAspect="1"/>
          </p:cNvPicPr>
          <p:nvPr/>
        </p:nvPicPr>
        <p:blipFill rotWithShape="1">
          <a:blip r:embed="rId4"/>
          <a:srcRect l="20571" t="31771" r="21596" b="14062"/>
          <a:stretch/>
        </p:blipFill>
        <p:spPr>
          <a:xfrm>
            <a:off x="514348" y="1046430"/>
            <a:ext cx="10763251" cy="5492482"/>
          </a:xfrm>
          <a:prstGeom prst="rect">
            <a:avLst/>
          </a:prstGeom>
        </p:spPr>
      </p:pic>
    </p:spTree>
    <p:extLst>
      <p:ext uri="{BB962C8B-B14F-4D97-AF65-F5344CB8AC3E}">
        <p14:creationId xmlns:p14="http://schemas.microsoft.com/office/powerpoint/2010/main" val="2656989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20719" y="121585"/>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smtClean="0">
                <a:solidFill>
                  <a:sysClr val="window" lastClr="FFFFFF"/>
                </a:solidFill>
                <a:latin typeface="Gill Sans MT" panose="020B0502020104020203"/>
              </a:rPr>
              <a:t>Share of electricity supply in </a:t>
            </a:r>
            <a:r>
              <a:rPr lang="en-US" sz="2400" dirty="0" err="1" smtClean="0">
                <a:solidFill>
                  <a:sysClr val="window" lastClr="FFFFFF"/>
                </a:solidFill>
                <a:latin typeface="Gill Sans MT" panose="020B0502020104020203"/>
              </a:rPr>
              <a:t>nigeria</a:t>
            </a:r>
            <a:endParaRPr lang="en-US" sz="2400" dirty="0">
              <a:solidFill>
                <a:sysClr val="window" lastClr="FFFFFF"/>
              </a:solidFill>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1361901" y="1046015"/>
            <a:ext cx="9477548" cy="3123733"/>
          </a:xfrm>
          <a:prstGeom prst="rect">
            <a:avLst/>
          </a:prstGeom>
        </p:spPr>
      </p:pic>
      <p:pic>
        <p:nvPicPr>
          <p:cNvPr id="10" name="Picture 9"/>
          <p:cNvPicPr>
            <a:picLocks noChangeAspect="1"/>
          </p:cNvPicPr>
          <p:nvPr/>
        </p:nvPicPr>
        <p:blipFill>
          <a:blip r:embed="rId5"/>
          <a:stretch>
            <a:fillRect/>
          </a:stretch>
        </p:blipFill>
        <p:spPr>
          <a:xfrm>
            <a:off x="1361900" y="4243387"/>
            <a:ext cx="9477549" cy="2295525"/>
          </a:xfrm>
          <a:prstGeom prst="rect">
            <a:avLst/>
          </a:prstGeom>
        </p:spPr>
      </p:pic>
    </p:spTree>
    <p:extLst>
      <p:ext uri="{BB962C8B-B14F-4D97-AF65-F5344CB8AC3E}">
        <p14:creationId xmlns:p14="http://schemas.microsoft.com/office/powerpoint/2010/main" val="2055412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2"/>
          </p:nvPr>
        </p:nvSpPr>
        <p:spPr>
          <a:xfrm>
            <a:off x="10946814" y="6450012"/>
            <a:ext cx="1052510" cy="365125"/>
          </a:xfrm>
        </p:spPr>
        <p:txBody>
          <a:bodyPr/>
          <a:lstStyle/>
          <a:p>
            <a:fld id="{8C2E478F-E849-4A8C-AF1F-CBCC78A7CBFA}" type="slidenum">
              <a:rPr lang="en-US" sz="1100" b="1" smtClean="0">
                <a:solidFill>
                  <a:schemeClr val="bg1"/>
                </a:solidFill>
                <a:latin typeface="Arial Black" panose="020B0A04020102020204" pitchFamily="34" charset="0"/>
              </a:rPr>
              <a:pPr/>
              <a:t>22</a:t>
            </a:fld>
            <a:endParaRPr lang="en-US" sz="1100" b="1" dirty="0">
              <a:solidFill>
                <a:schemeClr val="bg1"/>
              </a:solidFill>
              <a:latin typeface="Arial Black" panose="020B0A04020102020204"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 r="67011" b="-6901"/>
          <a:stretch/>
        </p:blipFill>
        <p:spPr>
          <a:xfrm>
            <a:off x="444500" y="571847"/>
            <a:ext cx="640357" cy="524319"/>
          </a:xfrm>
          <a:prstGeom prst="rect">
            <a:avLst/>
          </a:prstGeom>
        </p:spPr>
      </p:pic>
      <p:pic>
        <p:nvPicPr>
          <p:cNvPr id="7" name="Picture 6">
            <a:extLst>
              <a:ext uri="{FF2B5EF4-FFF2-40B4-BE49-F238E27FC236}">
                <a16:creationId xmlns:a16="http://schemas.microsoft.com/office/drawing/2014/main" id="{8432198C-CF76-4E92-80D3-C35C23F2D67E}"/>
              </a:ext>
            </a:extLst>
          </p:cNvPr>
          <p:cNvPicPr>
            <a:picLocks noChangeAspect="1"/>
          </p:cNvPicPr>
          <p:nvPr/>
        </p:nvPicPr>
        <p:blipFill>
          <a:blip r:embed="rId3"/>
          <a:stretch>
            <a:fillRect/>
          </a:stretch>
        </p:blipFill>
        <p:spPr>
          <a:xfrm>
            <a:off x="6014489" y="2012713"/>
            <a:ext cx="5058233" cy="4343637"/>
          </a:xfrm>
          <a:prstGeom prst="rect">
            <a:avLst/>
          </a:prstGeom>
        </p:spPr>
      </p:pic>
      <p:sp>
        <p:nvSpPr>
          <p:cNvPr id="5" name="Rectangle 4"/>
          <p:cNvSpPr/>
          <p:nvPr/>
        </p:nvSpPr>
        <p:spPr>
          <a:xfrm>
            <a:off x="479709" y="524546"/>
            <a:ext cx="11069560" cy="5262979"/>
          </a:xfrm>
          <a:prstGeom prst="rect">
            <a:avLst/>
          </a:prstGeom>
        </p:spPr>
        <p:txBody>
          <a:bodyPr wrap="square">
            <a:spAutoFit/>
          </a:bodyPr>
          <a:lstStyle/>
          <a:p>
            <a:pPr>
              <a:lnSpc>
                <a:spcPct val="150000"/>
              </a:lnSpc>
            </a:pPr>
            <a:r>
              <a:rPr lang="en-US" sz="2800" dirty="0"/>
              <a:t>										</a:t>
            </a:r>
          </a:p>
          <a:p>
            <a:pPr>
              <a:lnSpc>
                <a:spcPct val="150000"/>
              </a:lnSpc>
            </a:pPr>
            <a:r>
              <a:rPr lang="en-US" sz="2800" dirty="0"/>
              <a:t>Year-on-year percentage reduction in weighted-average LCOE, </a:t>
            </a:r>
            <a:r>
              <a:rPr lang="en-US" sz="2800" dirty="0" smtClean="0"/>
              <a:t>2018-2019										</a:t>
            </a:r>
            <a:r>
              <a:rPr lang="en-US" sz="2800" dirty="0"/>
              <a:t>									</a:t>
            </a:r>
          </a:p>
          <a:p>
            <a:pPr>
              <a:lnSpc>
                <a:spcPct val="150000"/>
              </a:lnSpc>
            </a:pPr>
            <a:r>
              <a:rPr lang="en-US" sz="2800" b="1" dirty="0"/>
              <a:t>Technology	</a:t>
            </a:r>
            <a:r>
              <a:rPr lang="en-US" sz="2800" b="1" dirty="0" smtClean="0"/>
              <a:t>		% </a:t>
            </a:r>
            <a:r>
              <a:rPr lang="en-US" sz="2800" b="1" dirty="0"/>
              <a:t>difference	</a:t>
            </a:r>
            <a:r>
              <a:rPr lang="en-US" sz="2800" dirty="0"/>
              <a:t>								</a:t>
            </a:r>
          </a:p>
          <a:p>
            <a:pPr>
              <a:lnSpc>
                <a:spcPct val="150000"/>
              </a:lnSpc>
            </a:pPr>
            <a:r>
              <a:rPr lang="en-US" sz="2800" dirty="0"/>
              <a:t>Solar Photovoltaic	</a:t>
            </a:r>
            <a:r>
              <a:rPr lang="en-US" sz="2800" dirty="0" smtClean="0"/>
              <a:t>-			13.10</a:t>
            </a:r>
            <a:r>
              <a:rPr lang="en-US" sz="2800" dirty="0"/>
              <a:t>%									</a:t>
            </a:r>
          </a:p>
          <a:p>
            <a:pPr>
              <a:lnSpc>
                <a:spcPct val="150000"/>
              </a:lnSpc>
            </a:pPr>
            <a:r>
              <a:rPr lang="en-US" sz="2800" dirty="0"/>
              <a:t>Concentrating solar </a:t>
            </a:r>
            <a:r>
              <a:rPr lang="en-US" sz="2800" dirty="0" smtClean="0"/>
              <a:t>power -1.20</a:t>
            </a:r>
            <a:r>
              <a:rPr lang="en-US" sz="2800" dirty="0"/>
              <a:t>%									</a:t>
            </a:r>
          </a:p>
          <a:p>
            <a:pPr>
              <a:lnSpc>
                <a:spcPct val="150000"/>
              </a:lnSpc>
            </a:pPr>
            <a:r>
              <a:rPr lang="en-US" sz="2800" dirty="0"/>
              <a:t>Offshore wind	</a:t>
            </a:r>
            <a:r>
              <a:rPr lang="en-US" sz="2800" dirty="0" smtClean="0"/>
              <a:t>-				8.80</a:t>
            </a:r>
            <a:r>
              <a:rPr lang="en-US" sz="2800" dirty="0"/>
              <a:t>%									</a:t>
            </a:r>
          </a:p>
          <a:p>
            <a:pPr>
              <a:lnSpc>
                <a:spcPct val="150000"/>
              </a:lnSpc>
            </a:pPr>
            <a:r>
              <a:rPr lang="en-US" sz="2800" dirty="0"/>
              <a:t>Onshore wind	</a:t>
            </a:r>
            <a:r>
              <a:rPr lang="en-US" sz="2800" dirty="0" smtClean="0"/>
              <a:t>-				9.20</a:t>
            </a:r>
            <a:r>
              <a:rPr lang="en-US" sz="2800" dirty="0"/>
              <a:t>%									</a:t>
            </a:r>
          </a:p>
        </p:txBody>
      </p:sp>
    </p:spTree>
    <p:extLst>
      <p:ext uri="{BB962C8B-B14F-4D97-AF65-F5344CB8AC3E}">
        <p14:creationId xmlns:p14="http://schemas.microsoft.com/office/powerpoint/2010/main" val="1014769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pic>
        <p:nvPicPr>
          <p:cNvPr id="9" name="Picture 8">
            <a:extLst>
              <a:ext uri="{FF2B5EF4-FFF2-40B4-BE49-F238E27FC236}">
                <a16:creationId xmlns:a16="http://schemas.microsoft.com/office/drawing/2014/main" id="{82AF35D2-D677-4506-A7FA-02A84C898BBD}"/>
              </a:ext>
            </a:extLst>
          </p:cNvPr>
          <p:cNvPicPr>
            <a:picLocks noChangeAspect="1"/>
          </p:cNvPicPr>
          <p:nvPr/>
        </p:nvPicPr>
        <p:blipFill>
          <a:blip r:embed="rId2"/>
          <a:stretch>
            <a:fillRect/>
          </a:stretch>
        </p:blipFill>
        <p:spPr>
          <a:xfrm>
            <a:off x="293442" y="197919"/>
            <a:ext cx="11647545" cy="6462162"/>
          </a:xfrm>
          <a:prstGeom prst="rect">
            <a:avLst/>
          </a:prstGeom>
        </p:spPr>
      </p:pic>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09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76338" y="364621"/>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300" normalizeH="0" baseline="0" noProof="0" dirty="0" smtClean="0">
                <a:ln>
                  <a:noFill/>
                </a:ln>
                <a:solidFill>
                  <a:sysClr val="window" lastClr="FFFFFF"/>
                </a:solidFill>
                <a:uLnTx/>
                <a:uFillTx/>
                <a:latin typeface="Gill Sans MT" panose="020B0502020104020203"/>
                <a:ea typeface="+mj-ea"/>
                <a:cs typeface="+mj-cs"/>
              </a:rPr>
              <a:t>WHY SHOULD I BE CONCERNED?</a:t>
            </a:r>
            <a:endParaRPr kumimoji="0" lang="en-US" sz="3200" b="1" i="0" u="none" strike="noStrike" kern="1200" cap="all" spc="300" normalizeH="0" baseline="0" noProof="0" dirty="0">
              <a:ln>
                <a:noFill/>
              </a:ln>
              <a:solidFill>
                <a:sysClr val="window" lastClr="FFFFFF"/>
              </a:solidFill>
              <a:uLnTx/>
              <a:uFillTx/>
              <a:latin typeface="Gill Sans MT" panose="020B0502020104020203"/>
              <a:ea typeface="+mj-ea"/>
              <a:cs typeface="+mj-cs"/>
            </a:endParaRPr>
          </a:p>
        </p:txBody>
      </p:sp>
      <p:sp>
        <p:nvSpPr>
          <p:cNvPr id="8" name="Slide Number Placeholder 7"/>
          <p:cNvSpPr>
            <a:spLocks noGrp="1"/>
          </p:cNvSpPr>
          <p:nvPr>
            <p:ph type="sldNum" sz="quarter" idx="12"/>
          </p:nvPr>
        </p:nvSpPr>
        <p:spPr>
          <a:xfrm>
            <a:off x="9124042" y="635972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1"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1"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graphicFrame>
        <p:nvGraphicFramePr>
          <p:cNvPr id="5" name="Diagram 4"/>
          <p:cNvGraphicFramePr/>
          <p:nvPr>
            <p:extLst>
              <p:ext uri="{D42A27DB-BD31-4B8C-83A1-F6EECF244321}">
                <p14:modId xmlns:p14="http://schemas.microsoft.com/office/powerpoint/2010/main" val="3492197449"/>
              </p:ext>
            </p:extLst>
          </p:nvPr>
        </p:nvGraphicFramePr>
        <p:xfrm>
          <a:off x="3028042" y="1484136"/>
          <a:ext cx="8668658" cy="2268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p:cNvGraphicFramePr/>
          <p:nvPr>
            <p:extLst>
              <p:ext uri="{D42A27DB-BD31-4B8C-83A1-F6EECF244321}">
                <p14:modId xmlns:p14="http://schemas.microsoft.com/office/powerpoint/2010/main" val="1271123161"/>
              </p:ext>
            </p:extLst>
          </p:nvPr>
        </p:nvGraphicFramePr>
        <p:xfrm>
          <a:off x="990600" y="4114623"/>
          <a:ext cx="10363200" cy="240047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4816172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91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20719" y="595433"/>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3200" dirty="0" smtClean="0">
                <a:solidFill>
                  <a:sysClr val="window" lastClr="FFFFFF"/>
                </a:solidFill>
                <a:latin typeface="Gill Sans MT" panose="020B0502020104020203"/>
              </a:rPr>
              <a:t>IS THERE HOPE FOR RENEWABLE ENERGY IN NIGERIA?</a:t>
            </a:r>
            <a:endParaRPr lang="en-US" sz="3200" dirty="0">
              <a:solidFill>
                <a:sysClr val="window" lastClr="FFFFFF"/>
              </a:solidFill>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
        <p:nvSpPr>
          <p:cNvPr id="9" name="Title 25">
            <a:extLst>
              <a:ext uri="{FF2B5EF4-FFF2-40B4-BE49-F238E27FC236}">
                <a16:creationId xmlns:a16="http://schemas.microsoft.com/office/drawing/2014/main" id="{DB4530C3-10EF-4FDE-A1B1-9DF09C2DF096}"/>
              </a:ext>
            </a:extLst>
          </p:cNvPr>
          <p:cNvSpPr txBox="1">
            <a:spLocks/>
          </p:cNvSpPr>
          <p:nvPr/>
        </p:nvSpPr>
        <p:spPr>
          <a:xfrm>
            <a:off x="434210" y="1668830"/>
            <a:ext cx="4853633" cy="1619717"/>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smtClean="0">
                <a:solidFill>
                  <a:sysClr val="window" lastClr="FFFFFF"/>
                </a:solidFill>
                <a:latin typeface="Gill Sans MT" panose="020B0502020104020203"/>
              </a:rPr>
              <a:t>IN THE YEAR 2000, THE WORLD PROJECTED TO REACH 30GW OF WIND CAPACITY</a:t>
            </a:r>
            <a:endParaRPr lang="en-US" sz="2400" dirty="0">
              <a:solidFill>
                <a:sysClr val="window" lastClr="FFFFFF"/>
              </a:solidFill>
              <a:latin typeface="Gill Sans MT" panose="020B0502020104020203"/>
            </a:endParaRPr>
          </a:p>
        </p:txBody>
      </p:sp>
      <p:sp>
        <p:nvSpPr>
          <p:cNvPr id="11" name="Title 25">
            <a:extLst>
              <a:ext uri="{FF2B5EF4-FFF2-40B4-BE49-F238E27FC236}">
                <a16:creationId xmlns:a16="http://schemas.microsoft.com/office/drawing/2014/main" id="{DB4530C3-10EF-4FDE-A1B1-9DF09C2DF096}"/>
              </a:ext>
            </a:extLst>
          </p:cNvPr>
          <p:cNvSpPr txBox="1">
            <a:spLocks/>
          </p:cNvSpPr>
          <p:nvPr/>
        </p:nvSpPr>
        <p:spPr>
          <a:xfrm>
            <a:off x="6948030" y="1623432"/>
            <a:ext cx="4853633" cy="16197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smtClean="0">
                <a:solidFill>
                  <a:sysClr val="window" lastClr="FFFFFF"/>
                </a:solidFill>
                <a:latin typeface="Gill Sans MT" panose="020B0502020104020203"/>
              </a:rPr>
              <a:t>IN THE YEAR 2015, THE WORLD ALREADY BEAT THAT </a:t>
            </a:r>
            <a:r>
              <a:rPr lang="en-US" dirty="0" smtClean="0">
                <a:solidFill>
                  <a:srgbClr val="FF0000"/>
                </a:solidFill>
                <a:latin typeface="Gill Sans MT" panose="020B0502020104020203"/>
              </a:rPr>
              <a:t>14.5X</a:t>
            </a:r>
            <a:endParaRPr lang="en-US" dirty="0">
              <a:solidFill>
                <a:srgbClr val="FF0000"/>
              </a:solidFill>
              <a:latin typeface="Gill Sans MT" panose="020B0502020104020203"/>
            </a:endParaRPr>
          </a:p>
        </p:txBody>
      </p:sp>
      <p:sp>
        <p:nvSpPr>
          <p:cNvPr id="12" name="Title 25">
            <a:extLst>
              <a:ext uri="{FF2B5EF4-FFF2-40B4-BE49-F238E27FC236}">
                <a16:creationId xmlns:a16="http://schemas.microsoft.com/office/drawing/2014/main" id="{DB4530C3-10EF-4FDE-A1B1-9DF09C2DF096}"/>
              </a:ext>
            </a:extLst>
          </p:cNvPr>
          <p:cNvSpPr txBox="1">
            <a:spLocks/>
          </p:cNvSpPr>
          <p:nvPr/>
        </p:nvSpPr>
        <p:spPr>
          <a:xfrm>
            <a:off x="700910" y="3978899"/>
            <a:ext cx="4853633" cy="23745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smtClean="0">
                <a:solidFill>
                  <a:sysClr val="window" lastClr="FFFFFF"/>
                </a:solidFill>
                <a:latin typeface="Gill Sans MT" panose="020B0502020104020203"/>
              </a:rPr>
              <a:t>YEAR 2002, IT WAS PROJECTED THAT THE SOLAR ENERGY MARKET WILL GROW 1GW / YEAR BY 2010</a:t>
            </a:r>
            <a:endParaRPr lang="en-US" sz="2400" dirty="0">
              <a:solidFill>
                <a:sysClr val="window" lastClr="FFFFFF"/>
              </a:solidFill>
              <a:latin typeface="Gill Sans MT" panose="020B0502020104020203"/>
            </a:endParaRPr>
          </a:p>
        </p:txBody>
      </p:sp>
      <p:sp>
        <p:nvSpPr>
          <p:cNvPr id="16" name="Title 25">
            <a:extLst>
              <a:ext uri="{FF2B5EF4-FFF2-40B4-BE49-F238E27FC236}">
                <a16:creationId xmlns:a16="http://schemas.microsoft.com/office/drawing/2014/main" id="{DB4530C3-10EF-4FDE-A1B1-9DF09C2DF096}"/>
              </a:ext>
            </a:extLst>
          </p:cNvPr>
          <p:cNvSpPr txBox="1">
            <a:spLocks/>
          </p:cNvSpPr>
          <p:nvPr/>
        </p:nvSpPr>
        <p:spPr>
          <a:xfrm>
            <a:off x="6948031" y="4354101"/>
            <a:ext cx="4853633" cy="16197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smtClean="0">
                <a:solidFill>
                  <a:sysClr val="window" lastClr="FFFFFF"/>
                </a:solidFill>
                <a:latin typeface="Gill Sans MT" panose="020B0502020104020203"/>
              </a:rPr>
              <a:t>IN 2010, WE BEAT THAT </a:t>
            </a:r>
            <a:r>
              <a:rPr lang="en-US" sz="3600" dirty="0" smtClean="0">
                <a:solidFill>
                  <a:srgbClr val="FF0000"/>
                </a:solidFill>
                <a:latin typeface="Gill Sans MT" panose="020B0502020104020203"/>
              </a:rPr>
              <a:t>17x</a:t>
            </a:r>
          </a:p>
          <a:p>
            <a:pPr lvl="0">
              <a:defRPr/>
            </a:pPr>
            <a:r>
              <a:rPr lang="en-GB" sz="2400" dirty="0" smtClean="0">
                <a:solidFill>
                  <a:sysClr val="window" lastClr="FFFFFF"/>
                </a:solidFill>
                <a:latin typeface="Gill Sans MT" panose="020B0502020104020203"/>
              </a:rPr>
              <a:t>IN 2015, WE BEAT THAT </a:t>
            </a:r>
            <a:r>
              <a:rPr lang="en-GB" sz="4000" dirty="0" smtClean="0">
                <a:solidFill>
                  <a:srgbClr val="FF0000"/>
                </a:solidFill>
                <a:latin typeface="Gill Sans MT" panose="020B0502020104020203"/>
              </a:rPr>
              <a:t>58x</a:t>
            </a:r>
            <a:endParaRPr lang="en-US" sz="4000" dirty="0">
              <a:solidFill>
                <a:srgbClr val="FF0000"/>
              </a:solidFill>
              <a:latin typeface="Gill Sans MT" panose="020B0502020104020203"/>
            </a:endParaRPr>
          </a:p>
        </p:txBody>
      </p:sp>
    </p:spTree>
    <p:extLst>
      <p:ext uri="{BB962C8B-B14F-4D97-AF65-F5344CB8AC3E}">
        <p14:creationId xmlns:p14="http://schemas.microsoft.com/office/powerpoint/2010/main" val="958792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20719" y="693092"/>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3200" dirty="0" smtClean="0">
                <a:solidFill>
                  <a:sysClr val="window" lastClr="FFFFFF"/>
                </a:solidFill>
                <a:latin typeface="Gill Sans MT" panose="020B0502020104020203"/>
              </a:rPr>
              <a:t>IS THERE HOPE FOR RENEWABLE ENERGY IN NIGERIA?</a:t>
            </a:r>
            <a:endParaRPr lang="en-US" sz="3200" dirty="0">
              <a:solidFill>
                <a:sysClr val="window" lastClr="FFFFFF"/>
              </a:solidFill>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
        <p:nvSpPr>
          <p:cNvPr id="13" name="Title 25">
            <a:extLst>
              <a:ext uri="{FF2B5EF4-FFF2-40B4-BE49-F238E27FC236}">
                <a16:creationId xmlns:a16="http://schemas.microsoft.com/office/drawing/2014/main" id="{DB4530C3-10EF-4FDE-A1B1-9DF09C2DF096}"/>
              </a:ext>
            </a:extLst>
          </p:cNvPr>
          <p:cNvSpPr txBox="1">
            <a:spLocks/>
          </p:cNvSpPr>
          <p:nvPr/>
        </p:nvSpPr>
        <p:spPr>
          <a:xfrm>
            <a:off x="621184" y="1221533"/>
            <a:ext cx="4853633" cy="49887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dirty="0" smtClean="0">
                <a:solidFill>
                  <a:sysClr val="window" lastClr="FFFFFF"/>
                </a:solidFill>
                <a:latin typeface="Gill Sans MT" panose="020B0502020104020203"/>
              </a:rPr>
              <a:t>IN 1980, AT&amp;T Commissioned </a:t>
            </a:r>
            <a:r>
              <a:rPr lang="en-US" sz="2400" dirty="0" err="1" smtClean="0">
                <a:solidFill>
                  <a:sysClr val="window" lastClr="FFFFFF"/>
                </a:solidFill>
                <a:latin typeface="Gill Sans MT" panose="020B0502020104020203"/>
              </a:rPr>
              <a:t>mckinsey</a:t>
            </a:r>
            <a:r>
              <a:rPr lang="en-US" sz="2400" dirty="0" smtClean="0">
                <a:solidFill>
                  <a:sysClr val="window" lastClr="FFFFFF"/>
                </a:solidFill>
                <a:latin typeface="Gill Sans MT" panose="020B0502020104020203"/>
              </a:rPr>
              <a:t> to forecast cellphone use by the end of </a:t>
            </a:r>
          </a:p>
          <a:p>
            <a:pPr lvl="0">
              <a:defRPr/>
            </a:pPr>
            <a:r>
              <a:rPr lang="en-GB" sz="2400" dirty="0" smtClean="0">
                <a:solidFill>
                  <a:sysClr val="window" lastClr="FFFFFF"/>
                </a:solidFill>
                <a:latin typeface="Gill Sans MT" panose="020B0502020104020203"/>
              </a:rPr>
              <a:t>2000</a:t>
            </a:r>
          </a:p>
          <a:p>
            <a:pPr lvl="0">
              <a:defRPr/>
            </a:pPr>
            <a:endParaRPr lang="en-GB" sz="2400" dirty="0">
              <a:solidFill>
                <a:sysClr val="window" lastClr="FFFFFF"/>
              </a:solidFill>
              <a:latin typeface="Gill Sans MT" panose="020B0502020104020203"/>
            </a:endParaRPr>
          </a:p>
          <a:p>
            <a:pPr lvl="0">
              <a:defRPr/>
            </a:pPr>
            <a:endParaRPr lang="en-GB" sz="2400" dirty="0">
              <a:solidFill>
                <a:sysClr val="window" lastClr="FFFFFF"/>
              </a:solidFill>
              <a:latin typeface="Gill Sans MT" panose="020B0502020104020203"/>
            </a:endParaRPr>
          </a:p>
          <a:p>
            <a:pPr lvl="0">
              <a:defRPr/>
            </a:pPr>
            <a:r>
              <a:rPr lang="en-GB" sz="2400" dirty="0" smtClean="0">
                <a:solidFill>
                  <a:sysClr val="window" lastClr="FFFFFF"/>
                </a:solidFill>
                <a:latin typeface="Gill Sans MT" panose="020B0502020104020203"/>
              </a:rPr>
              <a:t>They projected 900,000 users</a:t>
            </a:r>
            <a:endParaRPr lang="en-US" sz="2400" dirty="0">
              <a:solidFill>
                <a:sysClr val="window" lastClr="FFFFFF"/>
              </a:solidFill>
              <a:latin typeface="Gill Sans MT" panose="020B0502020104020203"/>
            </a:endParaRPr>
          </a:p>
        </p:txBody>
      </p:sp>
      <p:sp>
        <p:nvSpPr>
          <p:cNvPr id="16" name="Title 25">
            <a:extLst>
              <a:ext uri="{FF2B5EF4-FFF2-40B4-BE49-F238E27FC236}">
                <a16:creationId xmlns:a16="http://schemas.microsoft.com/office/drawing/2014/main" id="{DB4530C3-10EF-4FDE-A1B1-9DF09C2DF096}"/>
              </a:ext>
            </a:extLst>
          </p:cNvPr>
          <p:cNvSpPr txBox="1">
            <a:spLocks/>
          </p:cNvSpPr>
          <p:nvPr/>
        </p:nvSpPr>
        <p:spPr>
          <a:xfrm>
            <a:off x="6096001" y="1656159"/>
            <a:ext cx="5875280" cy="26284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GB" sz="2400" dirty="0" smtClean="0">
                <a:solidFill>
                  <a:sysClr val="window" lastClr="FFFFFF"/>
                </a:solidFill>
                <a:latin typeface="Gill Sans MT" panose="020B0502020104020203"/>
              </a:rPr>
              <a:t>The actual figure at the end of 2000 Was</a:t>
            </a:r>
          </a:p>
          <a:p>
            <a:pPr lvl="0">
              <a:defRPr/>
            </a:pPr>
            <a:r>
              <a:rPr lang="en-GB" sz="2400" dirty="0" smtClean="0">
                <a:solidFill>
                  <a:sysClr val="window" lastClr="FFFFFF"/>
                </a:solidFill>
                <a:latin typeface="Gill Sans MT" panose="020B0502020104020203"/>
              </a:rPr>
              <a:t>109million</a:t>
            </a:r>
          </a:p>
          <a:p>
            <a:pPr lvl="0">
              <a:defRPr/>
            </a:pPr>
            <a:endParaRPr lang="en-GB" sz="2400" dirty="0">
              <a:solidFill>
                <a:sysClr val="window" lastClr="FFFFFF"/>
              </a:solidFill>
              <a:latin typeface="Gill Sans MT" panose="020B0502020104020203"/>
            </a:endParaRPr>
          </a:p>
          <a:p>
            <a:pPr lvl="0">
              <a:defRPr/>
            </a:pPr>
            <a:r>
              <a:rPr lang="en-GB" sz="4000" dirty="0" smtClean="0">
                <a:solidFill>
                  <a:srgbClr val="FF0000"/>
                </a:solidFill>
                <a:latin typeface="Gill Sans MT" panose="020B0502020104020203"/>
              </a:rPr>
              <a:t>120 X higher</a:t>
            </a:r>
            <a:endParaRPr lang="en-US" sz="4000" dirty="0">
              <a:solidFill>
                <a:srgbClr val="FF0000"/>
              </a:solidFill>
              <a:latin typeface="Gill Sans MT" panose="020B0502020104020203"/>
            </a:endParaRPr>
          </a:p>
        </p:txBody>
      </p:sp>
      <p:sp>
        <p:nvSpPr>
          <p:cNvPr id="17" name="Title 25">
            <a:extLst>
              <a:ext uri="{FF2B5EF4-FFF2-40B4-BE49-F238E27FC236}">
                <a16:creationId xmlns:a16="http://schemas.microsoft.com/office/drawing/2014/main" id="{DB4530C3-10EF-4FDE-A1B1-9DF09C2DF096}"/>
              </a:ext>
            </a:extLst>
          </p:cNvPr>
          <p:cNvSpPr txBox="1">
            <a:spLocks/>
          </p:cNvSpPr>
          <p:nvPr/>
        </p:nvSpPr>
        <p:spPr>
          <a:xfrm>
            <a:off x="6631647" y="4476750"/>
            <a:ext cx="4853633" cy="22259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GB" sz="2400" dirty="0" smtClean="0">
                <a:solidFill>
                  <a:sysClr val="window" lastClr="FFFFFF"/>
                </a:solidFill>
                <a:latin typeface="Gill Sans MT" panose="020B0502020104020203"/>
              </a:rPr>
              <a:t>There are presently more than </a:t>
            </a:r>
            <a:r>
              <a:rPr lang="en-GB" sz="3600" dirty="0" smtClean="0">
                <a:solidFill>
                  <a:srgbClr val="FF0000"/>
                </a:solidFill>
                <a:latin typeface="Gill Sans MT" panose="020B0502020104020203"/>
              </a:rPr>
              <a:t>7.6billion</a:t>
            </a:r>
            <a:r>
              <a:rPr lang="en-GB" sz="2400" dirty="0" smtClean="0">
                <a:solidFill>
                  <a:sysClr val="window" lastClr="FFFFFF"/>
                </a:solidFill>
                <a:latin typeface="Gill Sans MT" panose="020B0502020104020203"/>
              </a:rPr>
              <a:t> cell phone connection in the world today</a:t>
            </a:r>
          </a:p>
        </p:txBody>
      </p:sp>
    </p:spTree>
    <p:extLst>
      <p:ext uri="{BB962C8B-B14F-4D97-AF65-F5344CB8AC3E}">
        <p14:creationId xmlns:p14="http://schemas.microsoft.com/office/powerpoint/2010/main" val="42692697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20719" y="693092"/>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3200" dirty="0" smtClean="0">
                <a:solidFill>
                  <a:sysClr val="window" lastClr="FFFFFF"/>
                </a:solidFill>
                <a:latin typeface="Gill Sans MT" panose="020B0502020104020203"/>
              </a:rPr>
              <a:t>IS THERE HOPE FOR RENEWABLE ENERGY IN NIGERIA?</a:t>
            </a:r>
            <a:endParaRPr lang="en-US" sz="3200" dirty="0">
              <a:solidFill>
                <a:sysClr val="window" lastClr="FFFFFF"/>
              </a:solidFill>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
        <p:nvSpPr>
          <p:cNvPr id="13" name="Title 25">
            <a:extLst>
              <a:ext uri="{FF2B5EF4-FFF2-40B4-BE49-F238E27FC236}">
                <a16:creationId xmlns:a16="http://schemas.microsoft.com/office/drawing/2014/main" id="{DB4530C3-10EF-4FDE-A1B1-9DF09C2DF096}"/>
              </a:ext>
            </a:extLst>
          </p:cNvPr>
          <p:cNvSpPr txBox="1">
            <a:spLocks/>
          </p:cNvSpPr>
          <p:nvPr/>
        </p:nvSpPr>
        <p:spPr>
          <a:xfrm>
            <a:off x="668998" y="1450834"/>
            <a:ext cx="10980266" cy="329042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dirty="0">
                <a:solidFill>
                  <a:sysClr val="window" lastClr="FFFFFF"/>
                </a:solidFill>
                <a:latin typeface="Gill Sans MT" panose="020B0502020104020203"/>
              </a:rPr>
              <a:t>Some of the falls in the costs of renewable energy are dramatic. Between 2010 and 2019, the cost of large, utility-scale solar photovoltaic projects – where energy is converted directly into electricity – fell </a:t>
            </a:r>
            <a:r>
              <a:rPr lang="en-US" sz="4800" dirty="0">
                <a:solidFill>
                  <a:srgbClr val="FF0000"/>
                </a:solidFill>
                <a:latin typeface="Gill Sans MT" panose="020B0502020104020203"/>
              </a:rPr>
              <a:t>by 82%.</a:t>
            </a:r>
            <a:endParaRPr lang="en-US" sz="2800" dirty="0">
              <a:solidFill>
                <a:srgbClr val="FF0000"/>
              </a:solidFill>
              <a:latin typeface="Gill Sans MT" panose="020B0502020104020203"/>
            </a:endParaRPr>
          </a:p>
        </p:txBody>
      </p:sp>
      <p:pic>
        <p:nvPicPr>
          <p:cNvPr id="2" name="Picture 1"/>
          <p:cNvPicPr>
            <a:picLocks noChangeAspect="1"/>
          </p:cNvPicPr>
          <p:nvPr/>
        </p:nvPicPr>
        <p:blipFill>
          <a:blip r:embed="rId4"/>
          <a:stretch>
            <a:fillRect/>
          </a:stretch>
        </p:blipFill>
        <p:spPr>
          <a:xfrm>
            <a:off x="3105150" y="4491504"/>
            <a:ext cx="6153150" cy="2229971"/>
          </a:xfrm>
          <a:prstGeom prst="rect">
            <a:avLst/>
          </a:prstGeom>
        </p:spPr>
      </p:pic>
    </p:spTree>
    <p:extLst>
      <p:ext uri="{BB962C8B-B14F-4D97-AF65-F5344CB8AC3E}">
        <p14:creationId xmlns:p14="http://schemas.microsoft.com/office/powerpoint/2010/main" val="1024989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51103" y="3065929"/>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7200" dirty="0" smtClean="0">
                <a:solidFill>
                  <a:sysClr val="window" lastClr="FFFFFF"/>
                </a:solidFill>
                <a:latin typeface="Gill Sans MT" panose="020B0502020104020203"/>
              </a:rPr>
              <a:t>concrete</a:t>
            </a:r>
            <a:endParaRPr kumimoji="0" lang="en-US" sz="7200"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Tree>
    <p:extLst>
      <p:ext uri="{BB962C8B-B14F-4D97-AF65-F5344CB8AC3E}">
        <p14:creationId xmlns:p14="http://schemas.microsoft.com/office/powerpoint/2010/main" val="33158128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ilding" title="Building">
            <a:extLst>
              <a:ext uri="{FF2B5EF4-FFF2-40B4-BE49-F238E27FC236}">
                <a16:creationId xmlns:a16="http://schemas.microsoft.com/office/drawing/2014/main" id="{00C713CD-79D0-408F-A140-FBAE3C60226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a:xfrm>
            <a:off x="1" y="0"/>
            <a:ext cx="12192000" cy="6858000"/>
          </a:xfrm>
        </p:spPr>
      </p:pic>
      <p:sp>
        <p:nvSpPr>
          <p:cNvPr id="26" name="Title 25">
            <a:extLst>
              <a:ext uri="{FF2B5EF4-FFF2-40B4-BE49-F238E27FC236}">
                <a16:creationId xmlns:a16="http://schemas.microsoft.com/office/drawing/2014/main" id="{DB4530C3-10EF-4FDE-A1B1-9DF09C2DF096}"/>
              </a:ext>
            </a:extLst>
          </p:cNvPr>
          <p:cNvSpPr>
            <a:spLocks noGrp="1"/>
          </p:cNvSpPr>
          <p:nvPr>
            <p:ph type="title"/>
          </p:nvPr>
        </p:nvSpPr>
        <p:spPr>
          <a:xfrm>
            <a:off x="428738" y="137898"/>
            <a:ext cx="11458460" cy="757742"/>
          </a:xfrm>
        </p:spPr>
        <p:txBody>
          <a:bodyPr>
            <a:normAutofit fontScale="90000"/>
          </a:bodyPr>
          <a:lstStyle/>
          <a:p>
            <a:r>
              <a:rPr lang="en-US" dirty="0" smtClean="0"/>
              <a:t>CONCRETE</a:t>
            </a:r>
            <a:endParaRPr lang="en-US" dirty="0"/>
          </a:p>
        </p:txBody>
      </p:sp>
      <p:grpSp>
        <p:nvGrpSpPr>
          <p:cNvPr id="2" name="Group 1">
            <a:extLst>
              <a:ext uri="{FF2B5EF4-FFF2-40B4-BE49-F238E27FC236}">
                <a16:creationId xmlns:a16="http://schemas.microsoft.com/office/drawing/2014/main" id="{CCC577CF-CED3-44B1-AC3E-05C2556B41F4}"/>
              </a:ext>
              <a:ext uri="{C183D7F6-B498-43B3-948B-1728B52AA6E4}">
                <adec:decorative xmlns:adec="http://schemas.microsoft.com/office/drawing/2017/decorative" xmlns="" val="1"/>
              </a:ext>
            </a:extLst>
          </p:cNvPr>
          <p:cNvGrpSpPr/>
          <p:nvPr/>
        </p:nvGrpSpPr>
        <p:grpSpPr>
          <a:xfrm>
            <a:off x="428738" y="1160729"/>
            <a:ext cx="4572000" cy="5524589"/>
            <a:chOff x="1139938" y="1088572"/>
            <a:chExt cx="4572000" cy="4572000"/>
          </a:xfrm>
        </p:grpSpPr>
        <p:sp>
          <p:nvSpPr>
            <p:cNvPr id="24" name="Rectangle 23">
              <a:extLst>
                <a:ext uri="{FF2B5EF4-FFF2-40B4-BE49-F238E27FC236}">
                  <a16:creationId xmlns:a16="http://schemas.microsoft.com/office/drawing/2014/main" id="{D4B52C7E-3049-4545-956A-6D8F73F234DB}"/>
                </a:ext>
                <a:ext uri="{C183D7F6-B498-43B3-948B-1728B52AA6E4}">
                  <adec:decorative xmlns:adec="http://schemas.microsoft.com/office/drawing/2017/decorative" xmlns="" val="1"/>
                </a:ext>
              </a:extLst>
            </p:cNvPr>
            <p:cNvSpPr/>
            <p:nvPr/>
          </p:nvSpPr>
          <p:spPr>
            <a:xfrm>
              <a:off x="1262683" y="1166843"/>
              <a:ext cx="4351911" cy="4357658"/>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3" name="Graphic 12">
              <a:extLst>
                <a:ext uri="{FF2B5EF4-FFF2-40B4-BE49-F238E27FC236}">
                  <a16:creationId xmlns:a16="http://schemas.microsoft.com/office/drawing/2014/main" id="{46669882-9FD4-41D7-A5A6-A4A2E44A2ABF}"/>
                </a:ext>
                <a:ext uri="{C183D7F6-B498-43B3-948B-1728B52AA6E4}">
                  <adec:decorative xmlns:adec="http://schemas.microsoft.com/office/drawing/2017/decorative" xmlns="" val="1"/>
                </a:ext>
              </a:extLst>
            </p:cNvPr>
            <p:cNvPicPr>
              <a:picLocks noChangeAspect="1"/>
            </p:cNvPicPr>
            <p:nvPr/>
          </p:nvPicPr>
          <p:blipFill>
            <a:blip r:embed="rId4">
              <a:duotone>
                <a:prstClr val="black"/>
                <a:schemeClr val="accent6">
                  <a:tint val="45000"/>
                  <a:satMod val="400000"/>
                </a:schemeClr>
              </a:duotone>
              <a:extLst>
                <a:ext uri="{96DAC541-7B7A-43D3-8B79-37D633B846F1}">
                  <asvg:svgBlip xmlns:asvg="http://schemas.microsoft.com/office/drawing/2016/SVG/main" xmlns="" r:embed="rId5"/>
                </a:ext>
              </a:extLst>
            </a:blip>
            <a:stretch>
              <a:fillRect/>
            </a:stretch>
          </p:blipFill>
          <p:spPr>
            <a:xfrm>
              <a:off x="1139938" y="1088572"/>
              <a:ext cx="4572000" cy="4572000"/>
            </a:xfrm>
            <a:prstGeom prst="rect">
              <a:avLst/>
            </a:prstGeom>
          </p:spPr>
        </p:pic>
      </p:grpSp>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4234" y="6342903"/>
            <a:ext cx="642731" cy="501650"/>
          </a:xfrm>
          <a:prstGeom prst="snip1Rect">
            <a:avLst/>
          </a:prstGeom>
          <a:solidFill>
            <a:srgbClr val="70C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p:cNvSpPr/>
          <p:nvPr/>
        </p:nvSpPr>
        <p:spPr>
          <a:xfrm>
            <a:off x="5000738" y="1160730"/>
            <a:ext cx="7191262" cy="5524589"/>
          </a:xfrm>
          <a:prstGeom prst="rect">
            <a:avLst/>
          </a:prstGeom>
          <a:solidFill>
            <a:srgbClr val="FDB9A3"/>
          </a:solidFill>
        </p:spPr>
        <p:txBody>
          <a:bodyPr wrap="square">
            <a:spAutoFit/>
          </a:bodyPr>
          <a:lstStyle/>
          <a:p>
            <a:pPr marL="457200" indent="-457200">
              <a:spcBef>
                <a:spcPts val="1800"/>
              </a:spcBef>
              <a:buFont typeface="Arial" panose="020B0604020202020204" pitchFamily="34" charset="0"/>
              <a:buChar char="•"/>
            </a:pPr>
            <a:r>
              <a:rPr lang="en-US" sz="2800" dirty="0" smtClean="0">
                <a:solidFill>
                  <a:schemeClr val="bg1"/>
                </a:solidFill>
                <a:latin typeface="Arial Black" panose="020B0A04020102020204" pitchFamily="34" charset="0"/>
              </a:rPr>
              <a:t>Concrete </a:t>
            </a:r>
            <a:r>
              <a:rPr lang="en-US" sz="2800" dirty="0">
                <a:solidFill>
                  <a:schemeClr val="bg1"/>
                </a:solidFill>
                <a:latin typeface="Arial Black" panose="020B0A04020102020204" pitchFamily="34" charset="0"/>
              </a:rPr>
              <a:t>is the most-used material in the </a:t>
            </a:r>
            <a:r>
              <a:rPr lang="en-US" sz="2800" dirty="0" smtClean="0">
                <a:solidFill>
                  <a:schemeClr val="bg1"/>
                </a:solidFill>
                <a:latin typeface="Arial Black" panose="020B0A04020102020204" pitchFamily="34" charset="0"/>
              </a:rPr>
              <a:t>world</a:t>
            </a:r>
          </a:p>
          <a:p>
            <a:pPr marL="457200" indent="-457200">
              <a:spcBef>
                <a:spcPts val="1800"/>
              </a:spcBef>
              <a:buFont typeface="Arial" panose="020B0604020202020204" pitchFamily="34" charset="0"/>
              <a:buChar char="•"/>
            </a:pPr>
            <a:r>
              <a:rPr lang="en-US" sz="2800" dirty="0" smtClean="0">
                <a:solidFill>
                  <a:schemeClr val="bg1"/>
                </a:solidFill>
                <a:latin typeface="Arial Black" panose="020B0A04020102020204" pitchFamily="34" charset="0"/>
              </a:rPr>
              <a:t>More </a:t>
            </a:r>
            <a:r>
              <a:rPr lang="en-US" sz="2800" dirty="0">
                <a:solidFill>
                  <a:schemeClr val="bg1"/>
                </a:solidFill>
                <a:latin typeface="Arial Black" panose="020B0A04020102020204" pitchFamily="34" charset="0"/>
              </a:rPr>
              <a:t>than 10 billion tons of concrete </a:t>
            </a:r>
            <a:r>
              <a:rPr lang="en-US" sz="2800" dirty="0" smtClean="0">
                <a:solidFill>
                  <a:schemeClr val="bg1"/>
                </a:solidFill>
                <a:latin typeface="Arial Black" panose="020B0A04020102020204" pitchFamily="34" charset="0"/>
              </a:rPr>
              <a:t>is </a:t>
            </a:r>
            <a:r>
              <a:rPr lang="en-US" sz="2800" dirty="0">
                <a:solidFill>
                  <a:schemeClr val="bg1"/>
                </a:solidFill>
                <a:latin typeface="Arial Black" panose="020B0A04020102020204" pitchFamily="34" charset="0"/>
              </a:rPr>
              <a:t>produced </a:t>
            </a:r>
            <a:r>
              <a:rPr lang="en-US" sz="2800" dirty="0" smtClean="0">
                <a:solidFill>
                  <a:schemeClr val="bg1"/>
                </a:solidFill>
                <a:latin typeface="Arial Black" panose="020B0A04020102020204" pitchFamily="34" charset="0"/>
              </a:rPr>
              <a:t>annually</a:t>
            </a:r>
          </a:p>
          <a:p>
            <a:pPr marL="457200" indent="-457200">
              <a:spcBef>
                <a:spcPts val="1800"/>
              </a:spcBef>
              <a:buFont typeface="Arial" panose="020B0604020202020204" pitchFamily="34" charset="0"/>
              <a:buChar char="•"/>
            </a:pPr>
            <a:r>
              <a:rPr lang="en-US" sz="2800" dirty="0" smtClean="0">
                <a:solidFill>
                  <a:schemeClr val="bg1"/>
                </a:solidFill>
                <a:latin typeface="Arial Black" panose="020B0A04020102020204" pitchFamily="34" charset="0"/>
              </a:rPr>
              <a:t>Twice </a:t>
            </a:r>
            <a:r>
              <a:rPr lang="en-US" sz="2800" dirty="0">
                <a:solidFill>
                  <a:schemeClr val="bg1"/>
                </a:solidFill>
                <a:latin typeface="Arial Black" panose="020B0A04020102020204" pitchFamily="34" charset="0"/>
              </a:rPr>
              <a:t>as much concrete is used in construction as compared to all other building </a:t>
            </a:r>
            <a:r>
              <a:rPr lang="en-US" sz="2800" dirty="0" smtClean="0">
                <a:solidFill>
                  <a:schemeClr val="bg1"/>
                </a:solidFill>
                <a:latin typeface="Arial Black" panose="020B0A04020102020204" pitchFamily="34" charset="0"/>
              </a:rPr>
              <a:t>materials</a:t>
            </a:r>
          </a:p>
          <a:p>
            <a:pPr marL="457200" indent="-457200">
              <a:spcBef>
                <a:spcPts val="1800"/>
              </a:spcBef>
              <a:buFont typeface="Arial" panose="020B0604020202020204" pitchFamily="34" charset="0"/>
              <a:buChar char="•"/>
            </a:pPr>
            <a:r>
              <a:rPr lang="en-US" sz="2800" dirty="0">
                <a:solidFill>
                  <a:schemeClr val="bg1"/>
                </a:solidFill>
                <a:latin typeface="Arial Black" panose="020B0A04020102020204" pitchFamily="34" charset="0"/>
              </a:rPr>
              <a:t>With cement as its main ingredient, it is also responsible for 8% of the world’s carbon dioxide (CO2) </a:t>
            </a:r>
            <a:r>
              <a:rPr lang="en-US" sz="2800" dirty="0" smtClean="0">
                <a:solidFill>
                  <a:schemeClr val="bg1"/>
                </a:solidFill>
                <a:latin typeface="Arial Black" panose="020B0A04020102020204" pitchFamily="34" charset="0"/>
              </a:rPr>
              <a:t>emissions</a:t>
            </a: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7"/>
          </p:nvPr>
        </p:nvSpPr>
        <p:spPr>
          <a:xfrm>
            <a:off x="11047899" y="6425854"/>
            <a:ext cx="1052510" cy="365125"/>
          </a:xfrm>
        </p:spPr>
        <p:txBody>
          <a:bodyPr/>
          <a:lstStyle/>
          <a:p>
            <a:fld id="{8C2E478F-E849-4A8C-AF1F-CBCC78A7CBFA}" type="slidenum">
              <a:rPr lang="en-US" sz="1100" b="1" smtClean="0">
                <a:solidFill>
                  <a:schemeClr val="bg1"/>
                </a:solidFill>
                <a:latin typeface="Arial Black" panose="020B0A04020102020204" pitchFamily="34" charset="0"/>
              </a:rPr>
              <a:pPr/>
              <a:t>29</a:t>
            </a:fld>
            <a:endParaRPr lang="en-US" sz="1100" b="1" dirty="0">
              <a:solidFill>
                <a:schemeClr val="bg1"/>
              </a:solidFill>
              <a:latin typeface="Arial Black" panose="020B0A04020102020204" pitchFamily="34" charset="0"/>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 r="67011" b="-6901"/>
          <a:stretch/>
        </p:blipFill>
        <p:spPr>
          <a:xfrm>
            <a:off x="147043" y="113824"/>
            <a:ext cx="640357" cy="524319"/>
          </a:xfrm>
          <a:prstGeom prst="rect">
            <a:avLst/>
          </a:prstGeom>
        </p:spPr>
      </p:pic>
      <p:pic>
        <p:nvPicPr>
          <p:cNvPr id="8" name="Picture 7"/>
          <p:cNvPicPr>
            <a:picLocks noChangeAspect="1"/>
          </p:cNvPicPr>
          <p:nvPr/>
        </p:nvPicPr>
        <p:blipFill>
          <a:blip r:embed="rId7"/>
          <a:stretch>
            <a:fillRect/>
          </a:stretch>
        </p:blipFill>
        <p:spPr>
          <a:xfrm>
            <a:off x="565996" y="1345981"/>
            <a:ext cx="4292088" cy="5177898"/>
          </a:xfrm>
          <a:prstGeom prst="rect">
            <a:avLst/>
          </a:prstGeom>
        </p:spPr>
      </p:pic>
    </p:spTree>
    <p:extLst>
      <p:ext uri="{BB962C8B-B14F-4D97-AF65-F5344CB8AC3E}">
        <p14:creationId xmlns:p14="http://schemas.microsoft.com/office/powerpoint/2010/main" val="34720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 y="-1"/>
            <a:ext cx="12192000" cy="6855831"/>
          </a:xfrm>
          <a:prstGeom prst="rect">
            <a:avLst/>
          </a:prstGeom>
        </p:spPr>
      </p:pic>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7"/>
          </p:nvPr>
        </p:nvSpPr>
        <p:spPr>
          <a:xfrm>
            <a:off x="10952197" y="6490706"/>
            <a:ext cx="1052510" cy="365125"/>
          </a:xfrm>
        </p:spPr>
        <p:txBody>
          <a:bodyPr/>
          <a:lstStyle/>
          <a:p>
            <a:fld id="{8C2E478F-E849-4A8C-AF1F-CBCC78A7CBFA}" type="slidenum">
              <a:rPr lang="en-US" sz="1100" b="1" smtClean="0">
                <a:solidFill>
                  <a:srgbClr val="FFFFFF"/>
                </a:solidFill>
                <a:latin typeface="Arial Black" panose="020B0A04020102020204" pitchFamily="34" charset="0"/>
              </a:rPr>
              <a:pPr/>
              <a:t>3</a:t>
            </a:fld>
            <a:endParaRPr lang="en-US" sz="1100" b="1" dirty="0">
              <a:solidFill>
                <a:srgbClr val="FFFFFF"/>
              </a:solidFill>
              <a:latin typeface="Arial Black" panose="020B0A040201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0763" y="68076"/>
            <a:ext cx="1017012" cy="37120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 r="67011" b="-6901"/>
          <a:stretch/>
        </p:blipFill>
        <p:spPr>
          <a:xfrm>
            <a:off x="11364350" y="133007"/>
            <a:ext cx="640357" cy="524319"/>
          </a:xfrm>
          <a:prstGeom prst="rect">
            <a:avLst/>
          </a:prstGeom>
        </p:spPr>
      </p:pic>
    </p:spTree>
    <p:extLst>
      <p:ext uri="{BB962C8B-B14F-4D97-AF65-F5344CB8AC3E}">
        <p14:creationId xmlns:p14="http://schemas.microsoft.com/office/powerpoint/2010/main" val="1831710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ilding" title="Building">
            <a:extLst>
              <a:ext uri="{FF2B5EF4-FFF2-40B4-BE49-F238E27FC236}">
                <a16:creationId xmlns:a16="http://schemas.microsoft.com/office/drawing/2014/main" id="{00C713CD-79D0-408F-A140-FBAE3C60226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a:xfrm>
            <a:off x="1" y="0"/>
            <a:ext cx="12192000" cy="6858000"/>
          </a:xfrm>
        </p:spPr>
      </p:pic>
      <p:sp>
        <p:nvSpPr>
          <p:cNvPr id="26" name="Title 25">
            <a:extLst>
              <a:ext uri="{FF2B5EF4-FFF2-40B4-BE49-F238E27FC236}">
                <a16:creationId xmlns:a16="http://schemas.microsoft.com/office/drawing/2014/main" id="{DB4530C3-10EF-4FDE-A1B1-9DF09C2DF096}"/>
              </a:ext>
            </a:extLst>
          </p:cNvPr>
          <p:cNvSpPr>
            <a:spLocks noGrp="1"/>
          </p:cNvSpPr>
          <p:nvPr>
            <p:ph type="title"/>
          </p:nvPr>
        </p:nvSpPr>
        <p:spPr>
          <a:xfrm>
            <a:off x="428738" y="581649"/>
            <a:ext cx="11458460" cy="757742"/>
          </a:xfrm>
        </p:spPr>
        <p:txBody>
          <a:bodyPr>
            <a:normAutofit fontScale="90000"/>
          </a:bodyPr>
          <a:lstStyle/>
          <a:p>
            <a:r>
              <a:rPr lang="en-US" dirty="0" smtClean="0"/>
              <a:t>CONCRETE</a:t>
            </a:r>
            <a:endParaRPr lang="en-US" dirty="0"/>
          </a:p>
        </p:txBody>
      </p:sp>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665257" y="6356350"/>
            <a:ext cx="642731" cy="501650"/>
          </a:xfrm>
          <a:prstGeom prst="snip1Rect">
            <a:avLst/>
          </a:prstGeom>
          <a:solidFill>
            <a:srgbClr val="70C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7"/>
          </p:nvPr>
        </p:nvSpPr>
        <p:spPr>
          <a:xfrm>
            <a:off x="11074793" y="6452748"/>
            <a:ext cx="1052510" cy="365125"/>
          </a:xfrm>
        </p:spPr>
        <p:txBody>
          <a:bodyPr/>
          <a:lstStyle/>
          <a:p>
            <a:fld id="{8C2E478F-E849-4A8C-AF1F-CBCC78A7CBFA}" type="slidenum">
              <a:rPr lang="en-US" sz="1100" b="1" smtClean="0">
                <a:solidFill>
                  <a:schemeClr val="bg1"/>
                </a:solidFill>
                <a:latin typeface="Arial Black" panose="020B0A04020102020204" pitchFamily="34" charset="0"/>
              </a:rPr>
              <a:pPr/>
              <a:t>30</a:t>
            </a:fld>
            <a:endParaRPr lang="en-US" sz="1100" b="1" dirty="0">
              <a:solidFill>
                <a:schemeClr val="bg1"/>
              </a:solidFill>
              <a:latin typeface="Arial Black" panose="020B0A04020102020204" pitchFamily="34" charset="0"/>
            </a:endParaRPr>
          </a:p>
        </p:txBody>
      </p:sp>
      <p:grpSp>
        <p:nvGrpSpPr>
          <p:cNvPr id="2" name="Group 1">
            <a:extLst>
              <a:ext uri="{FF2B5EF4-FFF2-40B4-BE49-F238E27FC236}">
                <a16:creationId xmlns:a16="http://schemas.microsoft.com/office/drawing/2014/main" id="{CCC577CF-CED3-44B1-AC3E-05C2556B41F4}"/>
              </a:ext>
              <a:ext uri="{C183D7F6-B498-43B3-948B-1728B52AA6E4}">
                <adec:decorative xmlns:adec="http://schemas.microsoft.com/office/drawing/2017/decorative" xmlns="" val="1"/>
              </a:ext>
            </a:extLst>
          </p:cNvPr>
          <p:cNvGrpSpPr/>
          <p:nvPr/>
        </p:nvGrpSpPr>
        <p:grpSpPr>
          <a:xfrm>
            <a:off x="428738" y="1520372"/>
            <a:ext cx="4572000" cy="4708452"/>
            <a:chOff x="1139938" y="1088572"/>
            <a:chExt cx="4572000" cy="4572000"/>
          </a:xfrm>
        </p:grpSpPr>
        <p:sp>
          <p:nvSpPr>
            <p:cNvPr id="24" name="Rectangle 23">
              <a:extLst>
                <a:ext uri="{FF2B5EF4-FFF2-40B4-BE49-F238E27FC236}">
                  <a16:creationId xmlns:a16="http://schemas.microsoft.com/office/drawing/2014/main" id="{D4B52C7E-3049-4545-956A-6D8F73F234DB}"/>
                </a:ext>
                <a:ext uri="{C183D7F6-B498-43B3-948B-1728B52AA6E4}">
                  <adec:decorative xmlns:adec="http://schemas.microsoft.com/office/drawing/2017/decorative" xmlns="" val="1"/>
                </a:ext>
              </a:extLst>
            </p:cNvPr>
            <p:cNvSpPr/>
            <p:nvPr/>
          </p:nvSpPr>
          <p:spPr>
            <a:xfrm>
              <a:off x="1262683" y="1166843"/>
              <a:ext cx="4351911" cy="4357658"/>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3" name="Graphic 12">
              <a:extLst>
                <a:ext uri="{FF2B5EF4-FFF2-40B4-BE49-F238E27FC236}">
                  <a16:creationId xmlns:a16="http://schemas.microsoft.com/office/drawing/2014/main" id="{46669882-9FD4-41D7-A5A6-A4A2E44A2ABF}"/>
                </a:ext>
                <a:ext uri="{C183D7F6-B498-43B3-948B-1728B52AA6E4}">
                  <adec:decorative xmlns:adec="http://schemas.microsoft.com/office/drawing/2017/decorative" xmlns="" val="1"/>
                </a:ext>
              </a:extLst>
            </p:cNvPr>
            <p:cNvPicPr>
              <a:picLocks noChangeAspect="1"/>
            </p:cNvPicPr>
            <p:nvPr/>
          </p:nvPicPr>
          <p:blipFill>
            <a:blip r:embed="rId4">
              <a:duotone>
                <a:prstClr val="black"/>
                <a:schemeClr val="accent6">
                  <a:tint val="45000"/>
                  <a:satMod val="400000"/>
                </a:schemeClr>
              </a:duotone>
              <a:extLst>
                <a:ext uri="{96DAC541-7B7A-43D3-8B79-37D633B846F1}">
                  <asvg:svgBlip xmlns:asvg="http://schemas.microsoft.com/office/drawing/2016/SVG/main" xmlns="" r:embed="rId5"/>
                </a:ext>
              </a:extLst>
            </a:blip>
            <a:stretch>
              <a:fillRect/>
            </a:stretch>
          </p:blipFill>
          <p:spPr>
            <a:xfrm>
              <a:off x="1139938" y="1088572"/>
              <a:ext cx="4572000" cy="4572000"/>
            </a:xfrm>
            <a:prstGeom prst="rect">
              <a:avLst/>
            </a:prstGeom>
          </p:spPr>
        </p:pic>
      </p:grpSp>
      <p:sp>
        <p:nvSpPr>
          <p:cNvPr id="5" name="Rectangle 4"/>
          <p:cNvSpPr/>
          <p:nvPr/>
        </p:nvSpPr>
        <p:spPr>
          <a:xfrm>
            <a:off x="5000738" y="1519843"/>
            <a:ext cx="7191262" cy="4708981"/>
          </a:xfrm>
          <a:prstGeom prst="rect">
            <a:avLst/>
          </a:prstGeom>
          <a:solidFill>
            <a:srgbClr val="FDB9A3"/>
          </a:solidFill>
        </p:spPr>
        <p:txBody>
          <a:bodyPr wrap="square">
            <a:spAutoFit/>
          </a:bodyPr>
          <a:lstStyle/>
          <a:p>
            <a:pPr marL="457200" indent="-457200">
              <a:spcBef>
                <a:spcPts val="1200"/>
              </a:spcBef>
              <a:buFont typeface="Arial" panose="020B0604020202020204" pitchFamily="34" charset="0"/>
              <a:buChar char="•"/>
            </a:pPr>
            <a:r>
              <a:rPr lang="en-US" sz="2800" dirty="0" smtClean="0">
                <a:solidFill>
                  <a:schemeClr val="bg1"/>
                </a:solidFill>
                <a:latin typeface="Arial Black" panose="020B0A04020102020204" pitchFamily="34" charset="0"/>
              </a:rPr>
              <a:t>In </a:t>
            </a:r>
            <a:r>
              <a:rPr lang="en-US" sz="2800" dirty="0">
                <a:solidFill>
                  <a:schemeClr val="bg1"/>
                </a:solidFill>
                <a:latin typeface="Arial Black" panose="020B0A04020102020204" pitchFamily="34" charset="0"/>
              </a:rPr>
              <a:t>the U.S. alone, </a:t>
            </a:r>
            <a:r>
              <a:rPr lang="en-US" sz="2800" dirty="0" smtClean="0">
                <a:solidFill>
                  <a:schemeClr val="bg1"/>
                </a:solidFill>
                <a:latin typeface="Arial Black" panose="020B0A04020102020204" pitchFamily="34" charset="0"/>
              </a:rPr>
              <a:t>cement </a:t>
            </a:r>
            <a:r>
              <a:rPr lang="en-US" sz="2800" dirty="0">
                <a:solidFill>
                  <a:schemeClr val="bg1"/>
                </a:solidFill>
                <a:latin typeface="Arial Black" panose="020B0A04020102020204" pitchFamily="34" charset="0"/>
              </a:rPr>
              <a:t>is more than 500 million tons. Worth more than $37 billion</a:t>
            </a:r>
          </a:p>
          <a:p>
            <a:pPr marL="457200" indent="-457200">
              <a:spcBef>
                <a:spcPts val="1200"/>
              </a:spcBef>
              <a:buFont typeface="Arial" panose="020B0604020202020204" pitchFamily="34" charset="0"/>
              <a:buChar char="•"/>
            </a:pPr>
            <a:r>
              <a:rPr lang="en-US" sz="2800" dirty="0" smtClean="0">
                <a:solidFill>
                  <a:schemeClr val="bg1"/>
                </a:solidFill>
                <a:latin typeface="Arial Black" panose="020B0A04020102020204" pitchFamily="34" charset="0"/>
              </a:rPr>
              <a:t>Nigeria </a:t>
            </a:r>
            <a:r>
              <a:rPr lang="en-US" sz="2800" dirty="0">
                <a:solidFill>
                  <a:schemeClr val="bg1"/>
                </a:solidFill>
                <a:latin typeface="Arial Black" panose="020B0A04020102020204" pitchFamily="34" charset="0"/>
              </a:rPr>
              <a:t>is Sub-Saharan Africa’s largest market for cement, consuming more than 22Mt in 2020. </a:t>
            </a:r>
            <a:endParaRPr lang="en-US" sz="2800" dirty="0" smtClean="0">
              <a:solidFill>
                <a:schemeClr val="bg1"/>
              </a:solidFill>
              <a:latin typeface="Arial Black" panose="020B0A04020102020204" pitchFamily="34" charset="0"/>
            </a:endParaRPr>
          </a:p>
          <a:p>
            <a:pPr marL="457200" indent="-457200">
              <a:spcBef>
                <a:spcPts val="1200"/>
              </a:spcBef>
              <a:buFont typeface="Arial" panose="020B0604020202020204" pitchFamily="34" charset="0"/>
              <a:buChar char="•"/>
            </a:pPr>
            <a:r>
              <a:rPr lang="en-GB" sz="2800" dirty="0" smtClean="0">
                <a:solidFill>
                  <a:schemeClr val="bg1"/>
                </a:solidFill>
                <a:latin typeface="Arial Black" panose="020B0A04020102020204" pitchFamily="34" charset="0"/>
              </a:rPr>
              <a:t>For the first 9month of 2021, domestic cement sales rise by 30% totalling $</a:t>
            </a:r>
            <a:r>
              <a:rPr lang="en-GB" sz="2800" dirty="0" smtClean="0">
                <a:solidFill>
                  <a:schemeClr val="bg1"/>
                </a:solidFill>
                <a:latin typeface="Arial Black" panose="020B0A04020102020204" pitchFamily="34" charset="0"/>
              </a:rPr>
              <a:t>3.46billion</a:t>
            </a:r>
            <a:endParaRPr lang="en-US" sz="2800" dirty="0" smtClean="0">
              <a:solidFill>
                <a:schemeClr val="bg1"/>
              </a:solidFill>
              <a:latin typeface="Arial Black" panose="020B0A04020102020204" pitchFamily="34" charset="0"/>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 r="67011" b="-6901"/>
          <a:stretch/>
        </p:blipFill>
        <p:spPr>
          <a:xfrm>
            <a:off x="147043" y="113824"/>
            <a:ext cx="640357" cy="524319"/>
          </a:xfrm>
          <a:prstGeom prst="rect">
            <a:avLst/>
          </a:prstGeom>
        </p:spPr>
      </p:pic>
      <p:pic>
        <p:nvPicPr>
          <p:cNvPr id="12" name="Picture 11"/>
          <p:cNvPicPr>
            <a:picLocks noChangeAspect="1"/>
          </p:cNvPicPr>
          <p:nvPr/>
        </p:nvPicPr>
        <p:blipFill>
          <a:blip r:embed="rId7"/>
          <a:stretch>
            <a:fillRect/>
          </a:stretch>
        </p:blipFill>
        <p:spPr>
          <a:xfrm>
            <a:off x="565996" y="1657351"/>
            <a:ext cx="4292088" cy="4431342"/>
          </a:xfrm>
          <a:prstGeom prst="rect">
            <a:avLst/>
          </a:prstGeom>
        </p:spPr>
      </p:pic>
    </p:spTree>
    <p:extLst>
      <p:ext uri="{BB962C8B-B14F-4D97-AF65-F5344CB8AC3E}">
        <p14:creationId xmlns:p14="http://schemas.microsoft.com/office/powerpoint/2010/main" val="4503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2"/>
          </p:nvPr>
        </p:nvSpPr>
        <p:spPr>
          <a:xfrm>
            <a:off x="10946814" y="6450012"/>
            <a:ext cx="1052510" cy="365125"/>
          </a:xfrm>
        </p:spPr>
        <p:txBody>
          <a:bodyPr/>
          <a:lstStyle/>
          <a:p>
            <a:fld id="{8C2E478F-E849-4A8C-AF1F-CBCC78A7CBFA}" type="slidenum">
              <a:rPr lang="en-US" sz="1100" b="1" smtClean="0">
                <a:solidFill>
                  <a:schemeClr val="bg1"/>
                </a:solidFill>
                <a:latin typeface="Arial Black" panose="020B0A04020102020204" pitchFamily="34" charset="0"/>
              </a:rPr>
              <a:pPr/>
              <a:t>31</a:t>
            </a:fld>
            <a:endParaRPr lang="en-US" sz="1100" b="1" dirty="0">
              <a:solidFill>
                <a:schemeClr val="bg1"/>
              </a:solidFill>
              <a:latin typeface="Arial Black" panose="020B0A04020102020204" pitchFamily="34" charset="0"/>
            </a:endParaRPr>
          </a:p>
        </p:txBody>
      </p:sp>
      <p:grpSp>
        <p:nvGrpSpPr>
          <p:cNvPr id="12" name="Group 11"/>
          <p:cNvGrpSpPr/>
          <p:nvPr/>
        </p:nvGrpSpPr>
        <p:grpSpPr>
          <a:xfrm>
            <a:off x="725714" y="644427"/>
            <a:ext cx="10630879" cy="5995863"/>
            <a:chOff x="328384" y="862137"/>
            <a:chExt cx="11303000" cy="5995863"/>
          </a:xfrm>
        </p:grpSpPr>
        <p:graphicFrame>
          <p:nvGraphicFramePr>
            <p:cNvPr id="3" name="Diagram 2"/>
            <p:cNvGraphicFramePr/>
            <p:nvPr>
              <p:extLst>
                <p:ext uri="{D42A27DB-BD31-4B8C-83A1-F6EECF244321}">
                  <p14:modId xmlns:p14="http://schemas.microsoft.com/office/powerpoint/2010/main" val="2756936602"/>
                </p:ext>
              </p:extLst>
            </p:nvPr>
          </p:nvGraphicFramePr>
          <p:xfrm>
            <a:off x="328384" y="862137"/>
            <a:ext cx="11303000" cy="5878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ounded Rectangle 9"/>
            <p:cNvSpPr/>
            <p:nvPr/>
          </p:nvSpPr>
          <p:spPr>
            <a:xfrm>
              <a:off x="2959100" y="4165600"/>
              <a:ext cx="6235700" cy="269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b="1" dirty="0" smtClean="0">
                  <a:effectLst>
                    <a:outerShdw blurRad="38100" dist="38100" dir="2700000" algn="tl">
                      <a:srgbClr val="000000">
                        <a:alpha val="43137"/>
                      </a:srgbClr>
                    </a:outerShdw>
                  </a:effectLst>
                  <a:latin typeface="Arial Black" panose="020B0A04020102020204" pitchFamily="34" charset="0"/>
                </a:rPr>
                <a:t>Why is Concrete the most use building material in the world?</a:t>
              </a:r>
              <a:endParaRPr lang="en-US" sz="4000" b="1" dirty="0">
                <a:effectLst>
                  <a:outerShdw blurRad="38100" dist="38100" dir="2700000" algn="tl">
                    <a:srgbClr val="000000">
                      <a:alpha val="43137"/>
                    </a:srgbClr>
                  </a:outerShdw>
                </a:effectLst>
                <a:latin typeface="Arial Black" panose="020B0A04020102020204" pitchFamily="34" charset="0"/>
              </a:endParaRPr>
            </a:p>
          </p:txBody>
        </p:sp>
      </p:gr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1" r="67011" b="-6901"/>
          <a:stretch/>
        </p:blipFill>
        <p:spPr>
          <a:xfrm>
            <a:off x="444500" y="571847"/>
            <a:ext cx="640357" cy="524319"/>
          </a:xfrm>
          <a:prstGeom prst="rect">
            <a:avLst/>
          </a:prstGeom>
        </p:spPr>
      </p:pic>
    </p:spTree>
    <p:extLst>
      <p:ext uri="{BB962C8B-B14F-4D97-AF65-F5344CB8AC3E}">
        <p14:creationId xmlns:p14="http://schemas.microsoft.com/office/powerpoint/2010/main" val="2683988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2"/>
          </p:nvPr>
        </p:nvSpPr>
        <p:spPr>
          <a:xfrm>
            <a:off x="10946814" y="6450012"/>
            <a:ext cx="1052510" cy="365125"/>
          </a:xfrm>
        </p:spPr>
        <p:txBody>
          <a:bodyPr/>
          <a:lstStyle/>
          <a:p>
            <a:fld id="{8C2E478F-E849-4A8C-AF1F-CBCC78A7CBFA}" type="slidenum">
              <a:rPr lang="en-US" sz="1100" b="1" smtClean="0">
                <a:solidFill>
                  <a:schemeClr val="bg1"/>
                </a:solidFill>
                <a:latin typeface="Arial Black" panose="020B0A04020102020204" pitchFamily="34" charset="0"/>
              </a:rPr>
              <a:pPr/>
              <a:t>32</a:t>
            </a:fld>
            <a:endParaRPr lang="en-US" sz="1100" b="1" dirty="0">
              <a:solidFill>
                <a:schemeClr val="bg1"/>
              </a:solidFill>
              <a:latin typeface="Arial Black" panose="020B0A04020102020204"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 r="67011" b="-6901"/>
          <a:stretch/>
        </p:blipFill>
        <p:spPr>
          <a:xfrm>
            <a:off x="0" y="-262160"/>
            <a:ext cx="640357" cy="524319"/>
          </a:xfrm>
          <a:prstGeom prst="rect">
            <a:avLst/>
          </a:prstGeom>
        </p:spPr>
      </p:pic>
      <p:grpSp>
        <p:nvGrpSpPr>
          <p:cNvPr id="5" name="Group 4"/>
          <p:cNvGrpSpPr/>
          <p:nvPr/>
        </p:nvGrpSpPr>
        <p:grpSpPr>
          <a:xfrm>
            <a:off x="449942" y="563787"/>
            <a:ext cx="11292115" cy="5981701"/>
            <a:chOff x="320178" y="563787"/>
            <a:chExt cx="11430000" cy="5981701"/>
          </a:xfrm>
        </p:grpSpPr>
        <p:pic>
          <p:nvPicPr>
            <p:cNvPr id="11266" name="Picture 2" descr="https://journal-buildingscities.org/articles/10.5334/bc.59/bc-1-1-59-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78" y="563787"/>
              <a:ext cx="11430000" cy="59817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3770" y="5631537"/>
              <a:ext cx="3177961" cy="396000"/>
            </a:xfrm>
            <a:prstGeom prst="rect">
              <a:avLst/>
            </a:prstGeom>
            <a:solidFill>
              <a:srgbClr val="FFFFFF"/>
            </a:solidFill>
          </p:spPr>
          <p:txBody>
            <a:bodyPr wrap="square" rtlCol="0">
              <a:spAutoFit/>
            </a:bodyPr>
            <a:lstStyle/>
            <a:p>
              <a:r>
                <a:rPr lang="en-GB" sz="1400" dirty="0" smtClean="0">
                  <a:latin typeface="Arial Narrow" panose="020B0606020202030204" pitchFamily="34" charset="0"/>
                </a:rPr>
                <a:t>Source: Anderson</a:t>
              </a:r>
              <a:r>
                <a:rPr lang="en-GB" sz="1400" dirty="0">
                  <a:latin typeface="Arial Narrow" panose="020B0606020202030204" pitchFamily="34" charset="0"/>
                </a:rPr>
                <a:t>, J., &amp; </a:t>
              </a:r>
              <a:r>
                <a:rPr lang="en-GB" sz="1400" dirty="0" err="1">
                  <a:latin typeface="Arial Narrow" panose="020B0606020202030204" pitchFamily="34" charset="0"/>
                </a:rPr>
                <a:t>Moncaster</a:t>
              </a:r>
              <a:r>
                <a:rPr lang="en-GB" sz="1400" dirty="0">
                  <a:latin typeface="Arial Narrow" panose="020B0606020202030204" pitchFamily="34" charset="0"/>
                </a:rPr>
                <a:t>, A. (2020)</a:t>
              </a:r>
              <a:endParaRPr lang="en-US" sz="1400" dirty="0">
                <a:latin typeface="Arial Narrow" panose="020B0606020202030204" pitchFamily="34" charset="0"/>
              </a:endParaRPr>
            </a:p>
          </p:txBody>
        </p:sp>
      </p:grpSp>
    </p:spTree>
    <p:extLst>
      <p:ext uri="{BB962C8B-B14F-4D97-AF65-F5344CB8AC3E}">
        <p14:creationId xmlns:p14="http://schemas.microsoft.com/office/powerpoint/2010/main" val="2718657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ilding" title="Building">
            <a:extLst>
              <a:ext uri="{FF2B5EF4-FFF2-40B4-BE49-F238E27FC236}">
                <a16:creationId xmlns:a16="http://schemas.microsoft.com/office/drawing/2014/main" id="{00C713CD-79D0-408F-A140-FBAE3C60226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a:xfrm>
            <a:off x="1" y="0"/>
            <a:ext cx="12192000" cy="6858000"/>
          </a:xfrm>
        </p:spPr>
      </p:pic>
      <p:sp>
        <p:nvSpPr>
          <p:cNvPr id="26" name="Title 25">
            <a:extLst>
              <a:ext uri="{FF2B5EF4-FFF2-40B4-BE49-F238E27FC236}">
                <a16:creationId xmlns:a16="http://schemas.microsoft.com/office/drawing/2014/main" id="{DB4530C3-10EF-4FDE-A1B1-9DF09C2DF096}"/>
              </a:ext>
            </a:extLst>
          </p:cNvPr>
          <p:cNvSpPr>
            <a:spLocks noGrp="1"/>
          </p:cNvSpPr>
          <p:nvPr>
            <p:ph type="title"/>
          </p:nvPr>
        </p:nvSpPr>
        <p:spPr>
          <a:xfrm>
            <a:off x="147043" y="466903"/>
            <a:ext cx="11723591" cy="757742"/>
          </a:xfrm>
        </p:spPr>
        <p:txBody>
          <a:bodyPr>
            <a:normAutofit fontScale="90000"/>
          </a:bodyPr>
          <a:lstStyle/>
          <a:p>
            <a:r>
              <a:rPr lang="en-US" dirty="0" smtClean="0"/>
              <a:t>ACHIEVING ZERO CARBON CONCRETE</a:t>
            </a:r>
            <a:endParaRPr lang="en-US" dirty="0"/>
          </a:p>
        </p:txBody>
      </p:sp>
      <p:grpSp>
        <p:nvGrpSpPr>
          <p:cNvPr id="2" name="Group 1">
            <a:extLst>
              <a:ext uri="{FF2B5EF4-FFF2-40B4-BE49-F238E27FC236}">
                <a16:creationId xmlns:a16="http://schemas.microsoft.com/office/drawing/2014/main" id="{CCC577CF-CED3-44B1-AC3E-05C2556B41F4}"/>
              </a:ext>
              <a:ext uri="{C183D7F6-B498-43B3-948B-1728B52AA6E4}">
                <adec:decorative xmlns:adec="http://schemas.microsoft.com/office/drawing/2017/decorative" xmlns="" val="1"/>
              </a:ext>
            </a:extLst>
          </p:cNvPr>
          <p:cNvGrpSpPr/>
          <p:nvPr/>
        </p:nvGrpSpPr>
        <p:grpSpPr>
          <a:xfrm>
            <a:off x="428738" y="1520372"/>
            <a:ext cx="4572000" cy="4572000"/>
            <a:chOff x="1139938" y="1088572"/>
            <a:chExt cx="4572000" cy="4572000"/>
          </a:xfrm>
        </p:grpSpPr>
        <p:sp>
          <p:nvSpPr>
            <p:cNvPr id="24" name="Rectangle 23">
              <a:extLst>
                <a:ext uri="{FF2B5EF4-FFF2-40B4-BE49-F238E27FC236}">
                  <a16:creationId xmlns:a16="http://schemas.microsoft.com/office/drawing/2014/main" id="{D4B52C7E-3049-4545-956A-6D8F73F234DB}"/>
                </a:ext>
                <a:ext uri="{C183D7F6-B498-43B3-948B-1728B52AA6E4}">
                  <adec:decorative xmlns:adec="http://schemas.microsoft.com/office/drawing/2017/decorative" xmlns="" val="1"/>
                </a:ext>
              </a:extLst>
            </p:cNvPr>
            <p:cNvSpPr/>
            <p:nvPr/>
          </p:nvSpPr>
          <p:spPr>
            <a:xfrm>
              <a:off x="1262683" y="1166843"/>
              <a:ext cx="4351911" cy="4357658"/>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3" name="Graphic 12">
              <a:extLst>
                <a:ext uri="{FF2B5EF4-FFF2-40B4-BE49-F238E27FC236}">
                  <a16:creationId xmlns:a16="http://schemas.microsoft.com/office/drawing/2014/main" id="{46669882-9FD4-41D7-A5A6-A4A2E44A2ABF}"/>
                </a:ext>
                <a:ext uri="{C183D7F6-B498-43B3-948B-1728B52AA6E4}">
                  <adec:decorative xmlns:adec="http://schemas.microsoft.com/office/drawing/2017/decorative" xmlns="" val="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39938" y="1088572"/>
              <a:ext cx="4572000" cy="4572000"/>
            </a:xfrm>
            <a:prstGeom prst="rect">
              <a:avLst/>
            </a:prstGeom>
          </p:spPr>
        </p:pic>
      </p:grpSp>
      <p:sp>
        <p:nvSpPr>
          <p:cNvPr id="5" name="Rectangle 4"/>
          <p:cNvSpPr/>
          <p:nvPr/>
        </p:nvSpPr>
        <p:spPr>
          <a:xfrm>
            <a:off x="5000738" y="1164134"/>
            <a:ext cx="7191262" cy="5693866"/>
          </a:xfrm>
          <a:prstGeom prst="rect">
            <a:avLst/>
          </a:prstGeom>
          <a:solidFill>
            <a:srgbClr val="E8C21C"/>
          </a:solidFill>
        </p:spPr>
        <p:txBody>
          <a:bodyPr wrap="square">
            <a:spAutoFit/>
          </a:bodyPr>
          <a:lstStyle/>
          <a:p>
            <a:pPr marL="457200" indent="-457200">
              <a:buFont typeface="Arial" panose="020B0604020202020204" pitchFamily="34" charset="0"/>
              <a:buChar char="•"/>
            </a:pPr>
            <a:r>
              <a:rPr lang="en-US" sz="2800" dirty="0" smtClean="0">
                <a:solidFill>
                  <a:schemeClr val="bg1"/>
                </a:solidFill>
              </a:rPr>
              <a:t>Concrete is 100% recyclable, therefore recycling of concrete should be promoted.</a:t>
            </a:r>
          </a:p>
          <a:p>
            <a:pPr marL="457200" indent="-457200">
              <a:buFont typeface="Arial" panose="020B0604020202020204" pitchFamily="34" charset="0"/>
              <a:buChar char="•"/>
            </a:pPr>
            <a:r>
              <a:rPr lang="en-GB" sz="2800" dirty="0" smtClean="0">
                <a:solidFill>
                  <a:schemeClr val="bg1"/>
                </a:solidFill>
              </a:rPr>
              <a:t>Clinker the main emitting ingredient of cement is already being substituted with alternative materials</a:t>
            </a:r>
            <a:endParaRPr lang="en-US" sz="2800" dirty="0" smtClean="0">
              <a:solidFill>
                <a:schemeClr val="bg1"/>
              </a:solidFill>
            </a:endParaRPr>
          </a:p>
          <a:p>
            <a:pPr marL="457200" indent="-457200">
              <a:buFont typeface="Arial" panose="020B0604020202020204" pitchFamily="34" charset="0"/>
              <a:buChar char="•"/>
            </a:pPr>
            <a:r>
              <a:rPr lang="en-GB" sz="2800" dirty="0" smtClean="0">
                <a:solidFill>
                  <a:schemeClr val="bg1"/>
                </a:solidFill>
              </a:rPr>
              <a:t>Transport infrastructure can be decarbonized</a:t>
            </a:r>
            <a:endParaRPr lang="en-US" sz="2800" dirty="0" smtClean="0">
              <a:solidFill>
                <a:schemeClr val="bg1"/>
              </a:solidFill>
            </a:endParaRPr>
          </a:p>
          <a:p>
            <a:pPr marL="457200" indent="-457200">
              <a:buFont typeface="Arial" panose="020B0604020202020204" pitchFamily="34" charset="0"/>
              <a:buChar char="•"/>
            </a:pPr>
            <a:r>
              <a:rPr lang="en-US" sz="2800" dirty="0" smtClean="0">
                <a:solidFill>
                  <a:schemeClr val="bg1"/>
                </a:solidFill>
              </a:rPr>
              <a:t>Building Codes must focus on low carbon materials like zero carbon concrete.</a:t>
            </a:r>
          </a:p>
          <a:p>
            <a:pPr marL="457200" indent="-457200">
              <a:buFont typeface="Arial" panose="020B0604020202020204" pitchFamily="34" charset="0"/>
              <a:buChar char="•"/>
            </a:pPr>
            <a:r>
              <a:rPr lang="en-GB" sz="2800" dirty="0" smtClean="0">
                <a:solidFill>
                  <a:schemeClr val="bg1"/>
                </a:solidFill>
              </a:rPr>
              <a:t>Alternative fuels and the electrification of kiln can drive fossil fuels out of its energy use</a:t>
            </a:r>
          </a:p>
          <a:p>
            <a:pPr marL="457200" indent="-457200">
              <a:buFont typeface="Arial" panose="020B0604020202020204" pitchFamily="34" charset="0"/>
              <a:buChar char="•"/>
            </a:pPr>
            <a:r>
              <a:rPr lang="en-GB" sz="2800" dirty="0" smtClean="0">
                <a:solidFill>
                  <a:schemeClr val="bg1"/>
                </a:solidFill>
              </a:rPr>
              <a:t>Carbon sequestration technology can be employed to manage unavoidable process emission.</a:t>
            </a:r>
            <a:endParaRPr lang="en-US" sz="2800" dirty="0" smtClean="0">
              <a:solidFill>
                <a:schemeClr val="bg1"/>
              </a:solidFill>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 r="67011" b="-6901"/>
          <a:stretch/>
        </p:blipFill>
        <p:spPr>
          <a:xfrm>
            <a:off x="147043" y="113824"/>
            <a:ext cx="640357" cy="524319"/>
          </a:xfrm>
          <a:prstGeom prst="rect">
            <a:avLst/>
          </a:prstGeom>
        </p:spPr>
      </p:pic>
      <p:pic>
        <p:nvPicPr>
          <p:cNvPr id="12290" name="Picture 2" descr="15 Types of Admixtures Used in Concrete - The Construc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482" y="1681571"/>
            <a:ext cx="4351912" cy="427472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E8C2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7"/>
          </p:nvPr>
        </p:nvSpPr>
        <p:spPr>
          <a:xfrm>
            <a:off x="10959513" y="6450012"/>
            <a:ext cx="1052510" cy="365125"/>
          </a:xfrm>
        </p:spPr>
        <p:txBody>
          <a:bodyPr/>
          <a:lstStyle/>
          <a:p>
            <a:fld id="{8C2E478F-E849-4A8C-AF1F-CBCC78A7CBFA}" type="slidenum">
              <a:rPr lang="en-US" sz="1400" smtClean="0">
                <a:solidFill>
                  <a:schemeClr val="bg1"/>
                </a:solidFill>
                <a:latin typeface="Arial Black" panose="020B0A04020102020204" pitchFamily="34" charset="0"/>
              </a:rPr>
              <a:pPr/>
              <a:t>33</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99229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51103" y="3065929"/>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7200" dirty="0" smtClean="0">
                <a:solidFill>
                  <a:sysClr val="window" lastClr="FFFFFF"/>
                </a:solidFill>
                <a:latin typeface="Gill Sans MT" panose="020B0502020104020203"/>
              </a:rPr>
              <a:t>WATER</a:t>
            </a:r>
            <a:endParaRPr kumimoji="0" lang="en-US" sz="7200"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Tree>
    <p:extLst>
      <p:ext uri="{BB962C8B-B14F-4D97-AF65-F5344CB8AC3E}">
        <p14:creationId xmlns:p14="http://schemas.microsoft.com/office/powerpoint/2010/main" val="25416138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9FFFF"/>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6096000" y="12577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19958" y="547486"/>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6000" dirty="0" smtClean="0">
                <a:solidFill>
                  <a:sysClr val="window" lastClr="FFFFFF"/>
                </a:solidFill>
                <a:latin typeface="Gill Sans MT" panose="020B0502020104020203"/>
              </a:rPr>
              <a:t> </a:t>
            </a:r>
            <a:r>
              <a:rPr lang="en-US" sz="6000" dirty="0" smtClean="0">
                <a:solidFill>
                  <a:srgbClr val="FF0000"/>
                </a:solidFill>
                <a:latin typeface="Gill Sans MT" panose="020B0502020104020203"/>
              </a:rPr>
              <a:t>WATER</a:t>
            </a:r>
            <a:endParaRPr kumimoji="0" lang="en-US" sz="6000"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8600" y="1256343"/>
            <a:ext cx="3695700" cy="25908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76460" y="1256343"/>
            <a:ext cx="4239079" cy="259080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r="4409"/>
          <a:stretch/>
        </p:blipFill>
        <p:spPr>
          <a:xfrm>
            <a:off x="8303095" y="1256343"/>
            <a:ext cx="3717456" cy="2590800"/>
          </a:xfrm>
          <a:prstGeom prst="rect">
            <a:avLst/>
          </a:prstGeom>
        </p:spPr>
      </p:pic>
      <p:pic>
        <p:nvPicPr>
          <p:cNvPr id="16386" name="Picture 2" descr="Senator, Several Travellers Trapped As Flood Takes Over Abuja-Lokoja  Highway ▷ Legit.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1" y="3847143"/>
            <a:ext cx="3695700" cy="28743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4850" y="6038850"/>
            <a:ext cx="2190750" cy="369332"/>
          </a:xfrm>
          <a:prstGeom prst="rect">
            <a:avLst/>
          </a:prstGeom>
          <a:noFill/>
        </p:spPr>
        <p:txBody>
          <a:bodyPr wrap="square" rtlCol="0">
            <a:spAutoFit/>
          </a:bodyPr>
          <a:lstStyle/>
          <a:p>
            <a:r>
              <a:rPr lang="en-GB" dirty="0" smtClean="0"/>
              <a:t>Abuja – Lokoja Road</a:t>
            </a:r>
            <a:endParaRPr lang="en-US" dirty="0"/>
          </a:p>
        </p:txBody>
      </p:sp>
      <p:pic>
        <p:nvPicPr>
          <p:cNvPr id="16388" name="Picture 4" descr="Scene-of-a-floo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6459" y="3847143"/>
            <a:ext cx="4239080" cy="2874332"/>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floodlist.com/wp-content/uploads/2021/07/Floods-in-Jalingo-Taraba-state-capital-Nigeria-July-2021-NIHS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3095" y="3847142"/>
            <a:ext cx="3717456" cy="287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4637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20719" y="1638300"/>
            <a:ext cx="11750561" cy="2972574"/>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7200" dirty="0" smtClean="0">
                <a:solidFill>
                  <a:sysClr val="window" lastClr="FFFFFF"/>
                </a:solidFill>
                <a:latin typeface="Gill Sans MT" panose="020B0502020104020203"/>
              </a:rPr>
              <a:t> </a:t>
            </a:r>
            <a:r>
              <a:rPr lang="en-US" sz="7200" dirty="0" smtClean="0">
                <a:solidFill>
                  <a:srgbClr val="FF0000"/>
                </a:solidFill>
                <a:latin typeface="Gill Sans MT" panose="020B0502020104020203"/>
              </a:rPr>
              <a:t>COST IMPLICATION </a:t>
            </a:r>
            <a:r>
              <a:rPr lang="en-US" sz="7200" dirty="0" smtClean="0">
                <a:solidFill>
                  <a:sysClr val="window" lastClr="FFFFFF"/>
                </a:solidFill>
                <a:latin typeface="Gill Sans MT" panose="020B0502020104020203"/>
              </a:rPr>
              <a:t>OUTLOOK</a:t>
            </a:r>
            <a:endParaRPr kumimoji="0" lang="en-US" sz="7200"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Tree>
    <p:extLst>
      <p:ext uri="{BB962C8B-B14F-4D97-AF65-F5344CB8AC3E}">
        <p14:creationId xmlns:p14="http://schemas.microsoft.com/office/powerpoint/2010/main" val="14282129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ilding" title="Building">
            <a:extLst>
              <a:ext uri="{FF2B5EF4-FFF2-40B4-BE49-F238E27FC236}">
                <a16:creationId xmlns:a16="http://schemas.microsoft.com/office/drawing/2014/main" id="{00C713CD-79D0-408F-A140-FBAE3C60226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a:xfrm>
            <a:off x="1" y="0"/>
            <a:ext cx="12192000" cy="6858000"/>
          </a:xfrm>
        </p:spPr>
      </p:pic>
      <p:grpSp>
        <p:nvGrpSpPr>
          <p:cNvPr id="2" name="Group 1">
            <a:extLst>
              <a:ext uri="{FF2B5EF4-FFF2-40B4-BE49-F238E27FC236}">
                <a16:creationId xmlns:a16="http://schemas.microsoft.com/office/drawing/2014/main" id="{CCC577CF-CED3-44B1-AC3E-05C2556B41F4}"/>
              </a:ext>
              <a:ext uri="{C183D7F6-B498-43B3-948B-1728B52AA6E4}">
                <adec:decorative xmlns:adec="http://schemas.microsoft.com/office/drawing/2017/decorative" xmlns="" val="1"/>
              </a:ext>
            </a:extLst>
          </p:cNvPr>
          <p:cNvGrpSpPr/>
          <p:nvPr/>
        </p:nvGrpSpPr>
        <p:grpSpPr>
          <a:xfrm>
            <a:off x="1139937" y="1157132"/>
            <a:ext cx="4572000" cy="4572000"/>
            <a:chOff x="2321038" y="419552"/>
            <a:chExt cx="4572000" cy="4572000"/>
          </a:xfrm>
        </p:grpSpPr>
        <p:sp>
          <p:nvSpPr>
            <p:cNvPr id="24" name="Rectangle 23">
              <a:extLst>
                <a:ext uri="{FF2B5EF4-FFF2-40B4-BE49-F238E27FC236}">
                  <a16:creationId xmlns:a16="http://schemas.microsoft.com/office/drawing/2014/main" id="{D4B52C7E-3049-4545-956A-6D8F73F234DB}"/>
                </a:ext>
                <a:ext uri="{C183D7F6-B498-43B3-948B-1728B52AA6E4}">
                  <adec:decorative xmlns:adec="http://schemas.microsoft.com/office/drawing/2017/decorative" xmlns="" val="1"/>
                </a:ext>
              </a:extLst>
            </p:cNvPr>
            <p:cNvSpPr/>
            <p:nvPr/>
          </p:nvSpPr>
          <p:spPr>
            <a:xfrm>
              <a:off x="2456482" y="458687"/>
              <a:ext cx="4351911" cy="449373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3" name="Graphic 12">
              <a:extLst>
                <a:ext uri="{FF2B5EF4-FFF2-40B4-BE49-F238E27FC236}">
                  <a16:creationId xmlns:a16="http://schemas.microsoft.com/office/drawing/2014/main" id="{46669882-9FD4-41D7-A5A6-A4A2E44A2ABF}"/>
                </a:ext>
                <a:ext uri="{C183D7F6-B498-43B3-948B-1728B52AA6E4}">
                  <adec:decorative xmlns:adec="http://schemas.microsoft.com/office/drawing/2017/decorative" xmlns="" val="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21038" y="419552"/>
              <a:ext cx="4572000" cy="4572000"/>
            </a:xfrm>
            <a:prstGeom prst="rect">
              <a:avLst/>
            </a:prstGeom>
          </p:spPr>
        </p:pic>
      </p:grpSp>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p:cNvSpPr/>
          <p:nvPr/>
        </p:nvSpPr>
        <p:spPr>
          <a:xfrm>
            <a:off x="5711937" y="3914335"/>
            <a:ext cx="6480062" cy="1815882"/>
          </a:xfrm>
          <a:prstGeom prst="rect">
            <a:avLst/>
          </a:prstGeom>
          <a:solidFill>
            <a:srgbClr val="2F3342"/>
          </a:solidFill>
        </p:spPr>
        <p:txBody>
          <a:bodyPr wrap="square">
            <a:spAutoFit/>
          </a:bodyPr>
          <a:lstStyle/>
          <a:p>
            <a:pPr algn="just"/>
            <a:r>
              <a:rPr lang="en-US" sz="2800" dirty="0" smtClean="0">
                <a:solidFill>
                  <a:schemeClr val="bg1"/>
                </a:solidFill>
                <a:latin typeface="arial" panose="020B0604020202020204" pitchFamily="34" charset="0"/>
              </a:rPr>
              <a:t>Sweden Carbon Tax is $127/TON and has reduced emission by 25% since 1995 while the economy expanded by 75% since then.</a:t>
            </a:r>
            <a:endParaRPr lang="en-US" sz="2800" dirty="0">
              <a:solidFill>
                <a:schemeClr val="bg1"/>
              </a:solidFill>
            </a:endParaRPr>
          </a:p>
        </p:txBody>
      </p:sp>
      <p:sp>
        <p:nvSpPr>
          <p:cNvPr id="26" name="Title 25">
            <a:extLst>
              <a:ext uri="{FF2B5EF4-FFF2-40B4-BE49-F238E27FC236}">
                <a16:creationId xmlns:a16="http://schemas.microsoft.com/office/drawing/2014/main" id="{DB4530C3-10EF-4FDE-A1B1-9DF09C2DF096}"/>
              </a:ext>
            </a:extLst>
          </p:cNvPr>
          <p:cNvSpPr>
            <a:spLocks noGrp="1"/>
          </p:cNvSpPr>
          <p:nvPr>
            <p:ph type="title"/>
          </p:nvPr>
        </p:nvSpPr>
        <p:spPr>
          <a:xfrm>
            <a:off x="1300780" y="2132866"/>
            <a:ext cx="4127816" cy="2384466"/>
          </a:xfrm>
        </p:spPr>
        <p:txBody>
          <a:bodyPr>
            <a:normAutofit/>
          </a:bodyPr>
          <a:lstStyle/>
          <a:p>
            <a:r>
              <a:rPr lang="en-US" dirty="0" smtClean="0"/>
              <a:t>Is $75/TON a good deal</a:t>
            </a:r>
            <a:endParaRPr lang="en-US" dirty="0"/>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7"/>
          </p:nvPr>
        </p:nvSpPr>
        <p:spPr>
          <a:xfrm>
            <a:off x="10952197" y="6490706"/>
            <a:ext cx="1052510" cy="365125"/>
          </a:xfrm>
        </p:spPr>
        <p:txBody>
          <a:bodyPr/>
          <a:lstStyle/>
          <a:p>
            <a:fld id="{8C2E478F-E849-4A8C-AF1F-CBCC78A7CBFA}" type="slidenum">
              <a:rPr lang="en-US" sz="1100" b="1" smtClean="0">
                <a:solidFill>
                  <a:srgbClr val="FFFFFF"/>
                </a:solidFill>
                <a:latin typeface="Arial Black" panose="020B0A04020102020204" pitchFamily="34" charset="0"/>
              </a:rPr>
              <a:pPr/>
              <a:t>37</a:t>
            </a:fld>
            <a:endParaRPr lang="en-US" sz="1100" b="1" dirty="0">
              <a:solidFill>
                <a:srgbClr val="FFFFFF"/>
              </a:solidFill>
              <a:latin typeface="Arial Black" panose="020B0A04020102020204" pitchFamily="34" charset="0"/>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 r="67011" b="-6901"/>
          <a:stretch/>
        </p:blipFill>
        <p:spPr>
          <a:xfrm>
            <a:off x="147043" y="113824"/>
            <a:ext cx="640357" cy="524319"/>
          </a:xfrm>
          <a:prstGeom prst="rect">
            <a:avLst/>
          </a:prstGeom>
        </p:spPr>
      </p:pic>
      <p:pic>
        <p:nvPicPr>
          <p:cNvPr id="8194" name="Picture 2" descr="Sweden – Taxation of international executives - KPMG Glob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1937" y="1161143"/>
            <a:ext cx="6480062" cy="285023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5">
            <a:extLst>
              <a:ext uri="{FF2B5EF4-FFF2-40B4-BE49-F238E27FC236}">
                <a16:creationId xmlns:a16="http://schemas.microsoft.com/office/drawing/2014/main" id="{DB4530C3-10EF-4FDE-A1B1-9DF09C2DF096}"/>
              </a:ext>
            </a:extLst>
          </p:cNvPr>
          <p:cNvSpPr txBox="1">
            <a:spLocks/>
          </p:cNvSpPr>
          <p:nvPr/>
        </p:nvSpPr>
        <p:spPr>
          <a:xfrm>
            <a:off x="546247" y="332212"/>
            <a:ext cx="11458460" cy="757742"/>
          </a:xfrm>
          <a:prstGeom prst="rect">
            <a:avLst/>
          </a:prstGeom>
        </p:spPr>
        <p:txBody>
          <a:bodyPr vert="horz" lIns="91440" tIns="45720" rIns="91440" bIns="45720" rtlCol="0" anchor="b">
            <a:normAutofit fontScale="97500"/>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CARBON TAX - IMF PROPOSITION</a:t>
            </a:r>
            <a:endParaRPr lang="en-US" dirty="0"/>
          </a:p>
        </p:txBody>
      </p:sp>
    </p:spTree>
    <p:extLst>
      <p:ext uri="{BB962C8B-B14F-4D97-AF65-F5344CB8AC3E}">
        <p14:creationId xmlns:p14="http://schemas.microsoft.com/office/powerpoint/2010/main" val="199620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421481" y="394639"/>
            <a:ext cx="11750561" cy="2972574"/>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dirty="0" smtClean="0">
                <a:solidFill>
                  <a:sysClr val="window" lastClr="FFFFFF"/>
                </a:solidFill>
                <a:latin typeface="Gill Sans MT" panose="020B0502020104020203"/>
              </a:rPr>
              <a:t>cost </a:t>
            </a:r>
            <a:r>
              <a:rPr lang="en-US" dirty="0">
                <a:solidFill>
                  <a:sysClr val="window" lastClr="FFFFFF"/>
                </a:solidFill>
                <a:latin typeface="Gill Sans MT" panose="020B0502020104020203"/>
              </a:rPr>
              <a:t>implication OF ADOPTING CARBON REDUCTION IN THE DESIGN OF SUSTAINABLE INFRASTRUCTURE PROJECT </a:t>
            </a:r>
            <a:endParaRPr kumimoji="0" lang="en-US"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
        <p:nvSpPr>
          <p:cNvPr id="9" name="Title 25">
            <a:extLst>
              <a:ext uri="{FF2B5EF4-FFF2-40B4-BE49-F238E27FC236}">
                <a16:creationId xmlns:a16="http://schemas.microsoft.com/office/drawing/2014/main" id="{DB4530C3-10EF-4FDE-A1B1-9DF09C2DF096}"/>
              </a:ext>
            </a:extLst>
          </p:cNvPr>
          <p:cNvSpPr txBox="1">
            <a:spLocks/>
          </p:cNvSpPr>
          <p:nvPr/>
        </p:nvSpPr>
        <p:spPr>
          <a:xfrm>
            <a:off x="933449" y="4248619"/>
            <a:ext cx="4800601" cy="1226324"/>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800" dirty="0" smtClean="0">
                <a:solidFill>
                  <a:sysClr val="window" lastClr="FFFFFF"/>
                </a:solidFill>
                <a:latin typeface="Gill Sans MT" panose="020B0502020104020203"/>
              </a:rPr>
              <a:t>Adopting carbon reduction COST</a:t>
            </a:r>
            <a:endParaRPr kumimoji="0" lang="en-US" sz="2800" b="1" i="0" u="none" strike="noStrike" kern="1200" cap="all" spc="300" normalizeH="0" baseline="0" noProof="0" dirty="0">
              <a:ln>
                <a:noFill/>
              </a:ln>
              <a:solidFill>
                <a:sysClr val="window" lastClr="FFFFFF"/>
              </a:solidFill>
              <a:uLnTx/>
              <a:uFillTx/>
              <a:latin typeface="Gill Sans MT" panose="020B0502020104020203"/>
            </a:endParaRPr>
          </a:p>
        </p:txBody>
      </p:sp>
      <p:sp>
        <p:nvSpPr>
          <p:cNvPr id="10" name="Title 25">
            <a:extLst>
              <a:ext uri="{FF2B5EF4-FFF2-40B4-BE49-F238E27FC236}">
                <a16:creationId xmlns:a16="http://schemas.microsoft.com/office/drawing/2014/main" id="{DB4530C3-10EF-4FDE-A1B1-9DF09C2DF096}"/>
              </a:ext>
            </a:extLst>
          </p:cNvPr>
          <p:cNvSpPr txBox="1">
            <a:spLocks/>
          </p:cNvSpPr>
          <p:nvPr/>
        </p:nvSpPr>
        <p:spPr>
          <a:xfrm>
            <a:off x="5734050" y="4515440"/>
            <a:ext cx="5906143" cy="1226324"/>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GB" dirty="0" smtClean="0">
                <a:solidFill>
                  <a:srgbClr val="FF0000"/>
                </a:solidFill>
                <a:latin typeface="Arial Black" panose="020B0A04020102020204" pitchFamily="34" charset="0"/>
              </a:rPr>
              <a:t>$0.28 PER SQM</a:t>
            </a:r>
          </a:p>
          <a:p>
            <a:pPr lvl="0">
              <a:defRPr/>
            </a:pPr>
            <a:r>
              <a:rPr lang="en-GB" strike="dblStrike"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N</a:t>
            </a:r>
            <a:r>
              <a:rPr kumimoji="0" lang="en-GB" b="1" i="0" u="none" strike="noStrike" kern="1200" cap="all" spc="300" normalizeH="0" baseline="0" noProof="0" dirty="0" smtClean="0">
                <a:ln>
                  <a:noFill/>
                </a:ln>
                <a:solidFill>
                  <a:srgbClr val="FF0000"/>
                </a:solidFill>
                <a:uLnTx/>
                <a:uFillTx/>
                <a:latin typeface="Arial Black" panose="020B0A04020102020204" pitchFamily="34" charset="0"/>
              </a:rPr>
              <a:t>114.8 PER SQM</a:t>
            </a:r>
          </a:p>
        </p:txBody>
      </p:sp>
      <p:sp>
        <p:nvSpPr>
          <p:cNvPr id="2" name="TextBox 1"/>
          <p:cNvSpPr txBox="1"/>
          <p:nvPr/>
        </p:nvSpPr>
        <p:spPr>
          <a:xfrm>
            <a:off x="4581525" y="6209386"/>
            <a:ext cx="1924050" cy="369333"/>
          </a:xfrm>
          <a:prstGeom prst="rect">
            <a:avLst/>
          </a:prstGeom>
          <a:noFill/>
        </p:spPr>
        <p:txBody>
          <a:bodyPr wrap="square" rtlCol="0">
            <a:spAutoFit/>
          </a:bodyPr>
          <a:lstStyle/>
          <a:p>
            <a:r>
              <a:rPr lang="en-GB" dirty="0" smtClean="0"/>
              <a:t>Reference: USGBC</a:t>
            </a:r>
            <a:endParaRPr lang="en-US" dirty="0"/>
          </a:p>
        </p:txBody>
      </p:sp>
    </p:spTree>
    <p:extLst>
      <p:ext uri="{BB962C8B-B14F-4D97-AF65-F5344CB8AC3E}">
        <p14:creationId xmlns:p14="http://schemas.microsoft.com/office/powerpoint/2010/main" val="32223645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421481" y="394639"/>
            <a:ext cx="11750561" cy="2972574"/>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dirty="0" smtClean="0">
                <a:solidFill>
                  <a:sysClr val="window" lastClr="FFFFFF"/>
                </a:solidFill>
                <a:latin typeface="Gill Sans MT" panose="020B0502020104020203"/>
              </a:rPr>
              <a:t>cost </a:t>
            </a:r>
            <a:r>
              <a:rPr lang="en-US" dirty="0">
                <a:solidFill>
                  <a:sysClr val="window" lastClr="FFFFFF"/>
                </a:solidFill>
                <a:latin typeface="Gill Sans MT" panose="020B0502020104020203"/>
              </a:rPr>
              <a:t>implication OF ADOPTING CARBON REDUCTION IN THE DESIGN OF SUSTAINABLE INFRASTRUCTURE PROJECT </a:t>
            </a:r>
            <a:endParaRPr kumimoji="0" lang="en-US"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
        <p:nvSpPr>
          <p:cNvPr id="10" name="Title 25">
            <a:extLst>
              <a:ext uri="{FF2B5EF4-FFF2-40B4-BE49-F238E27FC236}">
                <a16:creationId xmlns:a16="http://schemas.microsoft.com/office/drawing/2014/main" id="{DB4530C3-10EF-4FDE-A1B1-9DF09C2DF096}"/>
              </a:ext>
            </a:extLst>
          </p:cNvPr>
          <p:cNvSpPr txBox="1">
            <a:spLocks/>
          </p:cNvSpPr>
          <p:nvPr/>
        </p:nvSpPr>
        <p:spPr>
          <a:xfrm>
            <a:off x="590550" y="3372809"/>
            <a:ext cx="11010900" cy="2141314"/>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GB" dirty="0" smtClean="0">
                <a:solidFill>
                  <a:srgbClr val="FF0000"/>
                </a:solidFill>
                <a:latin typeface="Arial Black" panose="020B0A04020102020204" pitchFamily="34" charset="0"/>
              </a:rPr>
              <a:t>Cost = 2% to 3% addition</a:t>
            </a:r>
          </a:p>
          <a:p>
            <a:pPr lvl="0">
              <a:defRPr/>
            </a:pPr>
            <a:r>
              <a:rPr kumimoji="0" lang="en-GB" b="1" i="0" u="none" strike="noStrike" kern="1200" cap="all" spc="300" normalizeH="0" baseline="0" noProof="0" dirty="0" smtClean="0">
                <a:ln>
                  <a:noFill/>
                </a:ln>
                <a:solidFill>
                  <a:srgbClr val="FF0000"/>
                </a:solidFill>
                <a:uLnTx/>
                <a:uFillTx/>
                <a:latin typeface="Arial Black" panose="020B0A04020102020204" pitchFamily="34" charset="0"/>
              </a:rPr>
              <a:t>Save = 18% to 85% emission</a:t>
            </a:r>
          </a:p>
        </p:txBody>
      </p:sp>
      <p:sp>
        <p:nvSpPr>
          <p:cNvPr id="2" name="TextBox 1"/>
          <p:cNvSpPr txBox="1"/>
          <p:nvPr/>
        </p:nvSpPr>
        <p:spPr>
          <a:xfrm>
            <a:off x="4581525" y="6209386"/>
            <a:ext cx="1924050" cy="369333"/>
          </a:xfrm>
          <a:prstGeom prst="rect">
            <a:avLst/>
          </a:prstGeom>
          <a:noFill/>
        </p:spPr>
        <p:txBody>
          <a:bodyPr wrap="square" rtlCol="0">
            <a:spAutoFit/>
          </a:bodyPr>
          <a:lstStyle/>
          <a:p>
            <a:r>
              <a:rPr lang="en-GB" dirty="0" smtClean="0"/>
              <a:t>Reference: USGBC</a:t>
            </a:r>
            <a:endParaRPr lang="en-US" dirty="0"/>
          </a:p>
        </p:txBody>
      </p:sp>
    </p:spTree>
    <p:extLst>
      <p:ext uri="{BB962C8B-B14F-4D97-AF65-F5344CB8AC3E}">
        <p14:creationId xmlns:p14="http://schemas.microsoft.com/office/powerpoint/2010/main" val="3174255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ilding" title="Building">
            <a:extLst>
              <a:ext uri="{FF2B5EF4-FFF2-40B4-BE49-F238E27FC236}">
                <a16:creationId xmlns:a16="http://schemas.microsoft.com/office/drawing/2014/main" id="{00C713CD-79D0-408F-A140-FBAE3C60226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a:xfrm>
            <a:off x="1" y="0"/>
            <a:ext cx="12192000" cy="6858000"/>
          </a:xfrm>
        </p:spPr>
      </p:pic>
      <p:grpSp>
        <p:nvGrpSpPr>
          <p:cNvPr id="2" name="Group 1">
            <a:extLst>
              <a:ext uri="{FF2B5EF4-FFF2-40B4-BE49-F238E27FC236}">
                <a16:creationId xmlns:a16="http://schemas.microsoft.com/office/drawing/2014/main" id="{CCC577CF-CED3-44B1-AC3E-05C2556B41F4}"/>
              </a:ext>
              <a:ext uri="{C183D7F6-B498-43B3-948B-1728B52AA6E4}">
                <adec:decorative xmlns:adec="http://schemas.microsoft.com/office/drawing/2017/decorative" xmlns="" val="1"/>
              </a:ext>
            </a:extLst>
          </p:cNvPr>
          <p:cNvGrpSpPr/>
          <p:nvPr/>
        </p:nvGrpSpPr>
        <p:grpSpPr>
          <a:xfrm>
            <a:off x="881575" y="777844"/>
            <a:ext cx="10375422" cy="6015874"/>
            <a:chOff x="2321038" y="419552"/>
            <a:chExt cx="4572000" cy="4572000"/>
          </a:xfrm>
        </p:grpSpPr>
        <p:sp>
          <p:nvSpPr>
            <p:cNvPr id="24" name="Rectangle 23">
              <a:extLst>
                <a:ext uri="{FF2B5EF4-FFF2-40B4-BE49-F238E27FC236}">
                  <a16:creationId xmlns:a16="http://schemas.microsoft.com/office/drawing/2014/main" id="{D4B52C7E-3049-4545-956A-6D8F73F234DB}"/>
                </a:ext>
                <a:ext uri="{C183D7F6-B498-43B3-948B-1728B52AA6E4}">
                  <adec:decorative xmlns:adec="http://schemas.microsoft.com/office/drawing/2017/decorative" xmlns="" val="1"/>
                </a:ext>
              </a:extLst>
            </p:cNvPr>
            <p:cNvSpPr/>
            <p:nvPr/>
          </p:nvSpPr>
          <p:spPr>
            <a:xfrm>
              <a:off x="2456482" y="458687"/>
              <a:ext cx="4351911" cy="449373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3" name="Graphic 12">
              <a:extLst>
                <a:ext uri="{FF2B5EF4-FFF2-40B4-BE49-F238E27FC236}">
                  <a16:creationId xmlns:a16="http://schemas.microsoft.com/office/drawing/2014/main" id="{46669882-9FD4-41D7-A5A6-A4A2E44A2ABF}"/>
                </a:ext>
                <a:ext uri="{C183D7F6-B498-43B3-948B-1728B52AA6E4}">
                  <adec:decorative xmlns:adec="http://schemas.microsoft.com/office/drawing/2017/decorative" xmlns="" val="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21038" y="419552"/>
              <a:ext cx="4572000" cy="4572000"/>
            </a:xfrm>
            <a:prstGeom prst="rect">
              <a:avLst/>
            </a:prstGeom>
          </p:spPr>
        </p:pic>
      </p:grpSp>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p:cNvSpPr/>
          <p:nvPr/>
        </p:nvSpPr>
        <p:spPr>
          <a:xfrm>
            <a:off x="1310681" y="942926"/>
            <a:ext cx="9516753" cy="3108543"/>
          </a:xfrm>
          <a:prstGeom prst="rect">
            <a:avLst/>
          </a:prstGeom>
          <a:noFill/>
        </p:spPr>
        <p:txBody>
          <a:bodyPr wrap="square">
            <a:spAutoFit/>
          </a:bodyPr>
          <a:lstStyle/>
          <a:p>
            <a:pPr algn="just"/>
            <a:r>
              <a:rPr lang="en-US" sz="2800" dirty="0">
                <a:solidFill>
                  <a:schemeClr val="bg1"/>
                </a:solidFill>
                <a:latin typeface="arial" panose="020B0604020202020204" pitchFamily="34" charset="0"/>
              </a:rPr>
              <a:t>Imagine that our Earth is in a bathtub. For millions of years, that bathtub has had a healthy level of carbon dioxide in it. That level has sometimes risen or decreased, but it has stayed approximately the same. When the Industrial Revolution happened and humans began burning huge quantities of fossil fuels, we turned on the faucet, increasing the level of carbon dioxide in the tub. </a:t>
            </a:r>
            <a:endParaRPr lang="en-US" sz="2800"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7"/>
          </p:nvPr>
        </p:nvSpPr>
        <p:spPr>
          <a:xfrm>
            <a:off x="10952197" y="6490706"/>
            <a:ext cx="1052510" cy="365125"/>
          </a:xfrm>
        </p:spPr>
        <p:txBody>
          <a:bodyPr/>
          <a:lstStyle/>
          <a:p>
            <a:fld id="{8C2E478F-E849-4A8C-AF1F-CBCC78A7CBFA}" type="slidenum">
              <a:rPr lang="en-US" sz="1100" b="1" smtClean="0">
                <a:solidFill>
                  <a:srgbClr val="FFFFFF"/>
                </a:solidFill>
                <a:latin typeface="Arial Black" panose="020B0A04020102020204" pitchFamily="34" charset="0"/>
              </a:rPr>
              <a:pPr/>
              <a:t>4</a:t>
            </a:fld>
            <a:endParaRPr lang="en-US" sz="1100" b="1" dirty="0">
              <a:solidFill>
                <a:srgbClr val="FFFFFF"/>
              </a:solidFill>
              <a:latin typeface="Arial Black" panose="020B0A04020102020204" pitchFamily="34" charset="0"/>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 r="67011" b="-6901"/>
          <a:stretch/>
        </p:blipFill>
        <p:spPr>
          <a:xfrm>
            <a:off x="147043" y="113824"/>
            <a:ext cx="640357" cy="524319"/>
          </a:xfrm>
          <a:prstGeom prst="rect">
            <a:avLst/>
          </a:prstGeom>
        </p:spPr>
      </p:pic>
      <p:sp>
        <p:nvSpPr>
          <p:cNvPr id="15" name="Rectangle 14"/>
          <p:cNvSpPr/>
          <p:nvPr/>
        </p:nvSpPr>
        <p:spPr>
          <a:xfrm>
            <a:off x="1690292" y="112798"/>
            <a:ext cx="8252644" cy="830997"/>
          </a:xfrm>
          <a:prstGeom prst="rect">
            <a:avLst/>
          </a:prstGeom>
        </p:spPr>
        <p:txBody>
          <a:bodyPr wrap="none">
            <a:spAutoFit/>
          </a:bodyPr>
          <a:lstStyle/>
          <a:p>
            <a:pPr algn="just"/>
            <a:r>
              <a:rPr lang="en-GB" sz="4800" dirty="0" smtClean="0">
                <a:solidFill>
                  <a:schemeClr val="bg1"/>
                </a:solidFill>
                <a:latin typeface="Arial Black" panose="020B0A04020102020204" pitchFamily="34" charset="0"/>
              </a:rPr>
              <a:t>What’s the FUSS about?</a:t>
            </a:r>
            <a:endParaRPr lang="en-US" sz="4800" dirty="0">
              <a:solidFill>
                <a:schemeClr val="bg1"/>
              </a:solidFill>
              <a:latin typeface="Arial Black" panose="020B0A04020102020204" pitchFamily="34" charset="0"/>
            </a:endParaRPr>
          </a:p>
        </p:txBody>
      </p:sp>
      <p:pic>
        <p:nvPicPr>
          <p:cNvPr id="12" name="Picture 11"/>
          <p:cNvPicPr>
            <a:picLocks noChangeAspect="1"/>
          </p:cNvPicPr>
          <p:nvPr/>
        </p:nvPicPr>
        <p:blipFill>
          <a:blip r:embed="rId7"/>
          <a:stretch>
            <a:fillRect/>
          </a:stretch>
        </p:blipFill>
        <p:spPr>
          <a:xfrm>
            <a:off x="1310681" y="4102963"/>
            <a:ext cx="4785319" cy="2406923"/>
          </a:xfrm>
          <a:prstGeom prst="rect">
            <a:avLst/>
          </a:prstGeom>
        </p:spPr>
      </p:pic>
      <p:pic>
        <p:nvPicPr>
          <p:cNvPr id="16" name="Picture 15"/>
          <p:cNvPicPr>
            <a:picLocks noChangeAspect="1"/>
          </p:cNvPicPr>
          <p:nvPr/>
        </p:nvPicPr>
        <p:blipFill>
          <a:blip r:embed="rId8"/>
          <a:stretch>
            <a:fillRect/>
          </a:stretch>
        </p:blipFill>
        <p:spPr>
          <a:xfrm>
            <a:off x="6217738" y="4102963"/>
            <a:ext cx="4676144" cy="2414588"/>
          </a:xfrm>
          <a:prstGeom prst="rect">
            <a:avLst/>
          </a:prstGeom>
        </p:spPr>
      </p:pic>
    </p:spTree>
    <p:extLst>
      <p:ext uri="{BB962C8B-B14F-4D97-AF65-F5344CB8AC3E}">
        <p14:creationId xmlns:p14="http://schemas.microsoft.com/office/powerpoint/2010/main" val="99593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506016" y="461368"/>
            <a:ext cx="5083969" cy="189245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dirty="0" smtClean="0">
                <a:solidFill>
                  <a:sysClr val="window" lastClr="FFFFFF"/>
                </a:solidFill>
                <a:latin typeface="Gill Sans MT" panose="020B0502020104020203"/>
              </a:rPr>
              <a:t>Non-green building</a:t>
            </a:r>
            <a:endParaRPr kumimoji="0" lang="en-US"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20482" name="Picture 2" descr="23 Different Green Building Materials - The Constructor"/>
          <p:cNvPicPr>
            <a:picLocks noChangeAspect="1" noChangeArrowheads="1"/>
          </p:cNvPicPr>
          <p:nvPr/>
        </p:nvPicPr>
        <p:blipFill rotWithShape="1">
          <a:blip r:embed="rId4">
            <a:extLst>
              <a:ext uri="{28A0092B-C50C-407E-A947-70E740481C1C}">
                <a14:useLocalDpi xmlns:a14="http://schemas.microsoft.com/office/drawing/2010/main" val="0"/>
              </a:ext>
            </a:extLst>
          </a:blip>
          <a:srcRect l="17214" t="23717" r="37855" b="16735"/>
          <a:stretch/>
        </p:blipFill>
        <p:spPr bwMode="auto">
          <a:xfrm>
            <a:off x="7875984" y="2353820"/>
            <a:ext cx="1886952" cy="152400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5">
            <a:extLst>
              <a:ext uri="{FF2B5EF4-FFF2-40B4-BE49-F238E27FC236}">
                <a16:creationId xmlns:a16="http://schemas.microsoft.com/office/drawing/2014/main" id="{DB4530C3-10EF-4FDE-A1B1-9DF09C2DF096}"/>
              </a:ext>
            </a:extLst>
          </p:cNvPr>
          <p:cNvSpPr txBox="1">
            <a:spLocks/>
          </p:cNvSpPr>
          <p:nvPr/>
        </p:nvSpPr>
        <p:spPr>
          <a:xfrm>
            <a:off x="6222766" y="449246"/>
            <a:ext cx="5083969" cy="189245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dirty="0" smtClean="0">
                <a:solidFill>
                  <a:sysClr val="window" lastClr="FFFFFF"/>
                </a:solidFill>
                <a:latin typeface="Gill Sans MT" panose="020B0502020104020203"/>
              </a:rPr>
              <a:t>green building</a:t>
            </a:r>
            <a:endParaRPr kumimoji="0" lang="en-US" b="1" i="0" u="none" strike="noStrike" kern="1200" cap="all" spc="300" normalizeH="0" baseline="0" noProof="0" dirty="0">
              <a:ln>
                <a:noFill/>
              </a:ln>
              <a:solidFill>
                <a:sysClr val="window" lastClr="FFFFFF"/>
              </a:solidFill>
              <a:uLnTx/>
              <a:uFillTx/>
              <a:latin typeface="Gill Sans MT" panose="020B0502020104020203"/>
            </a:endParaRPr>
          </a:p>
        </p:txBody>
      </p:sp>
      <p:sp>
        <p:nvSpPr>
          <p:cNvPr id="2" name="TextBox 1"/>
          <p:cNvSpPr txBox="1"/>
          <p:nvPr/>
        </p:nvSpPr>
        <p:spPr>
          <a:xfrm>
            <a:off x="304800" y="3877821"/>
            <a:ext cx="5791200" cy="2308324"/>
          </a:xfrm>
          <a:prstGeom prst="rect">
            <a:avLst/>
          </a:prstGeom>
          <a:noFill/>
        </p:spPr>
        <p:txBody>
          <a:bodyPr wrap="square" rtlCol="0">
            <a:spAutoFit/>
          </a:bodyPr>
          <a:lstStyle/>
          <a:p>
            <a:pPr>
              <a:lnSpc>
                <a:spcPct val="150000"/>
              </a:lnSpc>
            </a:pPr>
            <a:r>
              <a:rPr lang="en-GB" sz="2400" dirty="0" smtClean="0">
                <a:latin typeface="Arial Black" panose="020B0A04020102020204" pitchFamily="34" charset="0"/>
              </a:rPr>
              <a:t>Floor Area = 1000sqm</a:t>
            </a:r>
          </a:p>
          <a:p>
            <a:pPr>
              <a:lnSpc>
                <a:spcPct val="150000"/>
              </a:lnSpc>
            </a:pPr>
            <a:r>
              <a:rPr lang="en-GB" sz="2400" dirty="0" smtClean="0">
                <a:latin typeface="Arial Black" panose="020B0A04020102020204" pitchFamily="34" charset="0"/>
              </a:rPr>
              <a:t>Cost/m2 = </a:t>
            </a:r>
            <a:r>
              <a:rPr lang="en-GB" sz="2400" strike="dblStrike" dirty="0">
                <a:solidFill>
                  <a:srgbClr val="FFFFFF"/>
                </a:solidFill>
                <a:latin typeface="Arial Black" panose="020B0A04020102020204" pitchFamily="34" charset="0"/>
                <a:ea typeface="Calibri" panose="020F0502020204030204" pitchFamily="34" charset="0"/>
                <a:cs typeface="Times New Roman" panose="02020603050405020304" pitchFamily="18" charset="0"/>
              </a:rPr>
              <a:t>N</a:t>
            </a:r>
            <a:r>
              <a:rPr lang="en-GB" sz="2400" dirty="0" smtClean="0">
                <a:latin typeface="Arial Black" panose="020B0A04020102020204" pitchFamily="34" charset="0"/>
              </a:rPr>
              <a:t>350,000</a:t>
            </a:r>
          </a:p>
          <a:p>
            <a:pPr>
              <a:lnSpc>
                <a:spcPct val="150000"/>
              </a:lnSpc>
            </a:pPr>
            <a:r>
              <a:rPr lang="en-GB" sz="2400" dirty="0" smtClean="0">
                <a:latin typeface="Arial Black" panose="020B0A04020102020204" pitchFamily="34" charset="0"/>
              </a:rPr>
              <a:t>Location = ABUJA</a:t>
            </a:r>
          </a:p>
          <a:p>
            <a:pPr>
              <a:lnSpc>
                <a:spcPct val="150000"/>
              </a:lnSpc>
            </a:pPr>
            <a:r>
              <a:rPr lang="en-GB" sz="2400" dirty="0" smtClean="0">
                <a:latin typeface="Arial Black" panose="020B0A04020102020204" pitchFamily="34" charset="0"/>
              </a:rPr>
              <a:t>Construction Cost = </a:t>
            </a:r>
            <a:r>
              <a:rPr lang="en-GB" sz="2400" strike="dblStrike"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N</a:t>
            </a:r>
            <a:r>
              <a:rPr lang="en-GB" sz="2400" dirty="0" smtClean="0">
                <a:solidFill>
                  <a:srgbClr val="FF0000"/>
                </a:solidFill>
                <a:latin typeface="Arial Black" panose="020B0A04020102020204" pitchFamily="34" charset="0"/>
              </a:rPr>
              <a:t>350million</a:t>
            </a:r>
            <a:r>
              <a:rPr lang="en-GB" sz="2400" dirty="0" smtClean="0">
                <a:latin typeface="Arial Black" panose="020B0A04020102020204" pitchFamily="34" charset="0"/>
              </a:rPr>
              <a:t> </a:t>
            </a:r>
          </a:p>
        </p:txBody>
      </p:sp>
      <p:pic>
        <p:nvPicPr>
          <p:cNvPr id="14" name="Picture 2" descr="New Home Plans | Southern Illinois | Brooks Village Homes"/>
          <p:cNvPicPr>
            <a:picLocks noChangeAspect="1" noChangeArrowheads="1"/>
          </p:cNvPicPr>
          <p:nvPr/>
        </p:nvPicPr>
        <p:blipFill rotWithShape="1">
          <a:blip r:embed="rId5">
            <a:extLst>
              <a:ext uri="{28A0092B-C50C-407E-A947-70E740481C1C}">
                <a14:useLocalDpi xmlns:a14="http://schemas.microsoft.com/office/drawing/2010/main" val="0"/>
              </a:ext>
            </a:extLst>
          </a:blip>
          <a:srcRect l="35047" t="30208" r="35114" b="29514"/>
          <a:stretch/>
        </p:blipFill>
        <p:spPr bwMode="auto">
          <a:xfrm>
            <a:off x="1938267" y="2353820"/>
            <a:ext cx="2219463" cy="15240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162864" y="3803782"/>
            <a:ext cx="6009178" cy="2308324"/>
          </a:xfrm>
          <a:prstGeom prst="rect">
            <a:avLst/>
          </a:prstGeom>
          <a:noFill/>
        </p:spPr>
        <p:txBody>
          <a:bodyPr wrap="square" rtlCol="0">
            <a:spAutoFit/>
          </a:bodyPr>
          <a:lstStyle/>
          <a:p>
            <a:pPr>
              <a:lnSpc>
                <a:spcPct val="150000"/>
              </a:lnSpc>
            </a:pPr>
            <a:r>
              <a:rPr lang="en-GB" sz="2400" dirty="0" smtClean="0">
                <a:latin typeface="Arial Black" panose="020B0A04020102020204" pitchFamily="34" charset="0"/>
              </a:rPr>
              <a:t>Floor Area = 1000sqm</a:t>
            </a:r>
          </a:p>
          <a:p>
            <a:pPr>
              <a:lnSpc>
                <a:spcPct val="150000"/>
              </a:lnSpc>
            </a:pPr>
            <a:r>
              <a:rPr lang="en-GB" sz="2400" dirty="0" smtClean="0">
                <a:latin typeface="Arial Black" panose="020B0A04020102020204" pitchFamily="34" charset="0"/>
              </a:rPr>
              <a:t>Cost/m2 = </a:t>
            </a:r>
            <a:r>
              <a:rPr lang="en-GB" sz="2400" strike="dblStrike" dirty="0">
                <a:solidFill>
                  <a:srgbClr val="FFFFFF"/>
                </a:solidFill>
                <a:latin typeface="Arial Black" panose="020B0A04020102020204" pitchFamily="34" charset="0"/>
                <a:ea typeface="Calibri" panose="020F0502020204030204" pitchFamily="34" charset="0"/>
                <a:cs typeface="Times New Roman" panose="02020603050405020304" pitchFamily="18" charset="0"/>
              </a:rPr>
              <a:t>N</a:t>
            </a:r>
            <a:r>
              <a:rPr lang="en-GB" sz="2400" dirty="0" smtClean="0">
                <a:latin typeface="Arial Black" panose="020B0A04020102020204" pitchFamily="34" charset="0"/>
              </a:rPr>
              <a:t>350,000</a:t>
            </a:r>
          </a:p>
          <a:p>
            <a:pPr>
              <a:lnSpc>
                <a:spcPct val="150000"/>
              </a:lnSpc>
            </a:pPr>
            <a:r>
              <a:rPr lang="en-GB" sz="2400" dirty="0" smtClean="0">
                <a:latin typeface="Arial Black" panose="020B0A04020102020204" pitchFamily="34" charset="0"/>
              </a:rPr>
              <a:t>Location = ABUJA</a:t>
            </a:r>
          </a:p>
          <a:p>
            <a:pPr>
              <a:lnSpc>
                <a:spcPct val="150000"/>
              </a:lnSpc>
            </a:pPr>
            <a:r>
              <a:rPr lang="en-GB" sz="2400" dirty="0" smtClean="0">
                <a:latin typeface="Arial Black" panose="020B0A04020102020204" pitchFamily="34" charset="0"/>
              </a:rPr>
              <a:t>Construction Cost = </a:t>
            </a:r>
            <a:r>
              <a:rPr lang="en-GB" sz="2400" strike="dblStrike" dirty="0">
                <a:solidFill>
                  <a:srgbClr val="FF0000"/>
                </a:solidFill>
                <a:latin typeface="Arial Black" panose="020B0A04020102020204" pitchFamily="34" charset="0"/>
                <a:ea typeface="Calibri" panose="020F0502020204030204" pitchFamily="34" charset="0"/>
                <a:cs typeface="Times New Roman" panose="02020603050405020304" pitchFamily="18" charset="0"/>
              </a:rPr>
              <a:t>N</a:t>
            </a:r>
            <a:r>
              <a:rPr lang="en-GB" sz="2400" dirty="0" smtClean="0">
                <a:solidFill>
                  <a:srgbClr val="FF0000"/>
                </a:solidFill>
                <a:latin typeface="Arial Black" panose="020B0A04020102020204" pitchFamily="34" charset="0"/>
              </a:rPr>
              <a:t>359.8million</a:t>
            </a:r>
          </a:p>
        </p:txBody>
      </p:sp>
    </p:spTree>
    <p:extLst>
      <p:ext uri="{BB962C8B-B14F-4D97-AF65-F5344CB8AC3E}">
        <p14:creationId xmlns:p14="http://schemas.microsoft.com/office/powerpoint/2010/main" val="8431715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528" y="-12122"/>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8" name="Slide Number Placeholder 7"/>
          <p:cNvSpPr>
            <a:spLocks noGrp="1"/>
          </p:cNvSpPr>
          <p:nvPr>
            <p:ph type="sldNum" sz="quarter" idx="12"/>
          </p:nvPr>
        </p:nvSpPr>
        <p:spPr>
          <a:xfrm>
            <a:off x="905846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
        <p:nvSpPr>
          <p:cNvPr id="11" name="TextBox 10"/>
          <p:cNvSpPr txBox="1"/>
          <p:nvPr/>
        </p:nvSpPr>
        <p:spPr>
          <a:xfrm>
            <a:off x="1658446" y="639433"/>
            <a:ext cx="10487214" cy="1292662"/>
          </a:xfrm>
          <a:prstGeom prst="rect">
            <a:avLst/>
          </a:prstGeom>
          <a:noFill/>
        </p:spPr>
        <p:txBody>
          <a:bodyPr wrap="square" rtlCol="0">
            <a:spAutoFit/>
          </a:bodyPr>
          <a:lstStyle/>
          <a:p>
            <a:pPr lvl="0">
              <a:defRPr/>
            </a:pPr>
            <a:r>
              <a:rPr lang="en-GB" sz="6000" dirty="0" smtClean="0">
                <a:solidFill>
                  <a:sysClr val="window" lastClr="FFFFFF"/>
                </a:solidFill>
                <a:latin typeface="Arial Black" panose="020B0A04020102020204" pitchFamily="34" charset="0"/>
              </a:rPr>
              <a:t>BUILDING MATERIALS</a:t>
            </a:r>
            <a:endParaRPr lang="en-US" sz="4000" baseline="30000" dirty="0">
              <a:solidFill>
                <a:sysClr val="window" lastClr="FFFFFF"/>
              </a:solidFill>
              <a:latin typeface="Arial Black" panose="020B0A04020102020204" pitchFamily="34" charset="0"/>
            </a:endParaRPr>
          </a:p>
          <a:p>
            <a:endParaRPr lang="en-US" dirty="0">
              <a:latin typeface="Arial Black" panose="020B0A04020102020204" pitchFamily="34" charset="0"/>
            </a:endParaRPr>
          </a:p>
        </p:txBody>
      </p:sp>
      <p:sp>
        <p:nvSpPr>
          <p:cNvPr id="12" name="TextBox 11"/>
          <p:cNvSpPr txBox="1"/>
          <p:nvPr/>
        </p:nvSpPr>
        <p:spPr>
          <a:xfrm>
            <a:off x="769692" y="1883076"/>
            <a:ext cx="10487214" cy="1077218"/>
          </a:xfrm>
          <a:prstGeom prst="rect">
            <a:avLst/>
          </a:prstGeom>
          <a:noFill/>
        </p:spPr>
        <p:txBody>
          <a:bodyPr wrap="square" rtlCol="0">
            <a:spAutoFit/>
          </a:bodyPr>
          <a:lstStyle/>
          <a:p>
            <a:pPr lvl="0">
              <a:defRPr/>
            </a:pPr>
            <a:r>
              <a:rPr lang="en-GB" sz="4800" dirty="0" smtClean="0">
                <a:solidFill>
                  <a:sysClr val="window" lastClr="FFFFFF"/>
                </a:solidFill>
                <a:latin typeface="Arial Black" panose="020B0A04020102020204" pitchFamily="34" charset="0"/>
              </a:rPr>
              <a:t>CONCRETE</a:t>
            </a:r>
            <a:endParaRPr lang="en-US" sz="3200" baseline="30000" dirty="0">
              <a:solidFill>
                <a:sysClr val="window" lastClr="FFFFFF"/>
              </a:solidFill>
              <a:latin typeface="Arial Black" panose="020B0A04020102020204" pitchFamily="34" charset="0"/>
            </a:endParaRPr>
          </a:p>
          <a:p>
            <a:endParaRPr lang="en-US" sz="1400" dirty="0">
              <a:latin typeface="Arial Black" panose="020B0A04020102020204" pitchFamily="34" charset="0"/>
            </a:endParaRPr>
          </a:p>
        </p:txBody>
      </p:sp>
      <p:sp>
        <p:nvSpPr>
          <p:cNvPr id="13" name="TextBox 12"/>
          <p:cNvSpPr txBox="1"/>
          <p:nvPr/>
        </p:nvSpPr>
        <p:spPr>
          <a:xfrm>
            <a:off x="769692" y="3147009"/>
            <a:ext cx="10487214" cy="1077218"/>
          </a:xfrm>
          <a:prstGeom prst="rect">
            <a:avLst/>
          </a:prstGeom>
          <a:noFill/>
        </p:spPr>
        <p:txBody>
          <a:bodyPr wrap="square" rtlCol="0">
            <a:spAutoFit/>
          </a:bodyPr>
          <a:lstStyle/>
          <a:p>
            <a:pPr lvl="0">
              <a:defRPr/>
            </a:pPr>
            <a:r>
              <a:rPr lang="en-GB" sz="4800" dirty="0" smtClean="0">
                <a:solidFill>
                  <a:sysClr val="window" lastClr="FFFFFF"/>
                </a:solidFill>
                <a:latin typeface="Arial Black" panose="020B0A04020102020204" pitchFamily="34" charset="0"/>
              </a:rPr>
              <a:t>STEEL</a:t>
            </a:r>
            <a:endParaRPr lang="en-US" sz="3200" baseline="30000" dirty="0">
              <a:solidFill>
                <a:sysClr val="window" lastClr="FFFFFF"/>
              </a:solidFill>
              <a:latin typeface="Arial Black" panose="020B0A04020102020204" pitchFamily="34" charset="0"/>
            </a:endParaRPr>
          </a:p>
          <a:p>
            <a:endParaRPr lang="en-US" sz="1400" dirty="0">
              <a:latin typeface="Arial Black" panose="020B0A04020102020204" pitchFamily="34" charset="0"/>
            </a:endParaRPr>
          </a:p>
        </p:txBody>
      </p:sp>
      <p:sp>
        <p:nvSpPr>
          <p:cNvPr id="14" name="TextBox 13"/>
          <p:cNvSpPr txBox="1"/>
          <p:nvPr/>
        </p:nvSpPr>
        <p:spPr>
          <a:xfrm>
            <a:off x="769692" y="4410942"/>
            <a:ext cx="10487214" cy="1077218"/>
          </a:xfrm>
          <a:prstGeom prst="rect">
            <a:avLst/>
          </a:prstGeom>
          <a:noFill/>
        </p:spPr>
        <p:txBody>
          <a:bodyPr wrap="square" rtlCol="0">
            <a:spAutoFit/>
          </a:bodyPr>
          <a:lstStyle/>
          <a:p>
            <a:pPr lvl="0">
              <a:defRPr/>
            </a:pPr>
            <a:r>
              <a:rPr lang="en-GB" sz="4800" dirty="0" smtClean="0">
                <a:solidFill>
                  <a:sysClr val="window" lastClr="FFFFFF"/>
                </a:solidFill>
                <a:latin typeface="Arial Black" panose="020B0A04020102020204" pitchFamily="34" charset="0"/>
              </a:rPr>
              <a:t>TIMBER</a:t>
            </a:r>
            <a:endParaRPr lang="en-US" sz="3200" baseline="30000" dirty="0">
              <a:solidFill>
                <a:sysClr val="window" lastClr="FFFFFF"/>
              </a:solidFill>
              <a:latin typeface="Arial Black" panose="020B0A04020102020204" pitchFamily="34" charset="0"/>
            </a:endParaRPr>
          </a:p>
          <a:p>
            <a:endParaRPr lang="en-US" sz="1400" dirty="0">
              <a:latin typeface="Arial Black" panose="020B0A04020102020204" pitchFamily="34" charset="0"/>
            </a:endParaRPr>
          </a:p>
        </p:txBody>
      </p:sp>
    </p:spTree>
    <p:extLst>
      <p:ext uri="{BB962C8B-B14F-4D97-AF65-F5344CB8AC3E}">
        <p14:creationId xmlns:p14="http://schemas.microsoft.com/office/powerpoint/2010/main" val="32251874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51103" y="528022"/>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4000" dirty="0" smtClean="0">
                <a:solidFill>
                  <a:sysClr val="window" lastClr="FFFFFF"/>
                </a:solidFill>
                <a:latin typeface="Gill Sans MT" panose="020B0502020104020203"/>
              </a:rPr>
              <a:t>CARBON REDUCTION IN BUILDINGS</a:t>
            </a:r>
            <a:endParaRPr kumimoji="0" lang="en-US" sz="4000"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8887014"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17412" name="Picture 4" descr="255 Property Dummy Photos - Free &amp;amp; Royalty-Free Stock Photos from Dreamstime"/>
          <p:cNvPicPr>
            <a:picLocks noChangeAspect="1" noChangeArrowheads="1"/>
          </p:cNvPicPr>
          <p:nvPr/>
        </p:nvPicPr>
        <p:blipFill rotWithShape="1">
          <a:blip r:embed="rId4">
            <a:extLst>
              <a:ext uri="{28A0092B-C50C-407E-A947-70E740481C1C}">
                <a14:useLocalDpi xmlns:a14="http://schemas.microsoft.com/office/drawing/2010/main" val="0"/>
              </a:ext>
            </a:extLst>
          </a:blip>
          <a:srcRect l="16128" t="8694" r="30487" b="30060"/>
          <a:stretch/>
        </p:blipFill>
        <p:spPr bwMode="auto">
          <a:xfrm>
            <a:off x="1066799" y="1503237"/>
            <a:ext cx="1750443" cy="146290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New Home Plans | Southern Illinois | Brooks Village Homes"/>
          <p:cNvPicPr>
            <a:picLocks noChangeAspect="1" noChangeArrowheads="1"/>
          </p:cNvPicPr>
          <p:nvPr/>
        </p:nvPicPr>
        <p:blipFill rotWithShape="1">
          <a:blip r:embed="rId5">
            <a:extLst>
              <a:ext uri="{28A0092B-C50C-407E-A947-70E740481C1C}">
                <a14:useLocalDpi xmlns:a14="http://schemas.microsoft.com/office/drawing/2010/main" val="0"/>
              </a:ext>
            </a:extLst>
          </a:blip>
          <a:srcRect l="35047" t="30208" r="35114" b="29514"/>
          <a:stretch/>
        </p:blipFill>
        <p:spPr bwMode="auto">
          <a:xfrm>
            <a:off x="9600780" y="1474761"/>
            <a:ext cx="1555865" cy="1524327"/>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ouse Dummy Images, Stock Photos &amp;amp; Vectors | Shutterstock"/>
          <p:cNvPicPr>
            <a:picLocks noChangeAspect="1" noChangeArrowheads="1"/>
          </p:cNvPicPr>
          <p:nvPr/>
        </p:nvPicPr>
        <p:blipFill rotWithShape="1">
          <a:blip r:embed="rId6">
            <a:extLst>
              <a:ext uri="{28A0092B-C50C-407E-A947-70E740481C1C}">
                <a14:useLocalDpi xmlns:a14="http://schemas.microsoft.com/office/drawing/2010/main" val="0"/>
              </a:ext>
            </a:extLst>
          </a:blip>
          <a:srcRect l="36650" t="16547" r="8248" b="26310"/>
          <a:stretch/>
        </p:blipFill>
        <p:spPr bwMode="auto">
          <a:xfrm>
            <a:off x="5086384" y="1474761"/>
            <a:ext cx="2057401" cy="152400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5">
            <a:extLst>
              <a:ext uri="{FF2B5EF4-FFF2-40B4-BE49-F238E27FC236}">
                <a16:creationId xmlns:a16="http://schemas.microsoft.com/office/drawing/2014/main" id="{DB4530C3-10EF-4FDE-A1B1-9DF09C2DF096}"/>
              </a:ext>
            </a:extLst>
          </p:cNvPr>
          <p:cNvSpPr txBox="1">
            <a:spLocks/>
          </p:cNvSpPr>
          <p:nvPr/>
        </p:nvSpPr>
        <p:spPr>
          <a:xfrm>
            <a:off x="32318" y="2781300"/>
            <a:ext cx="3987267" cy="4064578"/>
          </a:xfrm>
          <a:prstGeom prst="rect">
            <a:avLst/>
          </a:prstGeom>
          <a:solidFill>
            <a:srgbClr val="C00000"/>
          </a:solidFill>
        </p:spPr>
        <p:txBody>
          <a:bodyPr vert="horz" lIns="91440" tIns="45720" rIns="91440" bIns="45720" rtlCol="0" anchor="ctr">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cap="none" dirty="0" smtClean="0">
                <a:solidFill>
                  <a:sysClr val="window" lastClr="FFFFFF"/>
                </a:solidFill>
                <a:latin typeface="Gill Sans MT" panose="020B0502020104020203"/>
              </a:rPr>
              <a:t>House Made Primarily With Manufactured Materials (Hollow-brick Walls, Concrete Frame And Concrete Roof) =1583MJ/m2</a:t>
            </a:r>
            <a:endParaRPr kumimoji="0" lang="en-US" sz="2400" b="1" i="0" u="none" strike="noStrike" kern="1200" cap="none" spc="300" normalizeH="0" baseline="0" noProof="0" dirty="0">
              <a:ln>
                <a:noFill/>
              </a:ln>
              <a:solidFill>
                <a:sysClr val="window" lastClr="FFFFFF"/>
              </a:solidFill>
              <a:uLnTx/>
              <a:uFillTx/>
              <a:latin typeface="Gill Sans MT" panose="020B0502020104020203"/>
            </a:endParaRPr>
          </a:p>
        </p:txBody>
      </p:sp>
      <p:sp>
        <p:nvSpPr>
          <p:cNvPr id="10" name="Title 25">
            <a:extLst>
              <a:ext uri="{FF2B5EF4-FFF2-40B4-BE49-F238E27FC236}">
                <a16:creationId xmlns:a16="http://schemas.microsoft.com/office/drawing/2014/main" id="{DB4530C3-10EF-4FDE-A1B1-9DF09C2DF096}"/>
              </a:ext>
            </a:extLst>
          </p:cNvPr>
          <p:cNvSpPr txBox="1">
            <a:spLocks/>
          </p:cNvSpPr>
          <p:nvPr/>
        </p:nvSpPr>
        <p:spPr>
          <a:xfrm>
            <a:off x="4019585" y="2804971"/>
            <a:ext cx="4077573" cy="4053029"/>
          </a:xfrm>
          <a:prstGeom prst="rect">
            <a:avLst/>
          </a:prstGeom>
          <a:solidFill>
            <a:schemeClr val="accent2">
              <a:lumMod val="50000"/>
            </a:schemeClr>
          </a:solidFill>
        </p:spPr>
        <p:txBody>
          <a:bodyPr vert="horz" lIns="91440" tIns="45720" rIns="91440" bIns="45720" rtlCol="0" anchor="ctr">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cap="none" dirty="0">
                <a:solidFill>
                  <a:sysClr val="window" lastClr="FFFFFF"/>
                </a:solidFill>
                <a:latin typeface="Gill Sans MT" panose="020B0502020104020203"/>
              </a:rPr>
              <a:t>House made partly with manufactured materials (clay-brick walls, concrete frame, steel-sheet roof</a:t>
            </a:r>
            <a:r>
              <a:rPr lang="en-US" sz="2400" cap="none" dirty="0" smtClean="0">
                <a:solidFill>
                  <a:sysClr val="window" lastClr="FFFFFF"/>
                </a:solidFill>
                <a:latin typeface="Gill Sans MT" panose="020B0502020104020203"/>
              </a:rPr>
              <a:t>) = 1314MJ/m2</a:t>
            </a:r>
            <a:endParaRPr kumimoji="0" lang="en-US" sz="2400" b="1" i="0" u="none" strike="noStrike" kern="1200" cap="none" spc="300" normalizeH="0" baseline="0" noProof="0" dirty="0">
              <a:ln>
                <a:noFill/>
              </a:ln>
              <a:solidFill>
                <a:sysClr val="window" lastClr="FFFFFF"/>
              </a:solidFill>
              <a:uLnTx/>
              <a:uFillTx/>
              <a:latin typeface="Gill Sans MT" panose="020B0502020104020203"/>
            </a:endParaRPr>
          </a:p>
        </p:txBody>
      </p:sp>
      <p:sp>
        <p:nvSpPr>
          <p:cNvPr id="11" name="Title 25">
            <a:extLst>
              <a:ext uri="{FF2B5EF4-FFF2-40B4-BE49-F238E27FC236}">
                <a16:creationId xmlns:a16="http://schemas.microsoft.com/office/drawing/2014/main" id="{DB4530C3-10EF-4FDE-A1B1-9DF09C2DF096}"/>
              </a:ext>
            </a:extLst>
          </p:cNvPr>
          <p:cNvSpPr txBox="1">
            <a:spLocks/>
          </p:cNvSpPr>
          <p:nvPr/>
        </p:nvSpPr>
        <p:spPr>
          <a:xfrm>
            <a:off x="8032445" y="2804971"/>
            <a:ext cx="4077573" cy="4053029"/>
          </a:xfrm>
          <a:prstGeom prst="rect">
            <a:avLst/>
          </a:prstGeom>
          <a:solidFill>
            <a:schemeClr val="accent6">
              <a:lumMod val="50000"/>
            </a:schemeClr>
          </a:solidFill>
        </p:spPr>
        <p:txBody>
          <a:bodyPr vert="horz" lIns="91440" tIns="45720" rIns="91440" bIns="45720" rtlCol="0" anchor="ctr">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400" cap="none" dirty="0">
                <a:solidFill>
                  <a:sysClr val="window" lastClr="FFFFFF"/>
                </a:solidFill>
                <a:latin typeface="Gill Sans MT" panose="020B0502020104020203"/>
              </a:rPr>
              <a:t>House built primarily with local materials (adobe walls, timber frame, steel-sheet roof</a:t>
            </a:r>
            <a:r>
              <a:rPr lang="en-US" sz="2400" cap="none" dirty="0" smtClean="0">
                <a:solidFill>
                  <a:sysClr val="window" lastClr="FFFFFF"/>
                </a:solidFill>
                <a:latin typeface="Gill Sans MT" panose="020B0502020104020203"/>
              </a:rPr>
              <a:t>) = 590MJ/m2</a:t>
            </a:r>
            <a:endParaRPr kumimoji="0" lang="en-US" sz="2400" b="1" i="0" u="none" strike="noStrike" kern="1200" cap="none" spc="300" normalizeH="0" baseline="0" noProof="0" dirty="0">
              <a:ln>
                <a:noFill/>
              </a:ln>
              <a:solidFill>
                <a:sysClr val="window" lastClr="FFFFFF"/>
              </a:solidFill>
              <a:uLnTx/>
              <a:uFillTx/>
              <a:latin typeface="Gill Sans MT" panose="020B0502020104020203"/>
            </a:endParaRPr>
          </a:p>
        </p:txBody>
      </p:sp>
    </p:spTree>
    <p:extLst>
      <p:ext uri="{BB962C8B-B14F-4D97-AF65-F5344CB8AC3E}">
        <p14:creationId xmlns:p14="http://schemas.microsoft.com/office/powerpoint/2010/main" val="22678628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97201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506016" y="23218"/>
            <a:ext cx="5083969" cy="189245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dirty="0" smtClean="0">
                <a:solidFill>
                  <a:sysClr val="window" lastClr="FFFFFF"/>
                </a:solidFill>
                <a:latin typeface="Gill Sans MT" panose="020B0502020104020203"/>
              </a:rPr>
              <a:t>Non-green building</a:t>
            </a:r>
            <a:endParaRPr kumimoji="0" lang="en-US"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191814" y="632369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20482" name="Picture 2" descr="23 Different Green Building Materials - The Constructor"/>
          <p:cNvPicPr>
            <a:picLocks noChangeAspect="1" noChangeArrowheads="1"/>
          </p:cNvPicPr>
          <p:nvPr/>
        </p:nvPicPr>
        <p:blipFill rotWithShape="1">
          <a:blip r:embed="rId4">
            <a:extLst>
              <a:ext uri="{28A0092B-C50C-407E-A947-70E740481C1C}">
                <a14:useLocalDpi xmlns:a14="http://schemas.microsoft.com/office/drawing/2010/main" val="0"/>
              </a:ext>
            </a:extLst>
          </a:blip>
          <a:srcRect l="17214" t="23717" r="37855" b="16735"/>
          <a:stretch/>
        </p:blipFill>
        <p:spPr bwMode="auto">
          <a:xfrm>
            <a:off x="7875984" y="1915670"/>
            <a:ext cx="1886952" cy="152400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5">
            <a:extLst>
              <a:ext uri="{FF2B5EF4-FFF2-40B4-BE49-F238E27FC236}">
                <a16:creationId xmlns:a16="http://schemas.microsoft.com/office/drawing/2014/main" id="{DB4530C3-10EF-4FDE-A1B1-9DF09C2DF096}"/>
              </a:ext>
            </a:extLst>
          </p:cNvPr>
          <p:cNvSpPr txBox="1">
            <a:spLocks/>
          </p:cNvSpPr>
          <p:nvPr/>
        </p:nvSpPr>
        <p:spPr>
          <a:xfrm>
            <a:off x="6222766" y="11096"/>
            <a:ext cx="5083969" cy="189245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dirty="0" smtClean="0">
                <a:solidFill>
                  <a:sysClr val="window" lastClr="FFFFFF"/>
                </a:solidFill>
                <a:latin typeface="Gill Sans MT" panose="020B0502020104020203"/>
              </a:rPr>
              <a:t>green building</a:t>
            </a:r>
            <a:endParaRPr kumimoji="0" lang="en-US" b="1" i="0" u="none" strike="noStrike" kern="1200" cap="all" spc="300" normalizeH="0" baseline="0" noProof="0" dirty="0">
              <a:ln>
                <a:noFill/>
              </a:ln>
              <a:solidFill>
                <a:sysClr val="window" lastClr="FFFFFF"/>
              </a:solidFill>
              <a:uLnTx/>
              <a:uFillTx/>
              <a:latin typeface="Gill Sans MT" panose="020B0502020104020203"/>
            </a:endParaRPr>
          </a:p>
        </p:txBody>
      </p:sp>
      <p:sp>
        <p:nvSpPr>
          <p:cNvPr id="2" name="TextBox 1"/>
          <p:cNvSpPr txBox="1"/>
          <p:nvPr/>
        </p:nvSpPr>
        <p:spPr>
          <a:xfrm>
            <a:off x="304800" y="3439671"/>
            <a:ext cx="5791200" cy="3785652"/>
          </a:xfrm>
          <a:prstGeom prst="rect">
            <a:avLst/>
          </a:prstGeom>
          <a:noFill/>
        </p:spPr>
        <p:txBody>
          <a:bodyPr wrap="square" rtlCol="0">
            <a:spAutoFit/>
          </a:bodyPr>
          <a:lstStyle/>
          <a:p>
            <a:pPr>
              <a:lnSpc>
                <a:spcPct val="150000"/>
              </a:lnSpc>
            </a:pPr>
            <a:r>
              <a:rPr lang="en-GB" sz="2400" dirty="0" smtClean="0">
                <a:latin typeface="Arial Black" panose="020B0A04020102020204" pitchFamily="34" charset="0"/>
              </a:rPr>
              <a:t>Floor Area = 1000sqm</a:t>
            </a:r>
          </a:p>
          <a:p>
            <a:pPr>
              <a:lnSpc>
                <a:spcPct val="150000"/>
              </a:lnSpc>
            </a:pPr>
            <a:r>
              <a:rPr lang="en-GB" sz="2400" dirty="0" smtClean="0">
                <a:latin typeface="Arial Black" panose="020B0A04020102020204" pitchFamily="34" charset="0"/>
              </a:rPr>
              <a:t>Emission impact =18% - 85%</a:t>
            </a:r>
          </a:p>
          <a:p>
            <a:pPr lvl="0">
              <a:defRPr/>
            </a:pPr>
            <a:r>
              <a:rPr lang="en-GB" sz="4000" dirty="0">
                <a:solidFill>
                  <a:sysClr val="window" lastClr="FFFFFF"/>
                </a:solidFill>
                <a:latin typeface="Arial Black" panose="020B0A04020102020204" pitchFamily="34" charset="0"/>
              </a:rPr>
              <a:t>1583</a:t>
            </a:r>
            <a:r>
              <a:rPr lang="en-GB" sz="2400" dirty="0">
                <a:solidFill>
                  <a:sysClr val="window" lastClr="FFFFFF"/>
                </a:solidFill>
                <a:latin typeface="Arial Black" panose="020B0A04020102020204" pitchFamily="34" charset="0"/>
              </a:rPr>
              <a:t>MJ</a:t>
            </a:r>
          </a:p>
          <a:p>
            <a:pPr lvl="0">
              <a:defRPr/>
            </a:pPr>
            <a:endParaRPr lang="en-GB" sz="2400" dirty="0">
              <a:solidFill>
                <a:sysClr val="window" lastClr="FFFFFF"/>
              </a:solidFill>
              <a:latin typeface="Arial Black" panose="020B0A04020102020204" pitchFamily="34" charset="0"/>
            </a:endParaRPr>
          </a:p>
          <a:p>
            <a:pPr lvl="0">
              <a:defRPr/>
            </a:pPr>
            <a:r>
              <a:rPr lang="en-GB" sz="2400" dirty="0">
                <a:solidFill>
                  <a:sysClr val="window" lastClr="FFFFFF"/>
                </a:solidFill>
                <a:latin typeface="Arial Black" panose="020B0A04020102020204" pitchFamily="34" charset="0"/>
              </a:rPr>
              <a:t> 0.00024 x 1583</a:t>
            </a:r>
          </a:p>
          <a:p>
            <a:pPr lvl="0">
              <a:defRPr/>
            </a:pPr>
            <a:r>
              <a:rPr lang="en-GB" sz="4400" dirty="0">
                <a:solidFill>
                  <a:sysClr val="window" lastClr="FFFFFF"/>
                </a:solidFill>
                <a:latin typeface="Arial Black" panose="020B0A04020102020204" pitchFamily="34" charset="0"/>
              </a:rPr>
              <a:t>0.38ton/m</a:t>
            </a:r>
            <a:r>
              <a:rPr lang="en-GB" sz="4400" baseline="30000" dirty="0">
                <a:solidFill>
                  <a:sysClr val="window" lastClr="FFFFFF"/>
                </a:solidFill>
                <a:latin typeface="Arial Black" panose="020B0A04020102020204" pitchFamily="34" charset="0"/>
              </a:rPr>
              <a:t>2</a:t>
            </a:r>
            <a:endParaRPr lang="en-US" sz="4400" baseline="30000" dirty="0">
              <a:solidFill>
                <a:sysClr val="window" lastClr="FFFFFF"/>
              </a:solidFill>
              <a:latin typeface="Arial Black" panose="020B0A04020102020204" pitchFamily="34" charset="0"/>
            </a:endParaRPr>
          </a:p>
          <a:p>
            <a:pPr>
              <a:lnSpc>
                <a:spcPct val="150000"/>
              </a:lnSpc>
            </a:pPr>
            <a:endParaRPr lang="en-US" sz="2400" dirty="0">
              <a:latin typeface="Arial Black" panose="020B0A04020102020204" pitchFamily="34" charset="0"/>
            </a:endParaRPr>
          </a:p>
        </p:txBody>
      </p:sp>
      <p:pic>
        <p:nvPicPr>
          <p:cNvPr id="14" name="Picture 2" descr="New Home Plans | Southern Illinois | Brooks Village Homes"/>
          <p:cNvPicPr>
            <a:picLocks noChangeAspect="1" noChangeArrowheads="1"/>
          </p:cNvPicPr>
          <p:nvPr/>
        </p:nvPicPr>
        <p:blipFill rotWithShape="1">
          <a:blip r:embed="rId5">
            <a:extLst>
              <a:ext uri="{28A0092B-C50C-407E-A947-70E740481C1C}">
                <a14:useLocalDpi xmlns:a14="http://schemas.microsoft.com/office/drawing/2010/main" val="0"/>
              </a:ext>
            </a:extLst>
          </a:blip>
          <a:srcRect l="35047" t="30208" r="35114" b="29514"/>
          <a:stretch/>
        </p:blipFill>
        <p:spPr bwMode="auto">
          <a:xfrm>
            <a:off x="1938267" y="1915670"/>
            <a:ext cx="2219463" cy="15240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296214" y="3455350"/>
            <a:ext cx="5791200" cy="3785652"/>
          </a:xfrm>
          <a:prstGeom prst="rect">
            <a:avLst/>
          </a:prstGeom>
          <a:noFill/>
        </p:spPr>
        <p:txBody>
          <a:bodyPr wrap="square" rtlCol="0">
            <a:spAutoFit/>
          </a:bodyPr>
          <a:lstStyle/>
          <a:p>
            <a:pPr>
              <a:lnSpc>
                <a:spcPct val="150000"/>
              </a:lnSpc>
            </a:pPr>
            <a:r>
              <a:rPr lang="en-GB" sz="2400" dirty="0" smtClean="0">
                <a:latin typeface="Arial Black" panose="020B0A04020102020204" pitchFamily="34" charset="0"/>
              </a:rPr>
              <a:t>Floor Area = 1000sqm</a:t>
            </a:r>
          </a:p>
          <a:p>
            <a:pPr>
              <a:lnSpc>
                <a:spcPct val="150000"/>
              </a:lnSpc>
            </a:pPr>
            <a:r>
              <a:rPr lang="en-GB" sz="2400" dirty="0" smtClean="0">
                <a:latin typeface="Arial Black" panose="020B0A04020102020204" pitchFamily="34" charset="0"/>
              </a:rPr>
              <a:t>Emission impact = 0% - 5%</a:t>
            </a:r>
          </a:p>
          <a:p>
            <a:pPr lvl="0">
              <a:defRPr/>
            </a:pPr>
            <a:r>
              <a:rPr lang="en-GB" sz="4000" dirty="0" smtClean="0">
                <a:solidFill>
                  <a:sysClr val="window" lastClr="FFFFFF"/>
                </a:solidFill>
                <a:latin typeface="Arial Black" panose="020B0A04020102020204" pitchFamily="34" charset="0"/>
              </a:rPr>
              <a:t>590</a:t>
            </a:r>
            <a:r>
              <a:rPr lang="en-GB" sz="2400" dirty="0" smtClean="0">
                <a:solidFill>
                  <a:sysClr val="window" lastClr="FFFFFF"/>
                </a:solidFill>
                <a:latin typeface="Arial Black" panose="020B0A04020102020204" pitchFamily="34" charset="0"/>
              </a:rPr>
              <a:t>MJ</a:t>
            </a:r>
            <a:endParaRPr lang="en-GB" sz="2400" dirty="0">
              <a:solidFill>
                <a:sysClr val="window" lastClr="FFFFFF"/>
              </a:solidFill>
              <a:latin typeface="Arial Black" panose="020B0A04020102020204" pitchFamily="34" charset="0"/>
            </a:endParaRPr>
          </a:p>
          <a:p>
            <a:pPr lvl="0">
              <a:defRPr/>
            </a:pPr>
            <a:endParaRPr lang="en-GB" sz="2400" dirty="0">
              <a:solidFill>
                <a:sysClr val="window" lastClr="FFFFFF"/>
              </a:solidFill>
              <a:latin typeface="Arial Black" panose="020B0A04020102020204" pitchFamily="34" charset="0"/>
            </a:endParaRPr>
          </a:p>
          <a:p>
            <a:pPr lvl="0">
              <a:defRPr/>
            </a:pPr>
            <a:r>
              <a:rPr lang="en-GB" sz="2400" dirty="0">
                <a:solidFill>
                  <a:sysClr val="window" lastClr="FFFFFF"/>
                </a:solidFill>
                <a:latin typeface="Arial Black" panose="020B0A04020102020204" pitchFamily="34" charset="0"/>
              </a:rPr>
              <a:t> 0.00024 x </a:t>
            </a:r>
            <a:r>
              <a:rPr lang="en-GB" sz="2400" dirty="0" smtClean="0">
                <a:solidFill>
                  <a:sysClr val="window" lastClr="FFFFFF"/>
                </a:solidFill>
                <a:latin typeface="Arial Black" panose="020B0A04020102020204" pitchFamily="34" charset="0"/>
              </a:rPr>
              <a:t>590</a:t>
            </a:r>
            <a:endParaRPr lang="en-GB" sz="2400" dirty="0">
              <a:solidFill>
                <a:sysClr val="window" lastClr="FFFFFF"/>
              </a:solidFill>
              <a:latin typeface="Arial Black" panose="020B0A04020102020204" pitchFamily="34" charset="0"/>
            </a:endParaRPr>
          </a:p>
          <a:p>
            <a:pPr lvl="0">
              <a:defRPr/>
            </a:pPr>
            <a:r>
              <a:rPr lang="en-GB" sz="4400" dirty="0" smtClean="0">
                <a:solidFill>
                  <a:sysClr val="window" lastClr="FFFFFF"/>
                </a:solidFill>
                <a:latin typeface="Arial Black" panose="020B0A04020102020204" pitchFamily="34" charset="0"/>
              </a:rPr>
              <a:t>0.14ton/m</a:t>
            </a:r>
            <a:r>
              <a:rPr lang="en-GB" sz="4400" baseline="30000" dirty="0" smtClean="0">
                <a:solidFill>
                  <a:sysClr val="window" lastClr="FFFFFF"/>
                </a:solidFill>
                <a:latin typeface="Arial Black" panose="020B0A04020102020204" pitchFamily="34" charset="0"/>
              </a:rPr>
              <a:t>2</a:t>
            </a:r>
            <a:endParaRPr lang="en-US" sz="4400" baseline="30000" dirty="0">
              <a:solidFill>
                <a:sysClr val="window" lastClr="FFFFFF"/>
              </a:solidFill>
              <a:latin typeface="Arial Black" panose="020B0A04020102020204" pitchFamily="34" charset="0"/>
            </a:endParaRPr>
          </a:p>
          <a:p>
            <a:pPr>
              <a:lnSpc>
                <a:spcPct val="150000"/>
              </a:lnSpc>
            </a:pPr>
            <a:endParaRPr lang="en-US" sz="2400" dirty="0">
              <a:latin typeface="Arial Black" panose="020B0A04020102020204" pitchFamily="34" charset="0"/>
            </a:endParaRPr>
          </a:p>
        </p:txBody>
      </p:sp>
      <p:sp>
        <p:nvSpPr>
          <p:cNvPr id="17" name="Title 25">
            <a:extLst>
              <a:ext uri="{FF2B5EF4-FFF2-40B4-BE49-F238E27FC236}">
                <a16:creationId xmlns:a16="http://schemas.microsoft.com/office/drawing/2014/main" id="{DB4530C3-10EF-4FDE-A1B1-9DF09C2DF096}"/>
              </a:ext>
            </a:extLst>
          </p:cNvPr>
          <p:cNvSpPr txBox="1">
            <a:spLocks/>
          </p:cNvSpPr>
          <p:nvPr/>
        </p:nvSpPr>
        <p:spPr>
          <a:xfrm>
            <a:off x="3921584" y="2312469"/>
            <a:ext cx="4174666" cy="8615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600" dirty="0" smtClean="0">
                <a:solidFill>
                  <a:sysClr val="window" lastClr="FFFFFF"/>
                </a:solidFill>
                <a:latin typeface="Arial Black" panose="020B0A04020102020204" pitchFamily="34" charset="0"/>
              </a:rPr>
              <a:t>1</a:t>
            </a:r>
            <a:r>
              <a:rPr lang="en-US" sz="700" dirty="0" smtClean="0">
                <a:solidFill>
                  <a:sysClr val="window" lastClr="FFFFFF"/>
                </a:solidFill>
                <a:latin typeface="Gill Sans MT" panose="020B0502020104020203"/>
              </a:rPr>
              <a:t> </a:t>
            </a:r>
            <a:r>
              <a:rPr lang="en-US" sz="2600" dirty="0" smtClean="0">
                <a:solidFill>
                  <a:sysClr val="window" lastClr="FFFFFF"/>
                </a:solidFill>
                <a:latin typeface="Gill Sans MT" panose="020B0502020104020203"/>
              </a:rPr>
              <a:t>MEGAJOULE (</a:t>
            </a:r>
            <a:r>
              <a:rPr lang="en-US" sz="2600" dirty="0" err="1" smtClean="0">
                <a:solidFill>
                  <a:sysClr val="window" lastClr="FFFFFF"/>
                </a:solidFill>
                <a:latin typeface="Gill Sans MT" panose="020B0502020104020203"/>
              </a:rPr>
              <a:t>mj</a:t>
            </a:r>
            <a:r>
              <a:rPr lang="en-US" sz="2600" dirty="0" smtClean="0">
                <a:solidFill>
                  <a:sysClr val="window" lastClr="FFFFFF"/>
                </a:solidFill>
                <a:latin typeface="Gill Sans MT" panose="020B0502020104020203"/>
              </a:rPr>
              <a:t>) = 0.00024TON</a:t>
            </a:r>
          </a:p>
          <a:p>
            <a:pPr lvl="0">
              <a:defRPr/>
            </a:pPr>
            <a:endParaRPr lang="en-GB" sz="2600" dirty="0" smtClean="0">
              <a:solidFill>
                <a:sysClr val="window" lastClr="FFFFFF"/>
              </a:solidFill>
              <a:latin typeface="Gill Sans MT" panose="020B0502020104020203"/>
            </a:endParaRPr>
          </a:p>
          <a:p>
            <a:pPr lvl="0">
              <a:defRPr/>
            </a:pPr>
            <a:endParaRPr kumimoji="0" lang="en-US" sz="2600" b="1" i="0" u="none" strike="noStrike" kern="1200" cap="all" spc="300" normalizeH="0" baseline="0" noProof="0" dirty="0">
              <a:ln>
                <a:noFill/>
              </a:ln>
              <a:solidFill>
                <a:sysClr val="window" lastClr="FFFFFF"/>
              </a:solidFill>
              <a:uLnTx/>
              <a:uFillTx/>
              <a:latin typeface="Gill Sans MT" panose="020B0502020104020203"/>
            </a:endParaRPr>
          </a:p>
        </p:txBody>
      </p:sp>
    </p:spTree>
    <p:extLst>
      <p:ext uri="{BB962C8B-B14F-4D97-AF65-F5344CB8AC3E}">
        <p14:creationId xmlns:p14="http://schemas.microsoft.com/office/powerpoint/2010/main" val="8205011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97201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506016" y="23218"/>
            <a:ext cx="5083969" cy="189245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dirty="0" smtClean="0">
                <a:solidFill>
                  <a:sysClr val="window" lastClr="FFFFFF"/>
                </a:solidFill>
                <a:latin typeface="Gill Sans MT" panose="020B0502020104020203"/>
              </a:rPr>
              <a:t>Non-green building</a:t>
            </a:r>
            <a:endParaRPr kumimoji="0" lang="en-US"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191814" y="632369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20482" name="Picture 2" descr="23 Different Green Building Materials - The Constructor"/>
          <p:cNvPicPr>
            <a:picLocks noChangeAspect="1" noChangeArrowheads="1"/>
          </p:cNvPicPr>
          <p:nvPr/>
        </p:nvPicPr>
        <p:blipFill rotWithShape="1">
          <a:blip r:embed="rId4">
            <a:extLst>
              <a:ext uri="{28A0092B-C50C-407E-A947-70E740481C1C}">
                <a14:useLocalDpi xmlns:a14="http://schemas.microsoft.com/office/drawing/2010/main" val="0"/>
              </a:ext>
            </a:extLst>
          </a:blip>
          <a:srcRect l="17214" t="23717" r="37855" b="16735"/>
          <a:stretch/>
        </p:blipFill>
        <p:spPr bwMode="auto">
          <a:xfrm>
            <a:off x="7875984" y="1915670"/>
            <a:ext cx="1886952" cy="152400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5">
            <a:extLst>
              <a:ext uri="{FF2B5EF4-FFF2-40B4-BE49-F238E27FC236}">
                <a16:creationId xmlns:a16="http://schemas.microsoft.com/office/drawing/2014/main" id="{DB4530C3-10EF-4FDE-A1B1-9DF09C2DF096}"/>
              </a:ext>
            </a:extLst>
          </p:cNvPr>
          <p:cNvSpPr txBox="1">
            <a:spLocks/>
          </p:cNvSpPr>
          <p:nvPr/>
        </p:nvSpPr>
        <p:spPr>
          <a:xfrm>
            <a:off x="6222766" y="11096"/>
            <a:ext cx="5083969" cy="189245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dirty="0" smtClean="0">
                <a:solidFill>
                  <a:sysClr val="window" lastClr="FFFFFF"/>
                </a:solidFill>
                <a:latin typeface="Gill Sans MT" panose="020B0502020104020203"/>
              </a:rPr>
              <a:t>green building</a:t>
            </a:r>
            <a:endParaRPr kumimoji="0" lang="en-US" b="1" i="0" u="none" strike="noStrike" kern="1200" cap="all" spc="300" normalizeH="0" baseline="0" noProof="0" dirty="0">
              <a:ln>
                <a:noFill/>
              </a:ln>
              <a:solidFill>
                <a:sysClr val="window" lastClr="FFFFFF"/>
              </a:solidFill>
              <a:uLnTx/>
              <a:uFillTx/>
              <a:latin typeface="Gill Sans MT" panose="020B0502020104020203"/>
            </a:endParaRPr>
          </a:p>
        </p:txBody>
      </p:sp>
      <p:sp>
        <p:nvSpPr>
          <p:cNvPr id="2" name="TextBox 1"/>
          <p:cNvSpPr txBox="1"/>
          <p:nvPr/>
        </p:nvSpPr>
        <p:spPr>
          <a:xfrm>
            <a:off x="252507" y="4086615"/>
            <a:ext cx="5791200" cy="461665"/>
          </a:xfrm>
          <a:prstGeom prst="rect">
            <a:avLst/>
          </a:prstGeom>
          <a:noFill/>
        </p:spPr>
        <p:txBody>
          <a:bodyPr wrap="square" rtlCol="0">
            <a:spAutoFit/>
          </a:bodyPr>
          <a:lstStyle/>
          <a:p>
            <a:pPr lvl="0">
              <a:defRPr/>
            </a:pPr>
            <a:r>
              <a:rPr lang="en-GB" sz="2400" dirty="0" smtClean="0">
                <a:solidFill>
                  <a:sysClr val="window" lastClr="FFFFFF"/>
                </a:solidFill>
                <a:latin typeface="Arial Black" panose="020B0A04020102020204" pitchFamily="34" charset="0"/>
              </a:rPr>
              <a:t>0.38ton/m</a:t>
            </a:r>
            <a:r>
              <a:rPr lang="en-GB" sz="2400" baseline="30000" dirty="0" smtClean="0">
                <a:solidFill>
                  <a:sysClr val="window" lastClr="FFFFFF"/>
                </a:solidFill>
                <a:latin typeface="Arial Black" panose="020B0A04020102020204" pitchFamily="34" charset="0"/>
              </a:rPr>
              <a:t>2</a:t>
            </a:r>
            <a:r>
              <a:rPr lang="en-US" sz="2400" dirty="0" smtClean="0">
                <a:latin typeface="Arial Black" panose="020B0A04020102020204" pitchFamily="34" charset="0"/>
              </a:rPr>
              <a:t> x 30,750 x 1000 x 60</a:t>
            </a:r>
            <a:endParaRPr lang="en-US" sz="2400" baseline="30000" dirty="0">
              <a:solidFill>
                <a:sysClr val="window" lastClr="FFFFFF"/>
              </a:solidFill>
              <a:latin typeface="Arial Black" panose="020B0A04020102020204" pitchFamily="34" charset="0"/>
            </a:endParaRPr>
          </a:p>
        </p:txBody>
      </p:sp>
      <p:pic>
        <p:nvPicPr>
          <p:cNvPr id="14" name="Picture 2" descr="New Home Plans | Southern Illinois | Brooks Village Homes"/>
          <p:cNvPicPr>
            <a:picLocks noChangeAspect="1" noChangeArrowheads="1"/>
          </p:cNvPicPr>
          <p:nvPr/>
        </p:nvPicPr>
        <p:blipFill rotWithShape="1">
          <a:blip r:embed="rId5">
            <a:extLst>
              <a:ext uri="{28A0092B-C50C-407E-A947-70E740481C1C}">
                <a14:useLocalDpi xmlns:a14="http://schemas.microsoft.com/office/drawing/2010/main" val="0"/>
              </a:ext>
            </a:extLst>
          </a:blip>
          <a:srcRect l="35047" t="30208" r="35114" b="29514"/>
          <a:stretch/>
        </p:blipFill>
        <p:spPr bwMode="auto">
          <a:xfrm>
            <a:off x="1938267" y="1915670"/>
            <a:ext cx="2219463" cy="15240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296214" y="4023007"/>
            <a:ext cx="5791200" cy="588879"/>
          </a:xfrm>
          <a:prstGeom prst="rect">
            <a:avLst/>
          </a:prstGeom>
          <a:noFill/>
        </p:spPr>
        <p:txBody>
          <a:bodyPr wrap="square" rtlCol="0">
            <a:spAutoFit/>
          </a:bodyPr>
          <a:lstStyle/>
          <a:p>
            <a:pPr lvl="0">
              <a:lnSpc>
                <a:spcPct val="150000"/>
              </a:lnSpc>
            </a:pPr>
            <a:r>
              <a:rPr lang="en-GB" sz="2400" dirty="0" smtClean="0">
                <a:solidFill>
                  <a:sysClr val="window" lastClr="FFFFFF"/>
                </a:solidFill>
                <a:latin typeface="Arial Black" panose="020B0A04020102020204" pitchFamily="34" charset="0"/>
              </a:rPr>
              <a:t>0.14ton/m</a:t>
            </a:r>
            <a:r>
              <a:rPr lang="en-GB" sz="2400" baseline="30000" dirty="0" smtClean="0">
                <a:solidFill>
                  <a:sysClr val="window" lastClr="FFFFFF"/>
                </a:solidFill>
                <a:latin typeface="Arial Black" panose="020B0A04020102020204" pitchFamily="34" charset="0"/>
              </a:rPr>
              <a:t>2</a:t>
            </a:r>
            <a:r>
              <a:rPr lang="en-GB" sz="2400" dirty="0" smtClean="0">
                <a:latin typeface="Arial Black" panose="020B0A04020102020204" pitchFamily="34" charset="0"/>
              </a:rPr>
              <a:t> x 30,750 x 1000 x 60</a:t>
            </a:r>
            <a:endParaRPr lang="en-GB" sz="2400" dirty="0" smtClean="0">
              <a:solidFill>
                <a:sysClr val="window" lastClr="FFFFFF"/>
              </a:solidFill>
              <a:latin typeface="Arial Black" panose="020B0A04020102020204" pitchFamily="34" charset="0"/>
            </a:endParaRPr>
          </a:p>
        </p:txBody>
      </p:sp>
      <p:sp>
        <p:nvSpPr>
          <p:cNvPr id="17" name="Title 25">
            <a:extLst>
              <a:ext uri="{FF2B5EF4-FFF2-40B4-BE49-F238E27FC236}">
                <a16:creationId xmlns:a16="http://schemas.microsoft.com/office/drawing/2014/main" id="{DB4530C3-10EF-4FDE-A1B1-9DF09C2DF096}"/>
              </a:ext>
            </a:extLst>
          </p:cNvPr>
          <p:cNvSpPr txBox="1">
            <a:spLocks/>
          </p:cNvSpPr>
          <p:nvPr/>
        </p:nvSpPr>
        <p:spPr>
          <a:xfrm>
            <a:off x="3921584" y="2312469"/>
            <a:ext cx="4174666" cy="86154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2600" dirty="0" smtClean="0">
                <a:solidFill>
                  <a:sysClr val="window" lastClr="FFFFFF"/>
                </a:solidFill>
                <a:latin typeface="Arial Black" panose="020B0A04020102020204" pitchFamily="34" charset="0"/>
              </a:rPr>
              <a:t>1</a:t>
            </a:r>
            <a:r>
              <a:rPr lang="en-US" sz="700" dirty="0" smtClean="0">
                <a:solidFill>
                  <a:sysClr val="window" lastClr="FFFFFF"/>
                </a:solidFill>
                <a:latin typeface="Gill Sans MT" panose="020B0502020104020203"/>
              </a:rPr>
              <a:t> </a:t>
            </a:r>
            <a:r>
              <a:rPr lang="en-US" sz="2600" dirty="0" smtClean="0">
                <a:solidFill>
                  <a:sysClr val="window" lastClr="FFFFFF"/>
                </a:solidFill>
                <a:latin typeface="Gill Sans MT" panose="020B0502020104020203"/>
              </a:rPr>
              <a:t>MEGAJOULE (</a:t>
            </a:r>
            <a:r>
              <a:rPr lang="en-US" sz="2600" dirty="0" err="1" smtClean="0">
                <a:solidFill>
                  <a:sysClr val="window" lastClr="FFFFFF"/>
                </a:solidFill>
                <a:latin typeface="Gill Sans MT" panose="020B0502020104020203"/>
              </a:rPr>
              <a:t>mj</a:t>
            </a:r>
            <a:r>
              <a:rPr lang="en-US" sz="2600" dirty="0" smtClean="0">
                <a:solidFill>
                  <a:sysClr val="window" lastClr="FFFFFF"/>
                </a:solidFill>
                <a:latin typeface="Gill Sans MT" panose="020B0502020104020203"/>
              </a:rPr>
              <a:t>) = 0.00024TON</a:t>
            </a:r>
          </a:p>
          <a:p>
            <a:pPr lvl="0">
              <a:defRPr/>
            </a:pPr>
            <a:endParaRPr lang="en-GB" sz="2600" dirty="0" smtClean="0">
              <a:solidFill>
                <a:sysClr val="window" lastClr="FFFFFF"/>
              </a:solidFill>
              <a:latin typeface="Gill Sans MT" panose="020B0502020104020203"/>
            </a:endParaRPr>
          </a:p>
          <a:p>
            <a:pPr lvl="0">
              <a:defRPr/>
            </a:pPr>
            <a:endParaRPr kumimoji="0" lang="en-US" sz="2600" b="1" i="0" u="none" strike="noStrike" kern="1200" cap="all" spc="300" normalizeH="0" baseline="0" noProof="0" dirty="0">
              <a:ln>
                <a:noFill/>
              </a:ln>
              <a:solidFill>
                <a:sysClr val="window" lastClr="FFFFFF"/>
              </a:solidFill>
              <a:uLnTx/>
              <a:uFillTx/>
              <a:latin typeface="Gill Sans MT" panose="020B0502020104020203"/>
            </a:endParaRPr>
          </a:p>
        </p:txBody>
      </p:sp>
      <p:sp>
        <p:nvSpPr>
          <p:cNvPr id="16" name="TextBox 15"/>
          <p:cNvSpPr txBox="1"/>
          <p:nvPr/>
        </p:nvSpPr>
        <p:spPr>
          <a:xfrm>
            <a:off x="785908" y="5129691"/>
            <a:ext cx="4724397" cy="707886"/>
          </a:xfrm>
          <a:prstGeom prst="rect">
            <a:avLst/>
          </a:prstGeom>
          <a:noFill/>
        </p:spPr>
        <p:txBody>
          <a:bodyPr wrap="square" rtlCol="0">
            <a:spAutoFit/>
          </a:bodyPr>
          <a:lstStyle/>
          <a:p>
            <a:pPr lvl="0">
              <a:defRPr/>
            </a:pPr>
            <a:r>
              <a:rPr lang="en-GB" sz="4000" dirty="0" smtClean="0">
                <a:solidFill>
                  <a:sysClr val="window" lastClr="FFFFFF"/>
                </a:solidFill>
                <a:latin typeface="Arial Black" panose="020B0A04020102020204" pitchFamily="34" charset="0"/>
              </a:rPr>
              <a:t>701,100,000.00</a:t>
            </a:r>
            <a:endParaRPr lang="en-US" sz="4000" baseline="30000" dirty="0">
              <a:solidFill>
                <a:sysClr val="window" lastClr="FFFFFF"/>
              </a:solidFill>
              <a:latin typeface="Arial Black" panose="020B0A04020102020204" pitchFamily="34" charset="0"/>
            </a:endParaRPr>
          </a:p>
        </p:txBody>
      </p:sp>
      <p:sp>
        <p:nvSpPr>
          <p:cNvPr id="18" name="TextBox 17"/>
          <p:cNvSpPr txBox="1"/>
          <p:nvPr/>
        </p:nvSpPr>
        <p:spPr>
          <a:xfrm>
            <a:off x="6618517" y="5129691"/>
            <a:ext cx="4688218" cy="707886"/>
          </a:xfrm>
          <a:prstGeom prst="rect">
            <a:avLst/>
          </a:prstGeom>
          <a:noFill/>
        </p:spPr>
        <p:txBody>
          <a:bodyPr wrap="square" rtlCol="0">
            <a:spAutoFit/>
          </a:bodyPr>
          <a:lstStyle/>
          <a:p>
            <a:pPr lvl="0">
              <a:defRPr/>
            </a:pPr>
            <a:r>
              <a:rPr lang="en-GB" sz="4000" dirty="0" smtClean="0">
                <a:solidFill>
                  <a:sysClr val="window" lastClr="FFFFFF"/>
                </a:solidFill>
                <a:latin typeface="Arial Black" panose="020B0A04020102020204" pitchFamily="34" charset="0"/>
              </a:rPr>
              <a:t>258,300,000.00</a:t>
            </a:r>
            <a:endParaRPr lang="en-US" sz="4000" baseline="30000" dirty="0">
              <a:solidFill>
                <a:sysClr val="window" lastClr="FFFFFF"/>
              </a:solidFill>
              <a:latin typeface="Arial Black" panose="020B0A04020102020204" pitchFamily="34" charset="0"/>
            </a:endParaRPr>
          </a:p>
        </p:txBody>
      </p:sp>
    </p:spTree>
    <p:extLst>
      <p:ext uri="{BB962C8B-B14F-4D97-AF65-F5344CB8AC3E}">
        <p14:creationId xmlns:p14="http://schemas.microsoft.com/office/powerpoint/2010/main" val="187668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97201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506016" y="23218"/>
            <a:ext cx="5083969" cy="189245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dirty="0" smtClean="0">
                <a:solidFill>
                  <a:sysClr val="window" lastClr="FFFFFF"/>
                </a:solidFill>
                <a:latin typeface="Gill Sans MT" panose="020B0502020104020203"/>
              </a:rPr>
              <a:t>Non-green building</a:t>
            </a:r>
            <a:endParaRPr kumimoji="0" lang="en-US"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191814" y="632369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600" b="1"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1"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pic>
        <p:nvPicPr>
          <p:cNvPr id="20482" name="Picture 2" descr="23 Different Green Building Materials - The Constructor"/>
          <p:cNvPicPr>
            <a:picLocks noChangeAspect="1" noChangeArrowheads="1"/>
          </p:cNvPicPr>
          <p:nvPr/>
        </p:nvPicPr>
        <p:blipFill rotWithShape="1">
          <a:blip r:embed="rId4">
            <a:extLst>
              <a:ext uri="{28A0092B-C50C-407E-A947-70E740481C1C}">
                <a14:useLocalDpi xmlns:a14="http://schemas.microsoft.com/office/drawing/2010/main" val="0"/>
              </a:ext>
            </a:extLst>
          </a:blip>
          <a:srcRect l="17214" t="23717" r="37855" b="16735"/>
          <a:stretch/>
        </p:blipFill>
        <p:spPr bwMode="auto">
          <a:xfrm>
            <a:off x="7875984" y="1915670"/>
            <a:ext cx="1886952" cy="152400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5">
            <a:extLst>
              <a:ext uri="{FF2B5EF4-FFF2-40B4-BE49-F238E27FC236}">
                <a16:creationId xmlns:a16="http://schemas.microsoft.com/office/drawing/2014/main" id="{DB4530C3-10EF-4FDE-A1B1-9DF09C2DF096}"/>
              </a:ext>
            </a:extLst>
          </p:cNvPr>
          <p:cNvSpPr txBox="1">
            <a:spLocks/>
          </p:cNvSpPr>
          <p:nvPr/>
        </p:nvSpPr>
        <p:spPr>
          <a:xfrm>
            <a:off x="6222766" y="11096"/>
            <a:ext cx="5083969" cy="189245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dirty="0" smtClean="0">
                <a:solidFill>
                  <a:sysClr val="window" lastClr="FFFFFF"/>
                </a:solidFill>
                <a:latin typeface="Gill Sans MT" panose="020B0502020104020203"/>
              </a:rPr>
              <a:t>green building</a:t>
            </a:r>
            <a:endParaRPr kumimoji="0" lang="en-US" b="1" i="0" u="none" strike="noStrike" kern="1200" cap="all" spc="300" normalizeH="0" baseline="0" noProof="0" dirty="0">
              <a:ln>
                <a:noFill/>
              </a:ln>
              <a:solidFill>
                <a:sysClr val="window" lastClr="FFFFFF"/>
              </a:solidFill>
              <a:uLnTx/>
              <a:uFillTx/>
              <a:latin typeface="Gill Sans MT" panose="020B0502020104020203"/>
            </a:endParaRPr>
          </a:p>
        </p:txBody>
      </p:sp>
      <p:sp>
        <p:nvSpPr>
          <p:cNvPr id="2" name="TextBox 1"/>
          <p:cNvSpPr txBox="1"/>
          <p:nvPr/>
        </p:nvSpPr>
        <p:spPr>
          <a:xfrm>
            <a:off x="304800" y="3439671"/>
            <a:ext cx="5791200" cy="3970318"/>
          </a:xfrm>
          <a:prstGeom prst="rect">
            <a:avLst/>
          </a:prstGeom>
          <a:noFill/>
        </p:spPr>
        <p:txBody>
          <a:bodyPr wrap="square" rtlCol="0">
            <a:spAutoFit/>
          </a:bodyPr>
          <a:lstStyle/>
          <a:p>
            <a:pPr>
              <a:lnSpc>
                <a:spcPct val="150000"/>
              </a:lnSpc>
            </a:pPr>
            <a:r>
              <a:rPr lang="en-GB" sz="2400" dirty="0" smtClean="0">
                <a:latin typeface="Arial Black" panose="020B0A04020102020204" pitchFamily="34" charset="0"/>
              </a:rPr>
              <a:t>Floor Area = 1000sqm</a:t>
            </a:r>
          </a:p>
          <a:p>
            <a:pPr>
              <a:lnSpc>
                <a:spcPct val="150000"/>
              </a:lnSpc>
            </a:pPr>
            <a:r>
              <a:rPr lang="en-GB" sz="2400" dirty="0" smtClean="0">
                <a:latin typeface="Arial Black" panose="020B0A04020102020204" pitchFamily="34" charset="0"/>
              </a:rPr>
              <a:t>Emission impact =18%</a:t>
            </a:r>
          </a:p>
          <a:p>
            <a:pPr>
              <a:lnSpc>
                <a:spcPct val="150000"/>
              </a:lnSpc>
            </a:pPr>
            <a:r>
              <a:rPr lang="en-GB" sz="2400" dirty="0" smtClean="0">
                <a:latin typeface="Arial Black" panose="020B0A04020102020204" pitchFamily="34" charset="0"/>
              </a:rPr>
              <a:t>Location = ABUJA</a:t>
            </a:r>
          </a:p>
          <a:p>
            <a:pPr>
              <a:lnSpc>
                <a:spcPct val="150000"/>
              </a:lnSpc>
            </a:pPr>
            <a:r>
              <a:rPr lang="en-GB" sz="2400" dirty="0" smtClean="0">
                <a:latin typeface="Arial Black" panose="020B0A04020102020204" pitchFamily="34" charset="0"/>
              </a:rPr>
              <a:t>CARBON TAX = </a:t>
            </a:r>
            <a:r>
              <a:rPr lang="en-GB" sz="2400" strike="dblStrike" dirty="0">
                <a:solidFill>
                  <a:srgbClr val="FFFFFF"/>
                </a:solidFill>
                <a:latin typeface="Arial Black" panose="020B0A04020102020204" pitchFamily="34" charset="0"/>
                <a:ea typeface="Calibri" panose="020F0502020204030204" pitchFamily="34" charset="0"/>
                <a:cs typeface="Times New Roman" panose="02020603050405020304" pitchFamily="18" charset="0"/>
              </a:rPr>
              <a:t>N</a:t>
            </a:r>
            <a:r>
              <a:rPr lang="en-GB" sz="2400" dirty="0" smtClean="0">
                <a:latin typeface="Arial Black" panose="020B0A04020102020204" pitchFamily="34" charset="0"/>
              </a:rPr>
              <a:t>30,750/TON</a:t>
            </a:r>
          </a:p>
          <a:p>
            <a:pPr>
              <a:lnSpc>
                <a:spcPct val="150000"/>
              </a:lnSpc>
            </a:pPr>
            <a:r>
              <a:rPr lang="en-GB" sz="2400" dirty="0" smtClean="0">
                <a:latin typeface="Arial Black" panose="020B0A04020102020204" pitchFamily="34" charset="0"/>
              </a:rPr>
              <a:t>LIFETIME COST </a:t>
            </a:r>
            <a:r>
              <a:rPr lang="en-GB" dirty="0" smtClean="0">
                <a:latin typeface="Arial Black" panose="020B0A04020102020204" pitchFamily="34" charset="0"/>
              </a:rPr>
              <a:t>(60years)</a:t>
            </a:r>
            <a:r>
              <a:rPr lang="en-GB" sz="2400" dirty="0" smtClean="0">
                <a:latin typeface="Arial Black" panose="020B0A04020102020204" pitchFamily="34" charset="0"/>
              </a:rPr>
              <a:t> = </a:t>
            </a:r>
          </a:p>
          <a:p>
            <a:pPr>
              <a:lnSpc>
                <a:spcPct val="150000"/>
              </a:lnSpc>
            </a:pPr>
            <a:r>
              <a:rPr lang="en-GB" sz="2400" strike="dblStrike" dirty="0" smtClean="0">
                <a:solidFill>
                  <a:srgbClr val="FF0000"/>
                </a:solidFill>
                <a:latin typeface="Arial Black" panose="020B0A04020102020204" pitchFamily="34" charset="0"/>
                <a:ea typeface="Calibri" panose="020F0502020204030204" pitchFamily="34" charset="0"/>
                <a:cs typeface="Times New Roman" panose="02020603050405020304" pitchFamily="18" charset="0"/>
              </a:rPr>
              <a:t>N</a:t>
            </a:r>
            <a:r>
              <a:rPr lang="en-GB" sz="2400" dirty="0" smtClean="0">
                <a:solidFill>
                  <a:srgbClr val="FF0000"/>
                </a:solidFill>
                <a:latin typeface="Arial Black" panose="020B0A04020102020204" pitchFamily="34" charset="0"/>
              </a:rPr>
              <a:t>701,100,000.00</a:t>
            </a:r>
          </a:p>
          <a:p>
            <a:pPr>
              <a:lnSpc>
                <a:spcPct val="150000"/>
              </a:lnSpc>
            </a:pPr>
            <a:endParaRPr lang="en-US" sz="2400" dirty="0">
              <a:latin typeface="Arial Black" panose="020B0A04020102020204" pitchFamily="34" charset="0"/>
            </a:endParaRPr>
          </a:p>
        </p:txBody>
      </p:sp>
      <p:pic>
        <p:nvPicPr>
          <p:cNvPr id="14" name="Picture 2" descr="New Home Plans | Southern Illinois | Brooks Village Homes"/>
          <p:cNvPicPr>
            <a:picLocks noChangeAspect="1" noChangeArrowheads="1"/>
          </p:cNvPicPr>
          <p:nvPr/>
        </p:nvPicPr>
        <p:blipFill rotWithShape="1">
          <a:blip r:embed="rId5">
            <a:extLst>
              <a:ext uri="{28A0092B-C50C-407E-A947-70E740481C1C}">
                <a14:useLocalDpi xmlns:a14="http://schemas.microsoft.com/office/drawing/2010/main" val="0"/>
              </a:ext>
            </a:extLst>
          </a:blip>
          <a:srcRect l="35047" t="30208" r="35114" b="29514"/>
          <a:stretch/>
        </p:blipFill>
        <p:spPr bwMode="auto">
          <a:xfrm>
            <a:off x="1938267" y="1915670"/>
            <a:ext cx="2219463" cy="15240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162221" y="3424363"/>
            <a:ext cx="5791200" cy="3970318"/>
          </a:xfrm>
          <a:prstGeom prst="rect">
            <a:avLst/>
          </a:prstGeom>
          <a:noFill/>
        </p:spPr>
        <p:txBody>
          <a:bodyPr wrap="square" rtlCol="0">
            <a:spAutoFit/>
          </a:bodyPr>
          <a:lstStyle/>
          <a:p>
            <a:pPr>
              <a:lnSpc>
                <a:spcPct val="150000"/>
              </a:lnSpc>
            </a:pPr>
            <a:r>
              <a:rPr lang="en-GB" sz="2400" dirty="0" smtClean="0">
                <a:latin typeface="Arial Black" panose="020B0A04020102020204" pitchFamily="34" charset="0"/>
              </a:rPr>
              <a:t>Floor Area = 1000sqm</a:t>
            </a:r>
          </a:p>
          <a:p>
            <a:pPr>
              <a:lnSpc>
                <a:spcPct val="150000"/>
              </a:lnSpc>
            </a:pPr>
            <a:r>
              <a:rPr lang="en-GB" sz="2400" dirty="0">
                <a:latin typeface="Arial Black" panose="020B0A04020102020204" pitchFamily="34" charset="0"/>
              </a:rPr>
              <a:t>Emission impact </a:t>
            </a:r>
            <a:r>
              <a:rPr lang="en-GB" sz="2400" dirty="0" smtClean="0">
                <a:latin typeface="Arial Black" panose="020B0A04020102020204" pitchFamily="34" charset="0"/>
              </a:rPr>
              <a:t>=5%</a:t>
            </a:r>
            <a:endParaRPr lang="en-GB" sz="2400" dirty="0">
              <a:latin typeface="Arial Black" panose="020B0A04020102020204" pitchFamily="34" charset="0"/>
            </a:endParaRPr>
          </a:p>
          <a:p>
            <a:pPr>
              <a:lnSpc>
                <a:spcPct val="150000"/>
              </a:lnSpc>
            </a:pPr>
            <a:r>
              <a:rPr lang="en-GB" sz="2400" dirty="0" smtClean="0">
                <a:latin typeface="Arial Black" panose="020B0A04020102020204" pitchFamily="34" charset="0"/>
              </a:rPr>
              <a:t>Location = ABUJA</a:t>
            </a:r>
          </a:p>
          <a:p>
            <a:pPr>
              <a:lnSpc>
                <a:spcPct val="150000"/>
              </a:lnSpc>
            </a:pPr>
            <a:r>
              <a:rPr lang="en-GB" sz="2400" dirty="0" smtClean="0">
                <a:latin typeface="Arial Black" panose="020B0A04020102020204" pitchFamily="34" charset="0"/>
              </a:rPr>
              <a:t>CARBON TAX = </a:t>
            </a:r>
            <a:r>
              <a:rPr lang="en-GB" sz="2400" strike="dblStrike" dirty="0" smtClean="0">
                <a:solidFill>
                  <a:srgbClr val="FFFFFF"/>
                </a:solidFill>
                <a:latin typeface="Arial Black" panose="020B0A04020102020204" pitchFamily="34" charset="0"/>
                <a:ea typeface="Calibri" panose="020F0502020204030204" pitchFamily="34" charset="0"/>
                <a:cs typeface="Times New Roman" panose="02020603050405020304" pitchFamily="18" charset="0"/>
              </a:rPr>
              <a:t>N</a:t>
            </a:r>
            <a:r>
              <a:rPr lang="en-GB" sz="2400" dirty="0" smtClean="0">
                <a:latin typeface="Arial Black" panose="020B0A04020102020204" pitchFamily="34" charset="0"/>
              </a:rPr>
              <a:t>30,750/TON</a:t>
            </a:r>
          </a:p>
          <a:p>
            <a:pPr>
              <a:lnSpc>
                <a:spcPct val="150000"/>
              </a:lnSpc>
            </a:pPr>
            <a:r>
              <a:rPr lang="en-GB" sz="2400" dirty="0" smtClean="0">
                <a:latin typeface="Arial Black" panose="020B0A04020102020204" pitchFamily="34" charset="0"/>
              </a:rPr>
              <a:t>LIFETIME COST </a:t>
            </a:r>
            <a:r>
              <a:rPr lang="en-GB" dirty="0">
                <a:solidFill>
                  <a:prstClr val="white"/>
                </a:solidFill>
                <a:latin typeface="Arial Black" panose="020B0A04020102020204" pitchFamily="34" charset="0"/>
              </a:rPr>
              <a:t>(60years)</a:t>
            </a:r>
            <a:r>
              <a:rPr lang="en-GB" sz="2400" dirty="0">
                <a:solidFill>
                  <a:prstClr val="white"/>
                </a:solidFill>
                <a:latin typeface="Arial Black" panose="020B0A04020102020204" pitchFamily="34" charset="0"/>
              </a:rPr>
              <a:t> </a:t>
            </a:r>
            <a:r>
              <a:rPr lang="en-GB" sz="2400" dirty="0" smtClean="0">
                <a:latin typeface="Arial Black" panose="020B0A04020102020204" pitchFamily="34" charset="0"/>
              </a:rPr>
              <a:t>= </a:t>
            </a:r>
          </a:p>
          <a:p>
            <a:pPr lvl="0">
              <a:lnSpc>
                <a:spcPct val="150000"/>
              </a:lnSpc>
            </a:pPr>
            <a:r>
              <a:rPr lang="en-GB" sz="2400" strike="dblStrike" dirty="0" smtClean="0">
                <a:solidFill>
                  <a:srgbClr val="FF0000"/>
                </a:solidFill>
                <a:latin typeface="Arial Black" panose="020B0A04020102020204" pitchFamily="34" charset="0"/>
                <a:ea typeface="Calibri" panose="020F0502020204030204" pitchFamily="34" charset="0"/>
                <a:cs typeface="Times New Roman" panose="02020603050405020304" pitchFamily="18" charset="0"/>
              </a:rPr>
              <a:t>N</a:t>
            </a:r>
            <a:r>
              <a:rPr lang="en-GB" sz="2400" dirty="0" smtClean="0">
                <a:solidFill>
                  <a:srgbClr val="FF0000"/>
                </a:solidFill>
                <a:latin typeface="Arial Black" panose="020B0A04020102020204" pitchFamily="34" charset="0"/>
              </a:rPr>
              <a:t>258,300,000.00</a:t>
            </a:r>
            <a:endParaRPr lang="en-US" sz="2400" baseline="30000" dirty="0">
              <a:solidFill>
                <a:srgbClr val="FF0000"/>
              </a:solidFill>
              <a:latin typeface="Arial Black" panose="020B0A04020102020204" pitchFamily="34" charset="0"/>
            </a:endParaRPr>
          </a:p>
          <a:p>
            <a:pPr>
              <a:lnSpc>
                <a:spcPct val="150000"/>
              </a:lnSpc>
            </a:pPr>
            <a:endParaRPr lang="en-US" sz="2400" dirty="0">
              <a:latin typeface="Arial Black" panose="020B0A04020102020204" pitchFamily="34" charset="0"/>
            </a:endParaRPr>
          </a:p>
        </p:txBody>
      </p:sp>
    </p:spTree>
    <p:extLst>
      <p:ext uri="{BB962C8B-B14F-4D97-AF65-F5344CB8AC3E}">
        <p14:creationId xmlns:p14="http://schemas.microsoft.com/office/powerpoint/2010/main" val="5575050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ilding" title="Building">
            <a:extLst>
              <a:ext uri="{FF2B5EF4-FFF2-40B4-BE49-F238E27FC236}">
                <a16:creationId xmlns:a16="http://schemas.microsoft.com/office/drawing/2014/main" id="{00C713CD-79D0-408F-A140-FBAE3C602261}"/>
              </a:ext>
            </a:extLst>
          </p:cNvPr>
          <p:cNvPicPr>
            <a:picLocks noGrp="1" noChangeAspect="1"/>
          </p:cNvPicPr>
          <p:nvPr>
            <p:ph type="pic" sz="quarter" idx="15"/>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a:stretch>
            <a:fillRect/>
          </a:stretch>
        </p:blipFill>
        <p:spPr>
          <a:xfrm>
            <a:off x="1" y="0"/>
            <a:ext cx="12192000" cy="6858000"/>
          </a:xfrm>
        </p:spPr>
      </p:pic>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7"/>
          </p:nvPr>
        </p:nvSpPr>
        <p:spPr>
          <a:xfrm>
            <a:off x="10952197" y="6490706"/>
            <a:ext cx="1052510" cy="365125"/>
          </a:xfrm>
        </p:spPr>
        <p:txBody>
          <a:bodyPr/>
          <a:lstStyle/>
          <a:p>
            <a:fld id="{8C2E478F-E849-4A8C-AF1F-CBCC78A7CBFA}" type="slidenum">
              <a:rPr lang="en-US" sz="1100" b="1" smtClean="0">
                <a:solidFill>
                  <a:srgbClr val="FFFFFF"/>
                </a:solidFill>
                <a:latin typeface="Arial Black" panose="020B0A04020102020204" pitchFamily="34" charset="0"/>
              </a:rPr>
              <a:pPr/>
              <a:t>46</a:t>
            </a:fld>
            <a:endParaRPr lang="en-US" sz="1100" b="1" dirty="0">
              <a:solidFill>
                <a:srgbClr val="FFFFFF"/>
              </a:solidFill>
              <a:latin typeface="Arial Black" panose="020B0A04020102020204" pitchFamily="34" charset="0"/>
            </a:endParaRPr>
          </a:p>
        </p:txBody>
      </p:sp>
      <p:sp>
        <p:nvSpPr>
          <p:cNvPr id="15" name="TextBox 14"/>
          <p:cNvSpPr txBox="1"/>
          <p:nvPr/>
        </p:nvSpPr>
        <p:spPr>
          <a:xfrm>
            <a:off x="0" y="0"/>
            <a:ext cx="12172042" cy="6858000"/>
          </a:xfrm>
          <a:prstGeom prst="rect">
            <a:avLst/>
          </a:prstGeom>
          <a:solidFill>
            <a:srgbClr val="548235">
              <a:alpha val="35000"/>
            </a:srgbClr>
          </a:solidFill>
        </p:spPr>
        <p:txBody>
          <a:bodyPr wrap="square" rtlCol="0">
            <a:spAutoFit/>
            <a:scene3d>
              <a:camera prst="orthographicFront"/>
              <a:lightRig rig="threePt" dir="t"/>
            </a:scene3d>
            <a:sp3d prstMaterial="powder"/>
          </a:bodyPr>
          <a:lstStyle/>
          <a:p>
            <a:endParaRPr lang="en-US"/>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1" r="67011" b="-6901"/>
          <a:stretch/>
        </p:blipFill>
        <p:spPr>
          <a:xfrm>
            <a:off x="147043" y="113824"/>
            <a:ext cx="640357" cy="524319"/>
          </a:xfrm>
          <a:prstGeom prst="rect">
            <a:avLst/>
          </a:prstGeom>
        </p:spPr>
      </p:pic>
      <p:sp>
        <p:nvSpPr>
          <p:cNvPr id="29" name="Title 25">
            <a:extLst>
              <a:ext uri="{FF2B5EF4-FFF2-40B4-BE49-F238E27FC236}">
                <a16:creationId xmlns:a16="http://schemas.microsoft.com/office/drawing/2014/main" id="{DB4530C3-10EF-4FDE-A1B1-9DF09C2DF096}"/>
              </a:ext>
            </a:extLst>
          </p:cNvPr>
          <p:cNvSpPr>
            <a:spLocks noGrp="1"/>
          </p:cNvSpPr>
          <p:nvPr>
            <p:ph type="title"/>
          </p:nvPr>
        </p:nvSpPr>
        <p:spPr>
          <a:xfrm>
            <a:off x="424581" y="444578"/>
            <a:ext cx="11458460" cy="757742"/>
          </a:xfrm>
        </p:spPr>
        <p:txBody>
          <a:bodyPr>
            <a:normAutofit fontScale="90000"/>
          </a:bodyPr>
          <a:lstStyle/>
          <a:p>
            <a:r>
              <a:rPr lang="en-US" dirty="0" smtClean="0"/>
              <a:t>Cost outlook</a:t>
            </a:r>
            <a:endParaRPr lang="en-US" dirty="0"/>
          </a:p>
        </p:txBody>
      </p:sp>
      <p:graphicFrame>
        <p:nvGraphicFramePr>
          <p:cNvPr id="30" name="Object 29"/>
          <p:cNvGraphicFramePr>
            <a:graphicFrameLocks noChangeAspect="1"/>
          </p:cNvGraphicFramePr>
          <p:nvPr>
            <p:extLst>
              <p:ext uri="{D42A27DB-BD31-4B8C-83A1-F6EECF244321}">
                <p14:modId xmlns:p14="http://schemas.microsoft.com/office/powerpoint/2010/main" val="2251752277"/>
              </p:ext>
            </p:extLst>
          </p:nvPr>
        </p:nvGraphicFramePr>
        <p:xfrm>
          <a:off x="467361" y="1336676"/>
          <a:ext cx="11257914" cy="4606924"/>
        </p:xfrm>
        <a:graphic>
          <a:graphicData uri="http://schemas.openxmlformats.org/presentationml/2006/ole">
            <mc:AlternateContent xmlns:mc="http://schemas.openxmlformats.org/markup-compatibility/2006">
              <mc:Choice xmlns:v="urn:schemas-microsoft-com:vml" Requires="v">
                <p:oleObj spid="_x0000_s2092" name="Worksheet" r:id="rId6" imgW="8972398" imgH="2866880" progId="Excel.Sheet.12">
                  <p:embed/>
                </p:oleObj>
              </mc:Choice>
              <mc:Fallback>
                <p:oleObj name="Worksheet" r:id="rId6" imgW="8972398" imgH="2866880" progId="Excel.Sheet.12">
                  <p:embed/>
                  <p:pic>
                    <p:nvPicPr>
                      <p:cNvPr id="0" name=""/>
                      <p:cNvPicPr/>
                      <p:nvPr/>
                    </p:nvPicPr>
                    <p:blipFill>
                      <a:blip r:embed="rId7"/>
                      <a:stretch>
                        <a:fillRect/>
                      </a:stretch>
                    </p:blipFill>
                    <p:spPr>
                      <a:xfrm>
                        <a:off x="467361" y="1336676"/>
                        <a:ext cx="11257914" cy="4606924"/>
                      </a:xfrm>
                      <a:prstGeom prst="rect">
                        <a:avLst/>
                      </a:prstGeom>
                    </p:spPr>
                  </p:pic>
                </p:oleObj>
              </mc:Fallback>
            </mc:AlternateContent>
          </a:graphicData>
        </a:graphic>
      </p:graphicFrame>
    </p:spTree>
    <p:extLst>
      <p:ext uri="{BB962C8B-B14F-4D97-AF65-F5344CB8AC3E}">
        <p14:creationId xmlns:p14="http://schemas.microsoft.com/office/powerpoint/2010/main" val="38826827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ilding" title="Building">
            <a:extLst>
              <a:ext uri="{FF2B5EF4-FFF2-40B4-BE49-F238E27FC236}">
                <a16:creationId xmlns:a16="http://schemas.microsoft.com/office/drawing/2014/main" id="{00C713CD-79D0-408F-A140-FBAE3C602261}"/>
              </a:ext>
            </a:extLst>
          </p:cNvPr>
          <p:cNvPicPr>
            <a:picLocks noGrp="1" noChangeAspect="1"/>
          </p:cNvPicPr>
          <p:nvPr>
            <p:ph type="pic" sz="quarter" idx="15"/>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a:stretch>
            <a:fillRect/>
          </a:stretch>
        </p:blipFill>
        <p:spPr>
          <a:xfrm>
            <a:off x="1" y="0"/>
            <a:ext cx="12192000" cy="6858000"/>
          </a:xfrm>
        </p:spPr>
      </p:pic>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6611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7"/>
          </p:nvPr>
        </p:nvSpPr>
        <p:spPr>
          <a:xfrm>
            <a:off x="10952197" y="6795506"/>
            <a:ext cx="1052510" cy="365125"/>
          </a:xfrm>
        </p:spPr>
        <p:txBody>
          <a:bodyPr/>
          <a:lstStyle/>
          <a:p>
            <a:fld id="{8C2E478F-E849-4A8C-AF1F-CBCC78A7CBFA}" type="slidenum">
              <a:rPr lang="en-US" sz="1100" b="1" smtClean="0">
                <a:solidFill>
                  <a:srgbClr val="FFFFFF"/>
                </a:solidFill>
                <a:latin typeface="Arial Black" panose="020B0A04020102020204" pitchFamily="34" charset="0"/>
              </a:rPr>
              <a:pPr/>
              <a:t>47</a:t>
            </a:fld>
            <a:endParaRPr lang="en-US" sz="1100" b="1" dirty="0">
              <a:solidFill>
                <a:srgbClr val="FFFFFF"/>
              </a:solidFill>
              <a:latin typeface="Arial Black" panose="020B0A04020102020204" pitchFamily="34" charset="0"/>
            </a:endParaRPr>
          </a:p>
        </p:txBody>
      </p:sp>
      <p:sp>
        <p:nvSpPr>
          <p:cNvPr id="15" name="TextBox 14"/>
          <p:cNvSpPr txBox="1"/>
          <p:nvPr/>
        </p:nvSpPr>
        <p:spPr>
          <a:xfrm>
            <a:off x="0" y="0"/>
            <a:ext cx="12172042" cy="6858000"/>
          </a:xfrm>
          <a:prstGeom prst="rect">
            <a:avLst/>
          </a:prstGeom>
          <a:solidFill>
            <a:srgbClr val="548235">
              <a:alpha val="35000"/>
            </a:srgbClr>
          </a:solidFill>
        </p:spPr>
        <p:txBody>
          <a:bodyPr wrap="square" rtlCol="0">
            <a:spAutoFit/>
            <a:scene3d>
              <a:camera prst="orthographicFront"/>
              <a:lightRig rig="threePt" dir="t"/>
            </a:scene3d>
            <a:sp3d prstMaterial="powder"/>
          </a:bodyPr>
          <a:lstStyle/>
          <a:p>
            <a:endParaRPr lang="en-US"/>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1" r="67011" b="-6901"/>
          <a:stretch/>
        </p:blipFill>
        <p:spPr>
          <a:xfrm>
            <a:off x="147043" y="113824"/>
            <a:ext cx="640357" cy="524319"/>
          </a:xfrm>
          <a:prstGeom prst="rect">
            <a:avLst/>
          </a:prstGeom>
        </p:spPr>
      </p:pic>
      <p:sp>
        <p:nvSpPr>
          <p:cNvPr id="29" name="Title 25">
            <a:extLst>
              <a:ext uri="{FF2B5EF4-FFF2-40B4-BE49-F238E27FC236}">
                <a16:creationId xmlns:a16="http://schemas.microsoft.com/office/drawing/2014/main" id="{DB4530C3-10EF-4FDE-A1B1-9DF09C2DF096}"/>
              </a:ext>
            </a:extLst>
          </p:cNvPr>
          <p:cNvSpPr>
            <a:spLocks noGrp="1"/>
          </p:cNvSpPr>
          <p:nvPr>
            <p:ph type="title"/>
          </p:nvPr>
        </p:nvSpPr>
        <p:spPr>
          <a:xfrm>
            <a:off x="424581" y="444578"/>
            <a:ext cx="11458460" cy="757742"/>
          </a:xfrm>
        </p:spPr>
        <p:txBody>
          <a:bodyPr>
            <a:normAutofit fontScale="90000"/>
          </a:bodyPr>
          <a:lstStyle/>
          <a:p>
            <a:r>
              <a:rPr lang="en-US" dirty="0" smtClean="0"/>
              <a:t>Cost outlook</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779940226"/>
              </p:ext>
            </p:extLst>
          </p:nvPr>
        </p:nvGraphicFramePr>
        <p:xfrm>
          <a:off x="366932" y="1336676"/>
          <a:ext cx="11339293" cy="5019674"/>
        </p:xfrm>
        <a:graphic>
          <a:graphicData uri="http://schemas.openxmlformats.org/presentationml/2006/ole">
            <mc:AlternateContent xmlns:mc="http://schemas.openxmlformats.org/markup-compatibility/2006">
              <mc:Choice xmlns:v="urn:schemas-microsoft-com:vml" Requires="v">
                <p:oleObj spid="_x0000_s14346" name="Worksheet" r:id="rId6" imgW="8972398" imgH="3514690" progId="Excel.Sheet.12">
                  <p:embed/>
                </p:oleObj>
              </mc:Choice>
              <mc:Fallback>
                <p:oleObj name="Worksheet" r:id="rId6" imgW="8972398" imgH="3514690" progId="Excel.Sheet.12">
                  <p:embed/>
                  <p:pic>
                    <p:nvPicPr>
                      <p:cNvPr id="0" name=""/>
                      <p:cNvPicPr/>
                      <p:nvPr/>
                    </p:nvPicPr>
                    <p:blipFill>
                      <a:blip r:embed="rId7"/>
                      <a:stretch>
                        <a:fillRect/>
                      </a:stretch>
                    </p:blipFill>
                    <p:spPr>
                      <a:xfrm>
                        <a:off x="366932" y="1336676"/>
                        <a:ext cx="11339293" cy="5019674"/>
                      </a:xfrm>
                      <a:prstGeom prst="rect">
                        <a:avLst/>
                      </a:prstGeom>
                    </p:spPr>
                  </p:pic>
                </p:oleObj>
              </mc:Fallback>
            </mc:AlternateContent>
          </a:graphicData>
        </a:graphic>
      </p:graphicFrame>
    </p:spTree>
    <p:extLst>
      <p:ext uri="{BB962C8B-B14F-4D97-AF65-F5344CB8AC3E}">
        <p14:creationId xmlns:p14="http://schemas.microsoft.com/office/powerpoint/2010/main" val="41863121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newable Energy Facts: Fun Stats About Clean Energy You Won&amp;#39;t Believe"/>
          <p:cNvPicPr>
            <a:picLocks noChangeAspect="1" noChangeArrowheads="1"/>
          </p:cNvPicPr>
          <p:nvPr/>
        </p:nvPicPr>
        <p:blipFill rotWithShape="1">
          <a:blip r:embed="rId4">
            <a:extLst>
              <a:ext uri="{28A0092B-C50C-407E-A947-70E740481C1C}">
                <a14:useLocalDpi xmlns:a14="http://schemas.microsoft.com/office/drawing/2010/main" val="0"/>
              </a:ext>
            </a:extLst>
          </a:blip>
          <a:srcRect t="25526" b="22405"/>
          <a:stretch/>
        </p:blipFill>
        <p:spPr bwMode="auto">
          <a:xfrm>
            <a:off x="0" y="4282909"/>
            <a:ext cx="12192000" cy="2569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76338" y="364621"/>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300" normalizeH="0" baseline="0" noProof="0" dirty="0" smtClean="0">
                <a:ln>
                  <a:noFill/>
                </a:ln>
                <a:solidFill>
                  <a:sysClr val="window" lastClr="FFFFFF"/>
                </a:solidFill>
                <a:uLnTx/>
                <a:uFillTx/>
                <a:latin typeface="Gill Sans MT" panose="020B0502020104020203"/>
                <a:ea typeface="+mj-ea"/>
                <a:cs typeface="+mj-cs"/>
              </a:rPr>
              <a:t>COST IMPLICATION</a:t>
            </a:r>
            <a:endParaRPr kumimoji="0" lang="en-US" sz="2400" b="1" i="0" u="none" strike="noStrike" kern="1200" cap="all" spc="300" normalizeH="0" baseline="0" noProof="0" dirty="0">
              <a:ln>
                <a:noFill/>
              </a:ln>
              <a:solidFill>
                <a:sysClr val="window" lastClr="FFFFFF"/>
              </a:solidFill>
              <a:uLnTx/>
              <a:uFillTx/>
              <a:latin typeface="Gill Sans MT" panose="020B0502020104020203"/>
              <a:ea typeface="+mj-ea"/>
              <a:cs typeface="+mj-cs"/>
            </a:endParaRP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graphicFrame>
        <p:nvGraphicFramePr>
          <p:cNvPr id="10" name="Diagram 9"/>
          <p:cNvGraphicFramePr/>
          <p:nvPr>
            <p:extLst>
              <p:ext uri="{D42A27DB-BD31-4B8C-83A1-F6EECF244321}">
                <p14:modId xmlns:p14="http://schemas.microsoft.com/office/powerpoint/2010/main" val="3871779732"/>
              </p:ext>
            </p:extLst>
          </p:nvPr>
        </p:nvGraphicFramePr>
        <p:xfrm>
          <a:off x="465023" y="1544647"/>
          <a:ext cx="11895703" cy="7709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 10"/>
          <p:cNvGraphicFramePr/>
          <p:nvPr>
            <p:extLst>
              <p:ext uri="{D42A27DB-BD31-4B8C-83A1-F6EECF244321}">
                <p14:modId xmlns:p14="http://schemas.microsoft.com/office/powerpoint/2010/main" val="1447926357"/>
              </p:ext>
            </p:extLst>
          </p:nvPr>
        </p:nvGraphicFramePr>
        <p:xfrm>
          <a:off x="465022" y="2505670"/>
          <a:ext cx="11895704" cy="75037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2" name="Diagram 11"/>
          <p:cNvGraphicFramePr/>
          <p:nvPr>
            <p:extLst>
              <p:ext uri="{D42A27DB-BD31-4B8C-83A1-F6EECF244321}">
                <p14:modId xmlns:p14="http://schemas.microsoft.com/office/powerpoint/2010/main" val="701770498"/>
              </p:ext>
            </p:extLst>
          </p:nvPr>
        </p:nvGraphicFramePr>
        <p:xfrm>
          <a:off x="465022" y="3585028"/>
          <a:ext cx="11915663" cy="77073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13" name="Diagram 12"/>
          <p:cNvGraphicFramePr/>
          <p:nvPr>
            <p:extLst>
              <p:ext uri="{D42A27DB-BD31-4B8C-83A1-F6EECF244321}">
                <p14:modId xmlns:p14="http://schemas.microsoft.com/office/powerpoint/2010/main" val="2316181480"/>
              </p:ext>
            </p:extLst>
          </p:nvPr>
        </p:nvGraphicFramePr>
        <p:xfrm>
          <a:off x="465022" y="4484425"/>
          <a:ext cx="11895704" cy="772205"/>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16" name="Diagram 15"/>
          <p:cNvGraphicFramePr/>
          <p:nvPr>
            <p:extLst>
              <p:ext uri="{D42A27DB-BD31-4B8C-83A1-F6EECF244321}">
                <p14:modId xmlns:p14="http://schemas.microsoft.com/office/powerpoint/2010/main" val="1570562581"/>
              </p:ext>
            </p:extLst>
          </p:nvPr>
        </p:nvGraphicFramePr>
        <p:xfrm>
          <a:off x="465022" y="5381033"/>
          <a:ext cx="11895704" cy="845442"/>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Tree>
    <p:extLst>
      <p:ext uri="{BB962C8B-B14F-4D97-AF65-F5344CB8AC3E}">
        <p14:creationId xmlns:p14="http://schemas.microsoft.com/office/powerpoint/2010/main" val="39280934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newable Energy Facts: Fun Stats About Clean Energy You Won&amp;#39;t Believe"/>
          <p:cNvPicPr>
            <a:picLocks noChangeAspect="1" noChangeArrowheads="1"/>
          </p:cNvPicPr>
          <p:nvPr/>
        </p:nvPicPr>
        <p:blipFill rotWithShape="1">
          <a:blip r:embed="rId4">
            <a:extLst>
              <a:ext uri="{28A0092B-C50C-407E-A947-70E740481C1C}">
                <a14:useLocalDpi xmlns:a14="http://schemas.microsoft.com/office/drawing/2010/main" val="0"/>
              </a:ext>
            </a:extLst>
          </a:blip>
          <a:srcRect t="25526" b="22405"/>
          <a:stretch/>
        </p:blipFill>
        <p:spPr bwMode="auto">
          <a:xfrm>
            <a:off x="0" y="4282909"/>
            <a:ext cx="12192000" cy="2569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107170" y="1484136"/>
            <a:ext cx="5006860" cy="24121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76338" y="364621"/>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300" normalizeH="0" baseline="0" noProof="0" dirty="0" smtClean="0">
                <a:ln>
                  <a:noFill/>
                </a:ln>
                <a:solidFill>
                  <a:sysClr val="window" lastClr="FFFFFF"/>
                </a:solidFill>
                <a:uLnTx/>
                <a:uFillTx/>
                <a:latin typeface="Gill Sans MT" panose="020B0502020104020203"/>
                <a:ea typeface="+mj-ea"/>
                <a:cs typeface="+mj-cs"/>
              </a:rPr>
              <a:t>COST IMPLICATION </a:t>
            </a:r>
            <a:endParaRPr kumimoji="0" lang="en-US" sz="2400" b="1" i="0" u="none" strike="noStrike" kern="1200" cap="all" spc="300" normalizeH="0" baseline="0" noProof="0" dirty="0">
              <a:ln>
                <a:noFill/>
              </a:ln>
              <a:solidFill>
                <a:sysClr val="window" lastClr="FFFFFF"/>
              </a:solidFill>
              <a:uLnTx/>
              <a:uFillTx/>
              <a:latin typeface="Gill Sans MT" panose="020B0502020104020203"/>
              <a:ea typeface="+mj-ea"/>
              <a:cs typeface="+mj-cs"/>
            </a:endParaRP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400" b="0"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graphicFrame>
        <p:nvGraphicFramePr>
          <p:cNvPr id="2" name="Diagram 1"/>
          <p:cNvGraphicFramePr/>
          <p:nvPr>
            <p:extLst>
              <p:ext uri="{D42A27DB-BD31-4B8C-83A1-F6EECF244321}">
                <p14:modId xmlns:p14="http://schemas.microsoft.com/office/powerpoint/2010/main" val="2562140944"/>
              </p:ext>
            </p:extLst>
          </p:nvPr>
        </p:nvGraphicFramePr>
        <p:xfrm>
          <a:off x="287507" y="1570516"/>
          <a:ext cx="11567320" cy="9415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 2"/>
          <p:cNvGraphicFramePr/>
          <p:nvPr>
            <p:extLst>
              <p:ext uri="{D42A27DB-BD31-4B8C-83A1-F6EECF244321}">
                <p14:modId xmlns:p14="http://schemas.microsoft.com/office/powerpoint/2010/main" val="4228635178"/>
              </p:ext>
            </p:extLst>
          </p:nvPr>
        </p:nvGraphicFramePr>
        <p:xfrm>
          <a:off x="287507" y="2495873"/>
          <a:ext cx="11567320" cy="94157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5" name="Diagram 4"/>
          <p:cNvGraphicFramePr/>
          <p:nvPr>
            <p:extLst>
              <p:ext uri="{D42A27DB-BD31-4B8C-83A1-F6EECF244321}">
                <p14:modId xmlns:p14="http://schemas.microsoft.com/office/powerpoint/2010/main" val="1669325121"/>
              </p:ext>
            </p:extLst>
          </p:nvPr>
        </p:nvGraphicFramePr>
        <p:xfrm>
          <a:off x="287507" y="3400450"/>
          <a:ext cx="11567320" cy="941571"/>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6" name="Diagram 5"/>
          <p:cNvGraphicFramePr/>
          <p:nvPr>
            <p:extLst>
              <p:ext uri="{D42A27DB-BD31-4B8C-83A1-F6EECF244321}">
                <p14:modId xmlns:p14="http://schemas.microsoft.com/office/powerpoint/2010/main" val="3982982387"/>
              </p:ext>
            </p:extLst>
          </p:nvPr>
        </p:nvGraphicFramePr>
        <p:xfrm>
          <a:off x="287506" y="4350723"/>
          <a:ext cx="11567321" cy="941571"/>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9" name="Diagram 8"/>
          <p:cNvGraphicFramePr/>
          <p:nvPr>
            <p:extLst>
              <p:ext uri="{D42A27DB-BD31-4B8C-83A1-F6EECF244321}">
                <p14:modId xmlns:p14="http://schemas.microsoft.com/office/powerpoint/2010/main" val="3759268938"/>
              </p:ext>
            </p:extLst>
          </p:nvPr>
        </p:nvGraphicFramePr>
        <p:xfrm>
          <a:off x="287507" y="5286457"/>
          <a:ext cx="11567320" cy="941571"/>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Tree>
    <p:extLst>
      <p:ext uri="{BB962C8B-B14F-4D97-AF65-F5344CB8AC3E}">
        <p14:creationId xmlns:p14="http://schemas.microsoft.com/office/powerpoint/2010/main" val="2411550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ilding" title="Building">
            <a:extLst>
              <a:ext uri="{FF2B5EF4-FFF2-40B4-BE49-F238E27FC236}">
                <a16:creationId xmlns:a16="http://schemas.microsoft.com/office/drawing/2014/main" id="{00C713CD-79D0-408F-A140-FBAE3C60226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a:xfrm>
            <a:off x="1" y="0"/>
            <a:ext cx="12192000" cy="6858000"/>
          </a:xfrm>
        </p:spPr>
      </p:pic>
      <p:grpSp>
        <p:nvGrpSpPr>
          <p:cNvPr id="2" name="Group 1">
            <a:extLst>
              <a:ext uri="{FF2B5EF4-FFF2-40B4-BE49-F238E27FC236}">
                <a16:creationId xmlns:a16="http://schemas.microsoft.com/office/drawing/2014/main" id="{CCC577CF-CED3-44B1-AC3E-05C2556B41F4}"/>
              </a:ext>
              <a:ext uri="{C183D7F6-B498-43B3-948B-1728B52AA6E4}">
                <adec:decorative xmlns:adec="http://schemas.microsoft.com/office/drawing/2017/decorative" xmlns="" val="1"/>
              </a:ext>
            </a:extLst>
          </p:cNvPr>
          <p:cNvGrpSpPr/>
          <p:nvPr/>
        </p:nvGrpSpPr>
        <p:grpSpPr>
          <a:xfrm>
            <a:off x="881575" y="777844"/>
            <a:ext cx="10375422" cy="6015874"/>
            <a:chOff x="2321038" y="419552"/>
            <a:chExt cx="4572000" cy="4572000"/>
          </a:xfrm>
        </p:grpSpPr>
        <p:sp>
          <p:nvSpPr>
            <p:cNvPr id="24" name="Rectangle 23">
              <a:extLst>
                <a:ext uri="{FF2B5EF4-FFF2-40B4-BE49-F238E27FC236}">
                  <a16:creationId xmlns:a16="http://schemas.microsoft.com/office/drawing/2014/main" id="{D4B52C7E-3049-4545-956A-6D8F73F234DB}"/>
                </a:ext>
                <a:ext uri="{C183D7F6-B498-43B3-948B-1728B52AA6E4}">
                  <adec:decorative xmlns:adec="http://schemas.microsoft.com/office/drawing/2017/decorative" xmlns="" val="1"/>
                </a:ext>
              </a:extLst>
            </p:cNvPr>
            <p:cNvSpPr/>
            <p:nvPr/>
          </p:nvSpPr>
          <p:spPr>
            <a:xfrm>
              <a:off x="2456482" y="458687"/>
              <a:ext cx="4351911" cy="449373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3" name="Graphic 12">
              <a:extLst>
                <a:ext uri="{FF2B5EF4-FFF2-40B4-BE49-F238E27FC236}">
                  <a16:creationId xmlns:a16="http://schemas.microsoft.com/office/drawing/2014/main" id="{46669882-9FD4-41D7-A5A6-A4A2E44A2ABF}"/>
                </a:ext>
                <a:ext uri="{C183D7F6-B498-43B3-948B-1728B52AA6E4}">
                  <adec:decorative xmlns:adec="http://schemas.microsoft.com/office/drawing/2017/decorative" xmlns="" val="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21038" y="419552"/>
              <a:ext cx="4572000" cy="4572000"/>
            </a:xfrm>
            <a:prstGeom prst="rect">
              <a:avLst/>
            </a:prstGeom>
          </p:spPr>
        </p:pic>
      </p:grpSp>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Rectangle 4"/>
          <p:cNvSpPr/>
          <p:nvPr/>
        </p:nvSpPr>
        <p:spPr>
          <a:xfrm>
            <a:off x="1310681" y="942926"/>
            <a:ext cx="9516753" cy="2677656"/>
          </a:xfrm>
          <a:prstGeom prst="rect">
            <a:avLst/>
          </a:prstGeom>
          <a:noFill/>
        </p:spPr>
        <p:txBody>
          <a:bodyPr wrap="square">
            <a:spAutoFit/>
          </a:bodyPr>
          <a:lstStyle/>
          <a:p>
            <a:pPr algn="just"/>
            <a:r>
              <a:rPr lang="en-US" sz="2800" dirty="0" smtClean="0">
                <a:solidFill>
                  <a:schemeClr val="bg1"/>
                </a:solidFill>
                <a:latin typeface="arial" panose="020B0604020202020204" pitchFamily="34" charset="0"/>
              </a:rPr>
              <a:t>Now</a:t>
            </a:r>
            <a:r>
              <a:rPr lang="en-US" sz="2800" dirty="0">
                <a:solidFill>
                  <a:schemeClr val="bg1"/>
                </a:solidFill>
                <a:latin typeface="arial" panose="020B0604020202020204" pitchFamily="34" charset="0"/>
              </a:rPr>
              <a:t>, Earth is drowning in an overflowing tub of carbon dioxide. Most climate action to this point has focused on reducing emissions, or turning down the faucet. But today’s annual emissions only constitute 5% of the cause of climate change. Even when we achieve net-zero and turn the faucet off completely, the tub will still be overflowing.</a:t>
            </a:r>
            <a:endParaRPr lang="en-US" sz="2800"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7"/>
          </p:nvPr>
        </p:nvSpPr>
        <p:spPr>
          <a:xfrm>
            <a:off x="10952197" y="6490706"/>
            <a:ext cx="1052510" cy="365125"/>
          </a:xfrm>
        </p:spPr>
        <p:txBody>
          <a:bodyPr/>
          <a:lstStyle/>
          <a:p>
            <a:fld id="{8C2E478F-E849-4A8C-AF1F-CBCC78A7CBFA}" type="slidenum">
              <a:rPr lang="en-US" sz="1100" b="1" smtClean="0">
                <a:solidFill>
                  <a:srgbClr val="FFFFFF"/>
                </a:solidFill>
                <a:latin typeface="Arial Black" panose="020B0A04020102020204" pitchFamily="34" charset="0"/>
              </a:rPr>
              <a:pPr/>
              <a:t>5</a:t>
            </a:fld>
            <a:endParaRPr lang="en-US" sz="1100" b="1" dirty="0">
              <a:solidFill>
                <a:srgbClr val="FFFFFF"/>
              </a:solidFill>
              <a:latin typeface="Arial Black" panose="020B0A04020102020204" pitchFamily="34" charset="0"/>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 r="67011" b="-6901"/>
          <a:stretch/>
        </p:blipFill>
        <p:spPr>
          <a:xfrm>
            <a:off x="147043" y="113824"/>
            <a:ext cx="640357" cy="524319"/>
          </a:xfrm>
          <a:prstGeom prst="rect">
            <a:avLst/>
          </a:prstGeom>
        </p:spPr>
      </p:pic>
      <p:sp>
        <p:nvSpPr>
          <p:cNvPr id="15" name="Rectangle 14"/>
          <p:cNvSpPr/>
          <p:nvPr/>
        </p:nvSpPr>
        <p:spPr>
          <a:xfrm>
            <a:off x="1690292" y="112798"/>
            <a:ext cx="8252644" cy="830997"/>
          </a:xfrm>
          <a:prstGeom prst="rect">
            <a:avLst/>
          </a:prstGeom>
        </p:spPr>
        <p:txBody>
          <a:bodyPr wrap="none">
            <a:spAutoFit/>
          </a:bodyPr>
          <a:lstStyle/>
          <a:p>
            <a:pPr algn="just"/>
            <a:r>
              <a:rPr lang="en-GB" sz="4800" dirty="0" smtClean="0">
                <a:solidFill>
                  <a:schemeClr val="bg1"/>
                </a:solidFill>
                <a:latin typeface="Arial Black" panose="020B0A04020102020204" pitchFamily="34" charset="0"/>
              </a:rPr>
              <a:t>What’s the FUSS about?</a:t>
            </a:r>
            <a:endParaRPr lang="en-US" sz="4800" dirty="0">
              <a:solidFill>
                <a:schemeClr val="bg1"/>
              </a:solidFill>
              <a:latin typeface="Arial Black" panose="020B0A04020102020204" pitchFamily="34" charset="0"/>
            </a:endParaRPr>
          </a:p>
        </p:txBody>
      </p:sp>
      <p:pic>
        <p:nvPicPr>
          <p:cNvPr id="12" name="Picture 11"/>
          <p:cNvPicPr>
            <a:picLocks noChangeAspect="1"/>
          </p:cNvPicPr>
          <p:nvPr/>
        </p:nvPicPr>
        <p:blipFill>
          <a:blip r:embed="rId7"/>
          <a:stretch>
            <a:fillRect/>
          </a:stretch>
        </p:blipFill>
        <p:spPr>
          <a:xfrm>
            <a:off x="1188941" y="4200252"/>
            <a:ext cx="4745327" cy="2406923"/>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21458" t="13686" r="13229" b="6645"/>
          <a:stretch/>
        </p:blipFill>
        <p:spPr>
          <a:xfrm>
            <a:off x="6241634" y="4149099"/>
            <a:ext cx="4709398" cy="2454279"/>
          </a:xfrm>
          <a:prstGeom prst="rect">
            <a:avLst/>
          </a:prstGeom>
        </p:spPr>
      </p:pic>
    </p:spTree>
    <p:extLst>
      <p:ext uri="{BB962C8B-B14F-4D97-AF65-F5344CB8AC3E}">
        <p14:creationId xmlns:p14="http://schemas.microsoft.com/office/powerpoint/2010/main" val="368804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newable Energy Facts: Fun Stats About Clean Energy You Won&amp;#39;t Believe"/>
          <p:cNvPicPr>
            <a:picLocks noChangeAspect="1" noChangeArrowheads="1"/>
          </p:cNvPicPr>
          <p:nvPr/>
        </p:nvPicPr>
        <p:blipFill rotWithShape="1">
          <a:blip r:embed="rId4">
            <a:extLst>
              <a:ext uri="{28A0092B-C50C-407E-A947-70E740481C1C}">
                <a14:useLocalDpi xmlns:a14="http://schemas.microsoft.com/office/drawing/2010/main" val="0"/>
              </a:ext>
            </a:extLst>
          </a:blip>
          <a:srcRect t="25526" b="22405"/>
          <a:stretch/>
        </p:blipFill>
        <p:spPr bwMode="auto">
          <a:xfrm>
            <a:off x="0" y="4282909"/>
            <a:ext cx="12192000" cy="2569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76338" y="364621"/>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300" normalizeH="0" baseline="0" noProof="0" dirty="0" smtClean="0">
                <a:ln>
                  <a:noFill/>
                </a:ln>
                <a:solidFill>
                  <a:sysClr val="window" lastClr="FFFFFF"/>
                </a:solidFill>
                <a:uLnTx/>
                <a:uFillTx/>
                <a:latin typeface="Gill Sans MT" panose="020B0502020104020203"/>
                <a:ea typeface="+mj-ea"/>
                <a:cs typeface="+mj-cs"/>
              </a:rPr>
              <a:t>COST IMPLICATION </a:t>
            </a:r>
            <a:endParaRPr kumimoji="0" lang="en-US" sz="2400" b="1" i="0" u="none" strike="noStrike" kern="1200" cap="all" spc="300" normalizeH="0" baseline="0" noProof="0" dirty="0">
              <a:ln>
                <a:noFill/>
              </a:ln>
              <a:solidFill>
                <a:sysClr val="window" lastClr="FFFFFF"/>
              </a:solidFill>
              <a:uLnTx/>
              <a:uFillTx/>
              <a:latin typeface="Gill Sans MT" panose="020B0502020104020203"/>
              <a:ea typeface="+mj-ea"/>
              <a:cs typeface="+mj-cs"/>
            </a:endParaRPr>
          </a:p>
        </p:txBody>
      </p:sp>
      <p:sp>
        <p:nvSpPr>
          <p:cNvPr id="8" name="Slide Number Placeholder 7"/>
          <p:cNvSpPr>
            <a:spLocks noGrp="1"/>
          </p:cNvSpPr>
          <p:nvPr>
            <p:ph type="sldNum" sz="quarter" idx="12"/>
          </p:nvPr>
        </p:nvSpPr>
        <p:spPr>
          <a:xfrm>
            <a:off x="8882743" y="63844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400" b="0"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400" b="0"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graphicFrame>
        <p:nvGraphicFramePr>
          <p:cNvPr id="9" name="Diagram 8"/>
          <p:cNvGraphicFramePr/>
          <p:nvPr>
            <p:extLst>
              <p:ext uri="{D42A27DB-BD31-4B8C-83A1-F6EECF244321}">
                <p14:modId xmlns:p14="http://schemas.microsoft.com/office/powerpoint/2010/main" val="3090348933"/>
              </p:ext>
            </p:extLst>
          </p:nvPr>
        </p:nvGraphicFramePr>
        <p:xfrm>
          <a:off x="624115" y="1363977"/>
          <a:ext cx="11001828" cy="8177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p:cNvGraphicFramePr/>
          <p:nvPr>
            <p:extLst>
              <p:ext uri="{D42A27DB-BD31-4B8C-83A1-F6EECF244321}">
                <p14:modId xmlns:p14="http://schemas.microsoft.com/office/powerpoint/2010/main" val="3510499730"/>
              </p:ext>
            </p:extLst>
          </p:nvPr>
        </p:nvGraphicFramePr>
        <p:xfrm>
          <a:off x="624114" y="2268549"/>
          <a:ext cx="11001829" cy="102053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1" name="Diagram 10"/>
          <p:cNvGraphicFramePr/>
          <p:nvPr>
            <p:extLst>
              <p:ext uri="{D42A27DB-BD31-4B8C-83A1-F6EECF244321}">
                <p14:modId xmlns:p14="http://schemas.microsoft.com/office/powerpoint/2010/main" val="2290481264"/>
              </p:ext>
            </p:extLst>
          </p:nvPr>
        </p:nvGraphicFramePr>
        <p:xfrm>
          <a:off x="624115" y="3382227"/>
          <a:ext cx="11001828" cy="92333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14" name="Diagram 13"/>
          <p:cNvGraphicFramePr/>
          <p:nvPr>
            <p:extLst>
              <p:ext uri="{D42A27DB-BD31-4B8C-83A1-F6EECF244321}">
                <p14:modId xmlns:p14="http://schemas.microsoft.com/office/powerpoint/2010/main" val="548097838"/>
              </p:ext>
            </p:extLst>
          </p:nvPr>
        </p:nvGraphicFramePr>
        <p:xfrm>
          <a:off x="624115" y="4392963"/>
          <a:ext cx="11001828" cy="92333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17" name="Diagram 16"/>
          <p:cNvGraphicFramePr/>
          <p:nvPr>
            <p:extLst>
              <p:ext uri="{D42A27DB-BD31-4B8C-83A1-F6EECF244321}">
                <p14:modId xmlns:p14="http://schemas.microsoft.com/office/powerpoint/2010/main" val="3265326949"/>
              </p:ext>
            </p:extLst>
          </p:nvPr>
        </p:nvGraphicFramePr>
        <p:xfrm>
          <a:off x="624115" y="5419260"/>
          <a:ext cx="11001828" cy="923330"/>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Tree>
    <p:extLst>
      <p:ext uri="{BB962C8B-B14F-4D97-AF65-F5344CB8AC3E}">
        <p14:creationId xmlns:p14="http://schemas.microsoft.com/office/powerpoint/2010/main" val="27831318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graphicFrame>
        <p:nvGraphicFramePr>
          <p:cNvPr id="13" name="Diagram 12"/>
          <p:cNvGraphicFramePr/>
          <p:nvPr>
            <p:extLst>
              <p:ext uri="{D42A27DB-BD31-4B8C-83A1-F6EECF244321}">
                <p14:modId xmlns:p14="http://schemas.microsoft.com/office/powerpoint/2010/main" val="36716430"/>
              </p:ext>
            </p:extLst>
          </p:nvPr>
        </p:nvGraphicFramePr>
        <p:xfrm>
          <a:off x="2555987" y="639351"/>
          <a:ext cx="7191262" cy="65556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itle 25">
            <a:extLst>
              <a:ext uri="{FF2B5EF4-FFF2-40B4-BE49-F238E27FC236}">
                <a16:creationId xmlns:a16="http://schemas.microsoft.com/office/drawing/2014/main" id="{DB4530C3-10EF-4FDE-A1B1-9DF09C2DF096}"/>
              </a:ext>
            </a:extLst>
          </p:cNvPr>
          <p:cNvSpPr txBox="1">
            <a:spLocks/>
          </p:cNvSpPr>
          <p:nvPr/>
        </p:nvSpPr>
        <p:spPr>
          <a:xfrm>
            <a:off x="276338" y="364621"/>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300" normalizeH="0" baseline="0" noProof="0" dirty="0" smtClean="0">
                <a:ln>
                  <a:noFill/>
                </a:ln>
                <a:solidFill>
                  <a:sysClr val="window" lastClr="FFFFFF"/>
                </a:solidFill>
                <a:uLnTx/>
                <a:uFillTx/>
                <a:latin typeface="Gill Sans MT" panose="020B0502020104020203"/>
                <a:ea typeface="+mj-ea"/>
                <a:cs typeface="+mj-cs"/>
              </a:rPr>
              <a:t>BENEFITS FROM climate tax, </a:t>
            </a:r>
            <a:r>
              <a:rPr kumimoji="0" lang="en-US" sz="2400" b="1" i="0" u="none" strike="noStrike" kern="1200" cap="all" spc="300" normalizeH="0" baseline="0" noProof="0" dirty="0" err="1" smtClean="0">
                <a:ln>
                  <a:noFill/>
                </a:ln>
                <a:solidFill>
                  <a:sysClr val="window" lastClr="FFFFFF"/>
                </a:solidFill>
                <a:uLnTx/>
                <a:uFillTx/>
                <a:latin typeface="Gill Sans MT" panose="020B0502020104020203"/>
                <a:ea typeface="+mj-ea"/>
                <a:cs typeface="+mj-cs"/>
              </a:rPr>
              <a:t>feebates</a:t>
            </a:r>
            <a:r>
              <a:rPr kumimoji="0" lang="en-US" sz="2400" b="1" i="0" u="none" strike="noStrike" kern="1200" cap="all" spc="300" normalizeH="0" baseline="0" noProof="0" dirty="0" smtClean="0">
                <a:ln>
                  <a:noFill/>
                </a:ln>
                <a:solidFill>
                  <a:sysClr val="window" lastClr="FFFFFF"/>
                </a:solidFill>
                <a:uLnTx/>
                <a:uFillTx/>
                <a:latin typeface="Gill Sans MT" panose="020B0502020104020203"/>
                <a:ea typeface="+mj-ea"/>
                <a:cs typeface="+mj-cs"/>
              </a:rPr>
              <a:t>, and policies GENERATED REVENUE</a:t>
            </a:r>
            <a:endParaRPr kumimoji="0" lang="en-US" sz="2400" b="1" i="0" u="none" strike="noStrike" kern="1200" cap="all" spc="300" normalizeH="0" baseline="0" noProof="0" dirty="0">
              <a:ln>
                <a:noFill/>
              </a:ln>
              <a:solidFill>
                <a:sysClr val="window" lastClr="FFFFFF"/>
              </a:solidFill>
              <a:uLnTx/>
              <a:uFillTx/>
              <a:latin typeface="Gill Sans MT" panose="020B0502020104020203"/>
              <a:ea typeface="+mj-ea"/>
              <a:cs typeface="+mj-cs"/>
            </a:endParaRP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6331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9FF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b="5106"/>
          <a:stretch/>
        </p:blipFill>
        <p:spPr>
          <a:xfrm>
            <a:off x="0" y="954741"/>
            <a:ext cx="12191999" cy="5903259"/>
          </a:xfrm>
          <a:prstGeom prst="rect">
            <a:avLst/>
          </a:prstGeom>
        </p:spPr>
      </p:pic>
      <p:sp>
        <p:nvSpPr>
          <p:cNvPr id="2" name="Title 1"/>
          <p:cNvSpPr>
            <a:spLocks noGrp="1"/>
          </p:cNvSpPr>
          <p:nvPr>
            <p:ph type="title"/>
          </p:nvPr>
        </p:nvSpPr>
        <p:spPr>
          <a:xfrm>
            <a:off x="2599798" y="432841"/>
            <a:ext cx="7503391" cy="521900"/>
          </a:xfrm>
          <a:solidFill>
            <a:srgbClr val="E7FFFF"/>
          </a:solidFill>
        </p:spPr>
        <p:txBody>
          <a:bodyPr>
            <a:normAutofit fontScale="90000"/>
          </a:bodyPr>
          <a:lstStyle/>
          <a:p>
            <a:r>
              <a:rPr lang="en-US" sz="4000" dirty="0" smtClean="0">
                <a:ln w="0"/>
                <a:solidFill>
                  <a:srgbClr val="002060"/>
                </a:solidFill>
                <a:effectLst>
                  <a:reflection blurRad="6350" stA="53000" endA="300" endPos="35500" dir="5400000" sy="-90000" algn="bl" rotWithShape="0"/>
                </a:effectLst>
                <a:latin typeface="Arial Black" panose="020B0A04020102020204" pitchFamily="34" charset="0"/>
              </a:rPr>
              <a:t>THANK YOU FOR LISTENING</a:t>
            </a:r>
            <a:endParaRPr lang="en-US" sz="4000" dirty="0">
              <a:ln w="0"/>
              <a:solidFill>
                <a:srgbClr val="002060"/>
              </a:solidFill>
              <a:effectLst>
                <a:reflection blurRad="6350" stA="53000" endA="300" endPos="35500" dir="5400000" sy="-90000" algn="bl" rotWithShape="0"/>
              </a:effectLst>
              <a:latin typeface="Arial Black" panose="020B0A04020102020204" pitchFamily="34" charset="0"/>
            </a:endParaRPr>
          </a:p>
        </p:txBody>
      </p:sp>
      <p:sp>
        <p:nvSpPr>
          <p:cNvPr id="3" name="Slide Number Placeholder 2"/>
          <p:cNvSpPr>
            <a:spLocks noGrp="1"/>
          </p:cNvSpPr>
          <p:nvPr>
            <p:ph type="sldNum" sz="quarter" idx="12"/>
          </p:nvPr>
        </p:nvSpPr>
        <p:spPr>
          <a:xfrm>
            <a:off x="91440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1" i="0" u="none" strike="noStrike" kern="1200" cap="none" spc="0" normalizeH="0" baseline="0" noProof="0" smtClean="0">
                <a:ln>
                  <a:noFill/>
                </a:ln>
                <a:solidFill>
                  <a:schemeClr val="bg1"/>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1" i="0" u="none" strike="noStrike" kern="1200" cap="none" spc="0" normalizeH="0" baseline="0" noProof="0" dirty="0" smtClean="0">
              <a:ln>
                <a:noFill/>
              </a:ln>
              <a:solidFill>
                <a:schemeClr val="bg1"/>
              </a:solidFill>
              <a:effectLst/>
              <a:uLnTx/>
              <a:uFillTx/>
              <a:latin typeface="Arial Black" panose="020B0A0402010202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 r="67011" b="-6901"/>
          <a:stretch/>
        </p:blipFill>
        <p:spPr>
          <a:xfrm>
            <a:off x="197843" y="228124"/>
            <a:ext cx="640357" cy="524319"/>
          </a:xfrm>
          <a:prstGeom prst="rect">
            <a:avLst/>
          </a:prstGeom>
        </p:spPr>
      </p:pic>
      <p:sp>
        <p:nvSpPr>
          <p:cNvPr id="5" name="Content Placeholder 4"/>
          <p:cNvSpPr>
            <a:spLocks noGrp="1"/>
          </p:cNvSpPr>
          <p:nvPr>
            <p:ph idx="1"/>
          </p:nvPr>
        </p:nvSpPr>
        <p:spPr>
          <a:xfrm>
            <a:off x="1196788" y="4697115"/>
            <a:ext cx="10058400" cy="1120776"/>
          </a:xfrm>
          <a:solidFill>
            <a:srgbClr val="E9FFFF"/>
          </a:solidFill>
        </p:spPr>
        <p:txBody>
          <a:bodyPr>
            <a:normAutofit fontScale="92500" lnSpcReduction="10000"/>
            <a:scene3d>
              <a:camera prst="orthographicFront"/>
              <a:lightRig rig="harsh" dir="t"/>
            </a:scene3d>
            <a:sp3d extrusionH="57150" prstMaterial="matte">
              <a:bevelT w="63500" h="12700" prst="angle"/>
              <a:contourClr>
                <a:schemeClr val="bg1">
                  <a:lumMod val="65000"/>
                </a:schemeClr>
              </a:contourClr>
            </a:sp3d>
          </a:bodyPr>
          <a:lstStyle/>
          <a:p>
            <a:pPr marL="0" indent="0">
              <a:buNone/>
            </a:pPr>
            <a:r>
              <a:rPr lang="en-GB" b="1" dirty="0" smtClean="0">
                <a:ln/>
                <a:solidFill>
                  <a:srgbClr val="002060"/>
                </a:solidFill>
                <a:latin typeface="Arial Rounded MT Bold" panose="020F0704030504030204" pitchFamily="34" charset="0"/>
              </a:rPr>
              <a:t>The same way one single tree can shelter so many people, so can your one single deed transform many lives. Be intentional with your deeds today to positively impact lives.</a:t>
            </a:r>
            <a:endParaRPr lang="en-US" b="1" dirty="0">
              <a:ln/>
              <a:solidFill>
                <a:srgbClr val="002060"/>
              </a:solidFill>
              <a:latin typeface="Arial Rounded MT Bold" panose="020F0704030504030204" pitchFamily="34" charset="0"/>
            </a:endParaRPr>
          </a:p>
        </p:txBody>
      </p:sp>
    </p:spTree>
    <p:extLst>
      <p:ext uri="{BB962C8B-B14F-4D97-AF65-F5344CB8AC3E}">
        <p14:creationId xmlns:p14="http://schemas.microsoft.com/office/powerpoint/2010/main" val="245461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7029073"/>
          </a:xfrm>
        </p:spPr>
      </p:pic>
      <p:sp>
        <p:nvSpPr>
          <p:cNvPr id="2" name="Title 1"/>
          <p:cNvSpPr>
            <a:spLocks noGrp="1"/>
          </p:cNvSpPr>
          <p:nvPr>
            <p:ph type="title"/>
          </p:nvPr>
        </p:nvSpPr>
        <p:spPr>
          <a:xfrm>
            <a:off x="4343895" y="2424500"/>
            <a:ext cx="6440219" cy="1331686"/>
          </a:xfrm>
          <a:solidFill>
            <a:schemeClr val="accent2"/>
          </a:solidFill>
        </p:spPr>
        <p:txBody>
          <a:bodyPr>
            <a:normAutofit fontScale="90000"/>
          </a:bodyPr>
          <a:lstStyle/>
          <a:p>
            <a:r>
              <a:rPr lang="en-US" sz="4000" dirty="0" smtClean="0">
                <a:ln w="0"/>
                <a:solidFill>
                  <a:schemeClr val="accent4">
                    <a:lumMod val="20000"/>
                    <a:lumOff val="80000"/>
                  </a:schemeClr>
                </a:solidFill>
                <a:effectLst>
                  <a:reflection blurRad="6350" stA="53000" endA="300" endPos="35500" dir="5400000" sy="-90000" algn="bl" rotWithShape="0"/>
                </a:effectLst>
                <a:latin typeface="Arial Black" panose="020B0A04020102020204" pitchFamily="34" charset="0"/>
              </a:rPr>
              <a:t/>
            </a:r>
            <a:br>
              <a:rPr lang="en-US" sz="4000" dirty="0" smtClean="0">
                <a:ln w="0"/>
                <a:solidFill>
                  <a:schemeClr val="accent4">
                    <a:lumMod val="20000"/>
                    <a:lumOff val="80000"/>
                  </a:schemeClr>
                </a:solidFill>
                <a:effectLst>
                  <a:reflection blurRad="6350" stA="53000" endA="300" endPos="35500" dir="5400000" sy="-90000" algn="bl" rotWithShape="0"/>
                </a:effectLst>
                <a:latin typeface="Arial Black" panose="020B0A04020102020204" pitchFamily="34" charset="0"/>
              </a:rPr>
            </a:br>
            <a:r>
              <a:rPr lang="en-US" sz="4000" dirty="0" smtClean="0">
                <a:ln w="0"/>
                <a:solidFill>
                  <a:schemeClr val="accent4">
                    <a:lumMod val="20000"/>
                    <a:lumOff val="80000"/>
                  </a:schemeClr>
                </a:solidFill>
                <a:effectLst>
                  <a:reflection blurRad="6350" stA="53000" endA="300" endPos="35500" dir="5400000" sy="-90000" algn="bl" rotWithShape="0"/>
                </a:effectLst>
                <a:latin typeface="Arial Black" panose="020B0A04020102020204" pitchFamily="34" charset="0"/>
              </a:rPr>
              <a:t>Connect </a:t>
            </a:r>
            <a:r>
              <a:rPr lang="en-US" sz="4000" dirty="0">
                <a:ln w="0"/>
                <a:solidFill>
                  <a:schemeClr val="accent4">
                    <a:lumMod val="20000"/>
                    <a:lumOff val="80000"/>
                  </a:schemeClr>
                </a:solidFill>
                <a:effectLst>
                  <a:reflection blurRad="6350" stA="53000" endA="300" endPos="35500" dir="5400000" sy="-90000" algn="bl" rotWithShape="0"/>
                </a:effectLst>
                <a:latin typeface="Arial Black" panose="020B0A04020102020204" pitchFamily="34" charset="0"/>
              </a:rPr>
              <a:t>with me</a:t>
            </a:r>
            <a:br>
              <a:rPr lang="en-US" sz="4000" dirty="0">
                <a:ln w="0"/>
                <a:solidFill>
                  <a:schemeClr val="accent4">
                    <a:lumMod val="20000"/>
                    <a:lumOff val="80000"/>
                  </a:schemeClr>
                </a:solidFill>
                <a:effectLst>
                  <a:reflection blurRad="6350" stA="53000" endA="300" endPos="35500" dir="5400000" sy="-90000" algn="bl" rotWithShape="0"/>
                </a:effectLst>
                <a:latin typeface="Arial Black" panose="020B0A04020102020204" pitchFamily="34" charset="0"/>
              </a:rPr>
            </a:br>
            <a:r>
              <a:rPr lang="en-US" sz="3200" dirty="0">
                <a:ln w="0"/>
                <a:solidFill>
                  <a:schemeClr val="accent4">
                    <a:lumMod val="20000"/>
                    <a:lumOff val="80000"/>
                  </a:schemeClr>
                </a:solidFill>
                <a:effectLst>
                  <a:reflection blurRad="6350" stA="53000" endA="300" endPos="35500" dir="5400000" sy="-90000" algn="bl" rotWithShape="0"/>
                </a:effectLst>
                <a:latin typeface="Arial Black" panose="020B0A04020102020204" pitchFamily="34" charset="0"/>
              </a:rPr>
              <a:t>https://linktr.ee/sanmiolowosile</a:t>
            </a:r>
            <a:endParaRPr lang="en-US" sz="4000" dirty="0">
              <a:ln w="0"/>
              <a:solidFill>
                <a:schemeClr val="accent4">
                  <a:lumMod val="20000"/>
                  <a:lumOff val="80000"/>
                </a:schemeClr>
              </a:solidFill>
              <a:effectLst>
                <a:reflection blurRad="6350" stA="53000" endA="300" endPos="35500" dir="5400000" sy="-90000" algn="bl" rotWithShape="0"/>
              </a:effectLst>
              <a:latin typeface="Arial Black" panose="020B0A04020102020204" pitchFamily="34" charset="0"/>
            </a:endParaRPr>
          </a:p>
        </p:txBody>
      </p:sp>
      <p:sp>
        <p:nvSpPr>
          <p:cNvPr id="3" name="Slide Number Placeholder 2"/>
          <p:cNvSpPr>
            <a:spLocks noGrp="1"/>
          </p:cNvSpPr>
          <p:nvPr>
            <p:ph type="sldNum" sz="quarter" idx="12"/>
          </p:nvPr>
        </p:nvSpPr>
        <p:spPr>
          <a:xfrm>
            <a:off x="91440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83D18-DC11-47FB-BFFB-844C43AF26AB}" type="slidenum">
              <a:rPr kumimoji="0" lang="en-US" sz="1200" b="1" i="0" u="none" strike="noStrike" kern="1200" cap="none" spc="0" normalizeH="0" baseline="0" noProof="0" smtClean="0">
                <a:ln>
                  <a:noFill/>
                </a:ln>
                <a:solidFill>
                  <a:schemeClr val="tx1"/>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1" i="0" u="none" strike="noStrike" kern="1200" cap="none" spc="0" normalizeH="0" baseline="0" noProof="0" dirty="0" smtClean="0">
              <a:ln>
                <a:noFill/>
              </a:ln>
              <a:solidFill>
                <a:schemeClr val="tx1"/>
              </a:solidFill>
              <a:effectLst/>
              <a:uLnTx/>
              <a:uFillTx/>
              <a:latin typeface="Arial Black" panose="020B0A040201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 r="67011" b="-6901"/>
          <a:stretch/>
        </p:blipFill>
        <p:spPr>
          <a:xfrm>
            <a:off x="197843" y="228124"/>
            <a:ext cx="640357" cy="5243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2209" y="2424500"/>
            <a:ext cx="1331686" cy="1331686"/>
          </a:xfrm>
          <a:prstGeom prst="rect">
            <a:avLst/>
          </a:prstGeom>
        </p:spPr>
      </p:pic>
    </p:spTree>
    <p:extLst>
      <p:ext uri="{BB962C8B-B14F-4D97-AF65-F5344CB8AC3E}">
        <p14:creationId xmlns:p14="http://schemas.microsoft.com/office/powerpoint/2010/main" val="2959750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2"/>
          </p:nvPr>
        </p:nvSpPr>
        <p:spPr>
          <a:xfrm>
            <a:off x="10946814" y="6450012"/>
            <a:ext cx="1052510" cy="365125"/>
          </a:xfrm>
        </p:spPr>
        <p:txBody>
          <a:bodyPr/>
          <a:lstStyle/>
          <a:p>
            <a:fld id="{8C2E478F-E849-4A8C-AF1F-CBCC78A7CBFA}" type="slidenum">
              <a:rPr lang="en-US" sz="1100" b="1" smtClean="0">
                <a:solidFill>
                  <a:schemeClr val="bg1"/>
                </a:solidFill>
                <a:latin typeface="Arial Black" panose="020B0A04020102020204" pitchFamily="34" charset="0"/>
              </a:rPr>
              <a:pPr/>
              <a:t>6</a:t>
            </a:fld>
            <a:endParaRPr lang="en-US" sz="1100" b="1" dirty="0">
              <a:solidFill>
                <a:schemeClr val="bg1"/>
              </a:solidFill>
              <a:latin typeface="Arial Black" panose="020B0A04020102020204"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 r="67011" b="-6901"/>
          <a:stretch/>
        </p:blipFill>
        <p:spPr>
          <a:xfrm>
            <a:off x="444500" y="571847"/>
            <a:ext cx="640357" cy="524319"/>
          </a:xfrm>
          <a:prstGeom prst="rect">
            <a:avLst/>
          </a:prstGeom>
        </p:spPr>
      </p:pic>
      <p:pic>
        <p:nvPicPr>
          <p:cNvPr id="7" name="Picture 6"/>
          <p:cNvPicPr>
            <a:picLocks noChangeAspect="1"/>
          </p:cNvPicPr>
          <p:nvPr/>
        </p:nvPicPr>
        <p:blipFill>
          <a:blip r:embed="rId3"/>
          <a:stretch>
            <a:fillRect/>
          </a:stretch>
        </p:blipFill>
        <p:spPr>
          <a:xfrm>
            <a:off x="444500" y="2517803"/>
            <a:ext cx="5765989" cy="3838547"/>
          </a:xfrm>
          <a:prstGeom prst="rect">
            <a:avLst/>
          </a:prstGeom>
        </p:spPr>
      </p:pic>
      <p:pic>
        <p:nvPicPr>
          <p:cNvPr id="9" name="Picture 8"/>
          <p:cNvPicPr>
            <a:picLocks noChangeAspect="1"/>
          </p:cNvPicPr>
          <p:nvPr/>
        </p:nvPicPr>
        <p:blipFill>
          <a:blip r:embed="rId4"/>
          <a:stretch>
            <a:fillRect/>
          </a:stretch>
        </p:blipFill>
        <p:spPr>
          <a:xfrm>
            <a:off x="6210489" y="1106387"/>
            <a:ext cx="5507934" cy="3531196"/>
          </a:xfrm>
          <a:prstGeom prst="rect">
            <a:avLst/>
          </a:prstGeom>
        </p:spPr>
      </p:pic>
    </p:spTree>
    <p:extLst>
      <p:ext uri="{BB962C8B-B14F-4D97-AF65-F5344CB8AC3E}">
        <p14:creationId xmlns:p14="http://schemas.microsoft.com/office/powerpoint/2010/main" val="384353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descr="Building" title="Building">
            <a:extLst>
              <a:ext uri="{FF2B5EF4-FFF2-40B4-BE49-F238E27FC236}">
                <a16:creationId xmlns:a16="http://schemas.microsoft.com/office/drawing/2014/main" id="{00C713CD-79D0-408F-A140-FBAE3C60226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a:xfrm>
            <a:off x="1" y="0"/>
            <a:ext cx="12192000" cy="6858000"/>
          </a:xfrm>
        </p:spPr>
      </p:pic>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aphicFrame>
        <p:nvGraphicFramePr>
          <p:cNvPr id="9" name="Diagram 8"/>
          <p:cNvGraphicFramePr/>
          <p:nvPr>
            <p:extLst>
              <p:ext uri="{D42A27DB-BD31-4B8C-83A1-F6EECF244321}">
                <p14:modId xmlns:p14="http://schemas.microsoft.com/office/powerpoint/2010/main" val="2657596036"/>
              </p:ext>
            </p:extLst>
          </p:nvPr>
        </p:nvGraphicFramePr>
        <p:xfrm>
          <a:off x="6644" y="791482"/>
          <a:ext cx="12185356" cy="6329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7"/>
          </p:nvPr>
        </p:nvSpPr>
        <p:spPr>
          <a:xfrm>
            <a:off x="10952197" y="6490706"/>
            <a:ext cx="1052510" cy="365125"/>
          </a:xfrm>
        </p:spPr>
        <p:txBody>
          <a:bodyPr/>
          <a:lstStyle/>
          <a:p>
            <a:fld id="{8C2E478F-E849-4A8C-AF1F-CBCC78A7CBFA}" type="slidenum">
              <a:rPr lang="en-US" sz="1100" b="1" smtClean="0">
                <a:solidFill>
                  <a:srgbClr val="FFFFFF"/>
                </a:solidFill>
                <a:latin typeface="Arial Black" panose="020B0A04020102020204" pitchFamily="34" charset="0"/>
              </a:rPr>
              <a:pPr/>
              <a:t>7</a:t>
            </a:fld>
            <a:endParaRPr lang="en-US" sz="1100" b="1" dirty="0">
              <a:solidFill>
                <a:srgbClr val="FFFFFF"/>
              </a:solidFill>
              <a:latin typeface="Arial Black" panose="020B0A04020102020204" pitchFamily="34" charset="0"/>
            </a:endParaRPr>
          </a:p>
        </p:txBody>
      </p:sp>
      <p:sp>
        <p:nvSpPr>
          <p:cNvPr id="7" name="Rectangle 6"/>
          <p:cNvSpPr/>
          <p:nvPr/>
        </p:nvSpPr>
        <p:spPr>
          <a:xfrm>
            <a:off x="3652230" y="150898"/>
            <a:ext cx="4328749" cy="830997"/>
          </a:xfrm>
          <a:prstGeom prst="rect">
            <a:avLst/>
          </a:prstGeom>
        </p:spPr>
        <p:txBody>
          <a:bodyPr wrap="none">
            <a:spAutoFit/>
          </a:bodyPr>
          <a:lstStyle/>
          <a:p>
            <a:pPr algn="just"/>
            <a:r>
              <a:rPr lang="en-US" sz="4800" dirty="0" smtClean="0">
                <a:solidFill>
                  <a:schemeClr val="bg1"/>
                </a:solidFill>
                <a:latin typeface="Arial Black" panose="020B0A04020102020204" pitchFamily="34" charset="0"/>
              </a:rPr>
              <a:t>Introduction</a:t>
            </a:r>
            <a:endParaRPr lang="en-US" sz="4800" dirty="0">
              <a:solidFill>
                <a:schemeClr val="bg1"/>
              </a:solidFill>
              <a:latin typeface="Arial Black" panose="020B0A04020102020204" pitchFamily="34" charset="0"/>
            </a:endParaRPr>
          </a:p>
        </p:txBody>
      </p:sp>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t="-1" r="67011" b="-6901"/>
          <a:stretch/>
        </p:blipFill>
        <p:spPr>
          <a:xfrm>
            <a:off x="147043" y="113824"/>
            <a:ext cx="640357" cy="524319"/>
          </a:xfrm>
          <a:prstGeom prst="rect">
            <a:avLst/>
          </a:prstGeom>
        </p:spPr>
      </p:pic>
      <p:sp>
        <p:nvSpPr>
          <p:cNvPr id="12" name="Google Shape;64;p13"/>
          <p:cNvSpPr txBox="1">
            <a:spLocks/>
          </p:cNvSpPr>
          <p:nvPr/>
        </p:nvSpPr>
        <p:spPr>
          <a:xfrm>
            <a:off x="604911" y="1278726"/>
            <a:ext cx="5120640" cy="5579273"/>
          </a:xfrm>
          <a:prstGeom prst="rect">
            <a:avLst/>
          </a:prstGeom>
          <a:noFill/>
          <a:ln>
            <a:noFill/>
          </a:ln>
        </p:spPr>
        <p:txBody>
          <a:bodyPr spcFirstLastPara="1" wrap="square" lIns="91425" tIns="91425" rIns="91425" bIns="91425"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Bef>
                <a:spcPts val="0"/>
              </a:spcBef>
              <a:spcAft>
                <a:spcPts val="0"/>
              </a:spcAft>
              <a:buFont typeface="Wingdings 2" panose="05020102010507070707" pitchFamily="18" charset="2"/>
              <a:buNone/>
            </a:pPr>
            <a:r>
              <a:rPr lang="en-US" sz="2400" b="1" dirty="0" smtClean="0">
                <a:solidFill>
                  <a:schemeClr val="lt1"/>
                </a:solidFill>
                <a:latin typeface="Arial Black" panose="020B0A04020102020204" pitchFamily="34" charset="0"/>
                <a:ea typeface="Roboto Condensed"/>
                <a:cs typeface="Roboto Condensed"/>
                <a:sym typeface="Roboto Condensed"/>
              </a:rPr>
              <a:t>Climate Restoration</a:t>
            </a:r>
            <a:r>
              <a:rPr lang="en-US" sz="2400" dirty="0" smtClean="0">
                <a:solidFill>
                  <a:schemeClr val="lt1"/>
                </a:solidFill>
                <a:latin typeface="Arial Black" panose="020B0A04020102020204" pitchFamily="34" charset="0"/>
                <a:ea typeface="Roboto Condensed"/>
                <a:cs typeface="Roboto Condensed"/>
                <a:sym typeface="Roboto Condensed"/>
              </a:rPr>
              <a:t> is the goal of returning our climate to a safe and healthy state, with atmospheric CO</a:t>
            </a:r>
            <a:r>
              <a:rPr lang="en-US" sz="2400" baseline="-25000" dirty="0" smtClean="0">
                <a:solidFill>
                  <a:schemeClr val="lt1"/>
                </a:solidFill>
                <a:latin typeface="Arial Black" panose="020B0A04020102020204" pitchFamily="34" charset="0"/>
                <a:ea typeface="Roboto Condensed"/>
                <a:cs typeface="Roboto Condensed"/>
                <a:sym typeface="Roboto Condensed"/>
              </a:rPr>
              <a:t>2</a:t>
            </a:r>
            <a:r>
              <a:rPr lang="en-US" sz="2400" dirty="0" smtClean="0">
                <a:solidFill>
                  <a:schemeClr val="lt1"/>
                </a:solidFill>
                <a:latin typeface="Arial Black" panose="020B0A04020102020204" pitchFamily="34" charset="0"/>
                <a:ea typeface="Roboto Condensed"/>
                <a:cs typeface="Roboto Condensed"/>
                <a:sym typeface="Roboto Condensed"/>
              </a:rPr>
              <a:t> levels below 300 parts per million, by the year 2050. </a:t>
            </a:r>
          </a:p>
          <a:p>
            <a:pPr marL="0" indent="0">
              <a:spcBef>
                <a:spcPts val="0"/>
              </a:spcBef>
              <a:spcAft>
                <a:spcPts val="0"/>
              </a:spcAft>
              <a:buFont typeface="Wingdings 2" panose="05020102010507070707" pitchFamily="18" charset="2"/>
              <a:buNone/>
            </a:pPr>
            <a:endParaRPr lang="en-US" sz="2400" dirty="0" smtClean="0">
              <a:solidFill>
                <a:schemeClr val="lt1"/>
              </a:solidFill>
              <a:latin typeface="Arial Black" panose="020B0A04020102020204" pitchFamily="34" charset="0"/>
              <a:ea typeface="Roboto Condensed"/>
              <a:cs typeface="Roboto Condensed"/>
              <a:sym typeface="Roboto Condensed"/>
            </a:endParaRPr>
          </a:p>
          <a:p>
            <a:pPr marL="0" indent="0">
              <a:spcBef>
                <a:spcPts val="0"/>
              </a:spcBef>
              <a:spcAft>
                <a:spcPts val="0"/>
              </a:spcAft>
              <a:buFont typeface="Wingdings 2" panose="05020102010507070707" pitchFamily="18" charset="2"/>
              <a:buNone/>
            </a:pPr>
            <a:r>
              <a:rPr lang="en-US" sz="2400" dirty="0" smtClean="0">
                <a:solidFill>
                  <a:schemeClr val="lt1"/>
                </a:solidFill>
                <a:latin typeface="Arial Black" panose="020B0A04020102020204" pitchFamily="34" charset="0"/>
                <a:ea typeface="Roboto Condensed"/>
                <a:cs typeface="Roboto Condensed"/>
                <a:sym typeface="Roboto Condensed"/>
              </a:rPr>
              <a:t>It requires the safe and permanent removal of the trillion tons of excess CO</a:t>
            </a:r>
            <a:r>
              <a:rPr lang="en-US" sz="2400" baseline="-25000" dirty="0" smtClean="0">
                <a:solidFill>
                  <a:schemeClr val="lt1"/>
                </a:solidFill>
                <a:latin typeface="Arial Black" panose="020B0A04020102020204" pitchFamily="34" charset="0"/>
                <a:ea typeface="Roboto Condensed"/>
                <a:cs typeface="Roboto Condensed"/>
                <a:sym typeface="Roboto Condensed"/>
              </a:rPr>
              <a:t>2</a:t>
            </a:r>
            <a:r>
              <a:rPr lang="en-US" sz="2400" dirty="0" smtClean="0">
                <a:solidFill>
                  <a:schemeClr val="lt1"/>
                </a:solidFill>
                <a:latin typeface="Arial Black" panose="020B0A04020102020204" pitchFamily="34" charset="0"/>
                <a:ea typeface="Roboto Condensed"/>
                <a:cs typeface="Roboto Condensed"/>
                <a:sym typeface="Roboto Condensed"/>
              </a:rPr>
              <a:t> that has accumulated in our atmosphere since the Industrial Revolution. </a:t>
            </a:r>
          </a:p>
          <a:p>
            <a:pPr marL="0" indent="0">
              <a:spcBef>
                <a:spcPts val="0"/>
              </a:spcBef>
              <a:spcAft>
                <a:spcPts val="0"/>
              </a:spcAft>
              <a:buSzPts val="2800"/>
              <a:buFont typeface="Wingdings 2" panose="05020102010507070707" pitchFamily="18" charset="2"/>
              <a:buNone/>
            </a:pPr>
            <a:endParaRPr lang="en-US" sz="2400" dirty="0" smtClean="0">
              <a:solidFill>
                <a:schemeClr val="lt1"/>
              </a:solidFill>
              <a:latin typeface="Arial Black" panose="020B0A04020102020204" pitchFamily="34" charset="0"/>
              <a:ea typeface="Roboto Condensed"/>
              <a:cs typeface="Roboto Condensed"/>
              <a:sym typeface="Roboto Condensed"/>
            </a:endParaRPr>
          </a:p>
          <a:p>
            <a:pPr marL="0" indent="0">
              <a:spcBef>
                <a:spcPts val="0"/>
              </a:spcBef>
              <a:spcAft>
                <a:spcPts val="0"/>
              </a:spcAft>
              <a:buSzPts val="2800"/>
              <a:buFont typeface="Wingdings 2" panose="05020102010507070707" pitchFamily="18" charset="2"/>
              <a:buNone/>
            </a:pPr>
            <a:endParaRPr lang="en-US" sz="2400" dirty="0" smtClean="0">
              <a:solidFill>
                <a:schemeClr val="lt1"/>
              </a:solidFill>
              <a:latin typeface="Arial Black" panose="020B0A04020102020204" pitchFamily="34" charset="0"/>
              <a:ea typeface="Roboto Condensed"/>
              <a:cs typeface="Roboto Condensed"/>
              <a:sym typeface="Roboto Condensed"/>
            </a:endParaRPr>
          </a:p>
          <a:p>
            <a:pPr marL="0" indent="0">
              <a:spcBef>
                <a:spcPts val="0"/>
              </a:spcBef>
              <a:spcAft>
                <a:spcPts val="0"/>
              </a:spcAft>
              <a:buSzPts val="2800"/>
              <a:buFont typeface="Wingdings 2" panose="05020102010507070707" pitchFamily="18" charset="2"/>
              <a:buNone/>
            </a:pPr>
            <a:endParaRPr lang="en-US" sz="2400" dirty="0" smtClean="0">
              <a:solidFill>
                <a:schemeClr val="lt1"/>
              </a:solidFill>
              <a:latin typeface="Arial Black" panose="020B0A04020102020204" pitchFamily="34" charset="0"/>
              <a:ea typeface="Roboto Condensed"/>
              <a:cs typeface="Roboto Condensed"/>
              <a:sym typeface="Roboto Condensed"/>
            </a:endParaRPr>
          </a:p>
          <a:p>
            <a:pPr marL="0" indent="0">
              <a:spcBef>
                <a:spcPts val="0"/>
              </a:spcBef>
              <a:spcAft>
                <a:spcPts val="0"/>
              </a:spcAft>
              <a:buSzPts val="2800"/>
              <a:buFont typeface="Wingdings 2" panose="05020102010507070707" pitchFamily="18" charset="2"/>
              <a:buNone/>
            </a:pPr>
            <a:endParaRPr lang="en-US" sz="2400" dirty="0" smtClean="0">
              <a:solidFill>
                <a:schemeClr val="lt1"/>
              </a:solidFill>
              <a:latin typeface="Arial Black" panose="020B0A04020102020204" pitchFamily="34" charset="0"/>
              <a:ea typeface="Roboto Condensed"/>
              <a:cs typeface="Roboto Condensed"/>
              <a:sym typeface="Roboto Condensed"/>
            </a:endParaRPr>
          </a:p>
          <a:p>
            <a:pPr marL="0" indent="0">
              <a:spcBef>
                <a:spcPts val="0"/>
              </a:spcBef>
              <a:spcAft>
                <a:spcPts val="0"/>
              </a:spcAft>
              <a:buSzPts val="2800"/>
              <a:buFont typeface="Wingdings 2" panose="05020102010507070707" pitchFamily="18" charset="2"/>
              <a:buNone/>
            </a:pPr>
            <a:endParaRPr lang="en-US" sz="2400" dirty="0">
              <a:solidFill>
                <a:schemeClr val="lt1"/>
              </a:solidFill>
              <a:latin typeface="Arial Black" panose="020B0A04020102020204" pitchFamily="34" charset="0"/>
              <a:ea typeface="Roboto Condensed"/>
              <a:cs typeface="Roboto Condensed"/>
              <a:sym typeface="Roboto Condensed"/>
            </a:endParaRPr>
          </a:p>
        </p:txBody>
      </p:sp>
      <p:sp>
        <p:nvSpPr>
          <p:cNvPr id="15" name="Google Shape;64;p13"/>
          <p:cNvSpPr txBox="1">
            <a:spLocks/>
          </p:cNvSpPr>
          <p:nvPr/>
        </p:nvSpPr>
        <p:spPr>
          <a:xfrm>
            <a:off x="6429092" y="1276558"/>
            <a:ext cx="5491088" cy="5579273"/>
          </a:xfrm>
          <a:prstGeom prst="rect">
            <a:avLst/>
          </a:prstGeom>
          <a:noFill/>
          <a:ln>
            <a:noFill/>
          </a:ln>
        </p:spPr>
        <p:txBody>
          <a:bodyPr spcFirstLastPara="1" wrap="square" lIns="91425" tIns="91425" rIns="91425" bIns="91425"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Bef>
                <a:spcPts val="0"/>
              </a:spcBef>
              <a:spcAft>
                <a:spcPts val="0"/>
              </a:spcAft>
              <a:buNone/>
            </a:pPr>
            <a:r>
              <a:rPr lang="en-US" sz="2400" b="1" dirty="0">
                <a:solidFill>
                  <a:schemeClr val="lt1"/>
                </a:solidFill>
                <a:latin typeface="Arial Black" panose="020B0A04020102020204" pitchFamily="34" charset="0"/>
                <a:ea typeface="Roboto Condensed"/>
                <a:cs typeface="Roboto Condensed"/>
                <a:sym typeface="Roboto Condensed"/>
              </a:rPr>
              <a:t>Humans and ecosystems require a climate similar to the one in which we evolved and flourished. </a:t>
            </a:r>
          </a:p>
          <a:p>
            <a:pPr marL="0" indent="0">
              <a:spcBef>
                <a:spcPts val="0"/>
              </a:spcBef>
              <a:spcAft>
                <a:spcPts val="0"/>
              </a:spcAft>
              <a:buNone/>
            </a:pPr>
            <a:endParaRPr lang="en-US" sz="2400" b="1" dirty="0">
              <a:solidFill>
                <a:schemeClr val="lt1"/>
              </a:solidFill>
              <a:latin typeface="Arial Black" panose="020B0A04020102020204" pitchFamily="34" charset="0"/>
              <a:ea typeface="Roboto Condensed"/>
              <a:cs typeface="Roboto Condensed"/>
              <a:sym typeface="Roboto Condensed"/>
            </a:endParaRPr>
          </a:p>
          <a:p>
            <a:pPr marL="0" indent="0">
              <a:spcBef>
                <a:spcPts val="0"/>
              </a:spcBef>
              <a:spcAft>
                <a:spcPts val="0"/>
              </a:spcAft>
              <a:buNone/>
            </a:pPr>
            <a:r>
              <a:rPr lang="en-US" sz="2400" b="1" dirty="0">
                <a:solidFill>
                  <a:schemeClr val="lt1"/>
                </a:solidFill>
                <a:latin typeface="Arial Black" panose="020B0A04020102020204" pitchFamily="34" charset="0"/>
                <a:ea typeface="Roboto Condensed"/>
                <a:cs typeface="Roboto Condensed"/>
                <a:sym typeface="Roboto Condensed"/>
              </a:rPr>
              <a:t>The last time CO₂ levels exceeded 400 ppm was close to 3 million years ago, when camels roamed the Arctic. Would eight billion humans survive conditions so radically different from those that enabled the growth of agriculture and civilizations? The answer is likely “No.”</a:t>
            </a:r>
            <a:endParaRPr lang="en-US" sz="2400" dirty="0" smtClean="0">
              <a:solidFill>
                <a:schemeClr val="lt1"/>
              </a:solidFill>
              <a:latin typeface="Arial Black" panose="020B0A04020102020204" pitchFamily="34" charset="0"/>
              <a:ea typeface="Roboto Condensed"/>
              <a:cs typeface="Roboto Condensed"/>
              <a:sym typeface="Roboto Condensed"/>
            </a:endParaRPr>
          </a:p>
          <a:p>
            <a:pPr marL="0" indent="0">
              <a:spcBef>
                <a:spcPts val="0"/>
              </a:spcBef>
              <a:spcAft>
                <a:spcPts val="0"/>
              </a:spcAft>
              <a:buSzPts val="2800"/>
              <a:buFont typeface="Wingdings 2" panose="05020102010507070707" pitchFamily="18" charset="2"/>
              <a:buNone/>
            </a:pPr>
            <a:endParaRPr lang="en-US" sz="2400" dirty="0" smtClean="0">
              <a:solidFill>
                <a:schemeClr val="lt1"/>
              </a:solidFill>
              <a:latin typeface="Arial Black" panose="020B0A04020102020204" pitchFamily="34" charset="0"/>
              <a:ea typeface="Roboto Condensed"/>
              <a:cs typeface="Roboto Condensed"/>
              <a:sym typeface="Roboto Condensed"/>
            </a:endParaRPr>
          </a:p>
          <a:p>
            <a:pPr marL="0" indent="0">
              <a:spcBef>
                <a:spcPts val="0"/>
              </a:spcBef>
              <a:spcAft>
                <a:spcPts val="0"/>
              </a:spcAft>
              <a:buSzPts val="2800"/>
              <a:buFont typeface="Wingdings 2" panose="05020102010507070707" pitchFamily="18" charset="2"/>
              <a:buNone/>
            </a:pPr>
            <a:endParaRPr lang="en-US" sz="2400" dirty="0" smtClean="0">
              <a:solidFill>
                <a:schemeClr val="lt1"/>
              </a:solidFill>
              <a:latin typeface="Arial Black" panose="020B0A04020102020204" pitchFamily="34" charset="0"/>
              <a:ea typeface="Roboto Condensed"/>
              <a:cs typeface="Roboto Condensed"/>
              <a:sym typeface="Roboto Condensed"/>
            </a:endParaRPr>
          </a:p>
          <a:p>
            <a:pPr marL="0" indent="0">
              <a:spcBef>
                <a:spcPts val="0"/>
              </a:spcBef>
              <a:spcAft>
                <a:spcPts val="0"/>
              </a:spcAft>
              <a:buSzPts val="2800"/>
              <a:buFont typeface="Wingdings 2" panose="05020102010507070707" pitchFamily="18" charset="2"/>
              <a:buNone/>
            </a:pPr>
            <a:endParaRPr lang="en-US" sz="2400" dirty="0" smtClean="0">
              <a:solidFill>
                <a:schemeClr val="lt1"/>
              </a:solidFill>
              <a:latin typeface="Arial Black" panose="020B0A04020102020204" pitchFamily="34" charset="0"/>
              <a:ea typeface="Roboto Condensed"/>
              <a:cs typeface="Roboto Condensed"/>
              <a:sym typeface="Roboto Condensed"/>
            </a:endParaRPr>
          </a:p>
          <a:p>
            <a:pPr marL="0" indent="0">
              <a:spcBef>
                <a:spcPts val="0"/>
              </a:spcBef>
              <a:spcAft>
                <a:spcPts val="0"/>
              </a:spcAft>
              <a:buSzPts val="2800"/>
              <a:buFont typeface="Wingdings 2" panose="05020102010507070707" pitchFamily="18" charset="2"/>
              <a:buNone/>
            </a:pPr>
            <a:endParaRPr lang="en-US" sz="2400" dirty="0">
              <a:solidFill>
                <a:schemeClr val="lt1"/>
              </a:solidFill>
              <a:latin typeface="Arial Black" panose="020B0A04020102020204" pitchFamily="34" charset="0"/>
              <a:ea typeface="Roboto Condensed"/>
              <a:cs typeface="Roboto Condensed"/>
              <a:sym typeface="Roboto Condensed"/>
            </a:endParaRPr>
          </a:p>
        </p:txBody>
      </p:sp>
    </p:spTree>
    <p:extLst>
      <p:ext uri="{BB962C8B-B14F-4D97-AF65-F5344CB8AC3E}">
        <p14:creationId xmlns:p14="http://schemas.microsoft.com/office/powerpoint/2010/main" val="2788881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Snipped 10" descr="Footer accent box">
            <a:extLst>
              <a:ext uri="{FF2B5EF4-FFF2-40B4-BE49-F238E27FC236}">
                <a16:creationId xmlns:a16="http://schemas.microsoft.com/office/drawing/2014/main" id="{A39C0937-57CD-4C2F-B530-516994363917}"/>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4E8EC366-9118-4504-88CF-ABE80F98E7F0}"/>
              </a:ext>
            </a:extLst>
          </p:cNvPr>
          <p:cNvSpPr>
            <a:spLocks noGrp="1"/>
          </p:cNvSpPr>
          <p:nvPr>
            <p:ph type="sldNum" sz="quarter" idx="12"/>
          </p:nvPr>
        </p:nvSpPr>
        <p:spPr>
          <a:xfrm>
            <a:off x="10946814" y="6450012"/>
            <a:ext cx="1052510" cy="365125"/>
          </a:xfrm>
        </p:spPr>
        <p:txBody>
          <a:bodyPr/>
          <a:lstStyle/>
          <a:p>
            <a:fld id="{8C2E478F-E849-4A8C-AF1F-CBCC78A7CBFA}" type="slidenum">
              <a:rPr lang="en-US" sz="1100" b="1" smtClean="0">
                <a:solidFill>
                  <a:schemeClr val="bg1"/>
                </a:solidFill>
                <a:latin typeface="Arial Black" panose="020B0A04020102020204" pitchFamily="34" charset="0"/>
              </a:rPr>
              <a:pPr/>
              <a:t>8</a:t>
            </a:fld>
            <a:endParaRPr lang="en-US" sz="1100" b="1" dirty="0">
              <a:solidFill>
                <a:schemeClr val="bg1"/>
              </a:solidFill>
              <a:latin typeface="Arial Black" panose="020B0A04020102020204"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 r="67011" b="-6901"/>
          <a:stretch/>
        </p:blipFill>
        <p:spPr>
          <a:xfrm>
            <a:off x="444500" y="571847"/>
            <a:ext cx="640357" cy="524319"/>
          </a:xfrm>
          <a:prstGeom prst="rect">
            <a:avLst/>
          </a:prstGeom>
        </p:spPr>
      </p:pic>
      <p:sp>
        <p:nvSpPr>
          <p:cNvPr id="2" name="Equal 1"/>
          <p:cNvSpPr/>
          <p:nvPr/>
        </p:nvSpPr>
        <p:spPr>
          <a:xfrm>
            <a:off x="5329032" y="2453561"/>
            <a:ext cx="766968" cy="61582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7221894" y="1763097"/>
            <a:ext cx="3564294" cy="1903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50GtCO</a:t>
            </a:r>
            <a:r>
              <a:rPr lang="en-GB" sz="2800" b="1" baseline="-25000" dirty="0" smtClean="0"/>
              <a:t>2</a:t>
            </a:r>
            <a:endParaRPr lang="en-US" sz="2800" b="1" baseline="-25000" dirty="0"/>
          </a:p>
        </p:txBody>
      </p:sp>
      <p:grpSp>
        <p:nvGrpSpPr>
          <p:cNvPr id="12" name="Group 11"/>
          <p:cNvGrpSpPr/>
          <p:nvPr/>
        </p:nvGrpSpPr>
        <p:grpSpPr>
          <a:xfrm>
            <a:off x="1084857" y="1706712"/>
            <a:ext cx="3785724" cy="2160438"/>
            <a:chOff x="1084857" y="4195912"/>
            <a:chExt cx="3785724" cy="2160438"/>
          </a:xfrm>
        </p:grpSpPr>
        <p:grpSp>
          <p:nvGrpSpPr>
            <p:cNvPr id="6" name="Group 5"/>
            <p:cNvGrpSpPr/>
            <p:nvPr/>
          </p:nvGrpSpPr>
          <p:grpSpPr>
            <a:xfrm>
              <a:off x="1084857" y="4259069"/>
              <a:ext cx="3785724" cy="2097281"/>
              <a:chOff x="1084856" y="4259069"/>
              <a:chExt cx="3785725" cy="2097281"/>
            </a:xfrm>
          </p:grpSpPr>
          <p:sp>
            <p:nvSpPr>
              <p:cNvPr id="9" name="Cube 8"/>
              <p:cNvSpPr/>
              <p:nvPr/>
            </p:nvSpPr>
            <p:spPr>
              <a:xfrm>
                <a:off x="1084856" y="4259069"/>
                <a:ext cx="2871324" cy="2097281"/>
              </a:xfrm>
              <a:prstGeom prst="cube">
                <a:avLst>
                  <a:gd name="adj" fmla="val 39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CO</a:t>
                </a:r>
                <a:r>
                  <a:rPr lang="en-GB" sz="2800" b="1" baseline="-25000" dirty="0" smtClean="0"/>
                  <a:t>2</a:t>
                </a:r>
                <a:endParaRPr lang="en-US" sz="2800" b="1" baseline="-25000" dirty="0"/>
              </a:p>
            </p:txBody>
          </p:sp>
          <p:sp>
            <p:nvSpPr>
              <p:cNvPr id="10" name="Cube 9"/>
              <p:cNvSpPr/>
              <p:nvPr/>
            </p:nvSpPr>
            <p:spPr>
              <a:xfrm>
                <a:off x="2977719" y="4259069"/>
                <a:ext cx="1892862" cy="2097280"/>
              </a:xfrm>
              <a:prstGeom prst="cube">
                <a:avLst>
                  <a:gd name="adj" fmla="val 4432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Non</a:t>
                </a:r>
              </a:p>
              <a:p>
                <a:pPr algn="ctr"/>
                <a:r>
                  <a:rPr lang="en-GB" sz="2800" b="1" dirty="0" smtClean="0"/>
                  <a:t>CO</a:t>
                </a:r>
                <a:r>
                  <a:rPr lang="en-GB" sz="2800" b="1" baseline="-25000" dirty="0" smtClean="0"/>
                  <a:t>2</a:t>
                </a:r>
                <a:endParaRPr lang="en-US" sz="2800" b="1" baseline="-25000" dirty="0"/>
              </a:p>
            </p:txBody>
          </p:sp>
        </p:grpSp>
        <p:sp>
          <p:nvSpPr>
            <p:cNvPr id="7" name="TextBox 6"/>
            <p:cNvSpPr txBox="1"/>
            <p:nvPr/>
          </p:nvSpPr>
          <p:spPr>
            <a:xfrm>
              <a:off x="1330243" y="4195912"/>
              <a:ext cx="3185777" cy="1077218"/>
            </a:xfrm>
            <a:prstGeom prst="rect">
              <a:avLst/>
            </a:prstGeom>
            <a:noFill/>
          </p:spPr>
          <p:txBody>
            <a:bodyPr wrap="square" rtlCol="0">
              <a:spAutoFit/>
              <a:scene3d>
                <a:camera prst="perspectiveRelaxed" fov="3000000">
                  <a:rot lat="18497389" lon="2580189" rev="19427740"/>
                </a:camera>
                <a:lightRig rig="threePt" dir="t">
                  <a:rot lat="0" lon="0" rev="0"/>
                </a:lightRig>
              </a:scene3d>
            </a:bodyPr>
            <a:lstStyle/>
            <a:p>
              <a:pPr algn="ctr"/>
              <a:r>
                <a:rPr lang="en-GB" sz="3200" b="1" dirty="0" smtClean="0">
                  <a:solidFill>
                    <a:schemeClr val="bg1"/>
                  </a:solidFill>
                </a:rPr>
                <a:t>TOTAL GHG EMISSIONS</a:t>
              </a:r>
              <a:endParaRPr lang="en-US" sz="3200" b="1" dirty="0">
                <a:solidFill>
                  <a:schemeClr val="bg1"/>
                </a:solidFill>
              </a:endParaRPr>
            </a:p>
          </p:txBody>
        </p:sp>
      </p:grpSp>
      <p:grpSp>
        <p:nvGrpSpPr>
          <p:cNvPr id="24" name="Group 23"/>
          <p:cNvGrpSpPr/>
          <p:nvPr/>
        </p:nvGrpSpPr>
        <p:grpSpPr>
          <a:xfrm>
            <a:off x="3709045" y="4253354"/>
            <a:ext cx="4006942" cy="2379002"/>
            <a:chOff x="367797" y="3777883"/>
            <a:chExt cx="4006942" cy="2379002"/>
          </a:xfrm>
        </p:grpSpPr>
        <p:sp>
          <p:nvSpPr>
            <p:cNvPr id="3" name="Cube 2"/>
            <p:cNvSpPr/>
            <p:nvPr/>
          </p:nvSpPr>
          <p:spPr>
            <a:xfrm>
              <a:off x="618331" y="3824051"/>
              <a:ext cx="2684710" cy="2332834"/>
            </a:xfrm>
            <a:prstGeom prst="cube">
              <a:avLst>
                <a:gd name="adj" fmla="val 39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36.4</a:t>
              </a:r>
            </a:p>
            <a:p>
              <a:pPr algn="ctr"/>
              <a:r>
                <a:rPr lang="en-US" sz="3600" b="1" dirty="0" smtClean="0"/>
                <a:t>Gt</a:t>
              </a:r>
              <a:r>
                <a:rPr lang="en-GB" sz="3600" b="1" dirty="0" smtClean="0"/>
                <a:t>CO</a:t>
              </a:r>
              <a:r>
                <a:rPr lang="en-GB" sz="3600" b="1" baseline="-25000" dirty="0" smtClean="0"/>
                <a:t>2</a:t>
              </a:r>
              <a:endParaRPr lang="en-US" sz="3600" b="1" baseline="-25000" dirty="0"/>
            </a:p>
          </p:txBody>
        </p:sp>
        <p:sp>
          <p:nvSpPr>
            <p:cNvPr id="13" name="TextBox 12"/>
            <p:cNvSpPr txBox="1"/>
            <p:nvPr/>
          </p:nvSpPr>
          <p:spPr>
            <a:xfrm>
              <a:off x="367797" y="3824050"/>
              <a:ext cx="3185777" cy="769441"/>
            </a:xfrm>
            <a:prstGeom prst="rect">
              <a:avLst/>
            </a:prstGeom>
            <a:noFill/>
          </p:spPr>
          <p:txBody>
            <a:bodyPr wrap="square" rtlCol="0">
              <a:spAutoFit/>
              <a:scene3d>
                <a:camera prst="perspectiveRelaxed" fov="3000000">
                  <a:rot lat="18497389" lon="2580189" rev="19427740"/>
                </a:camera>
                <a:lightRig rig="threePt" dir="t">
                  <a:rot lat="0" lon="0" rev="0"/>
                </a:lightRig>
              </a:scene3d>
            </a:bodyPr>
            <a:lstStyle/>
            <a:p>
              <a:pPr algn="ctr"/>
              <a:r>
                <a:rPr lang="en-GB" sz="4400" b="1" dirty="0">
                  <a:solidFill>
                    <a:schemeClr val="bg1"/>
                  </a:solidFill>
                </a:rPr>
                <a:t>CO</a:t>
              </a:r>
              <a:r>
                <a:rPr lang="en-GB" sz="4400" b="1" baseline="-25000" dirty="0">
                  <a:solidFill>
                    <a:schemeClr val="bg1"/>
                  </a:solidFill>
                </a:rPr>
                <a:t>2</a:t>
              </a:r>
              <a:endParaRPr lang="en-US" sz="4400" b="1" dirty="0">
                <a:solidFill>
                  <a:schemeClr val="bg1"/>
                </a:solidFill>
              </a:endParaRPr>
            </a:p>
          </p:txBody>
        </p:sp>
        <p:sp>
          <p:nvSpPr>
            <p:cNvPr id="16" name="Cube 15"/>
            <p:cNvSpPr/>
            <p:nvPr/>
          </p:nvSpPr>
          <p:spPr>
            <a:xfrm>
              <a:off x="2388641" y="3824049"/>
              <a:ext cx="1986098" cy="2332834"/>
            </a:xfrm>
            <a:prstGeom prst="cube">
              <a:avLst>
                <a:gd name="adj" fmla="val 4686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13.7Gt CO</a:t>
              </a:r>
              <a:r>
                <a:rPr lang="en-GB" sz="2800" b="1" baseline="-25000" dirty="0"/>
                <a:t>2</a:t>
              </a:r>
              <a:endParaRPr lang="en-US" sz="2800" b="1" baseline="-25000" dirty="0"/>
            </a:p>
          </p:txBody>
        </p:sp>
        <p:sp>
          <p:nvSpPr>
            <p:cNvPr id="17" name="TextBox 16"/>
            <p:cNvSpPr txBox="1"/>
            <p:nvPr/>
          </p:nvSpPr>
          <p:spPr>
            <a:xfrm>
              <a:off x="2688579" y="3777883"/>
              <a:ext cx="1228924" cy="1631216"/>
            </a:xfrm>
            <a:prstGeom prst="rect">
              <a:avLst/>
            </a:prstGeom>
            <a:noFill/>
          </p:spPr>
          <p:txBody>
            <a:bodyPr wrap="square" rtlCol="0">
              <a:spAutoFit/>
              <a:scene3d>
                <a:camera prst="perspectiveRelaxed" fov="3000000">
                  <a:rot lat="18497389" lon="2580189" rev="19427740"/>
                </a:camera>
                <a:lightRig rig="threePt" dir="t">
                  <a:rot lat="0" lon="0" rev="0"/>
                </a:lightRig>
              </a:scene3d>
            </a:bodyPr>
            <a:lstStyle/>
            <a:p>
              <a:pPr lvl="0" algn="ctr"/>
              <a:r>
                <a:rPr lang="en-GB" sz="2800" b="1" dirty="0" smtClean="0">
                  <a:solidFill>
                    <a:prstClr val="white"/>
                  </a:solidFill>
                </a:rPr>
                <a:t>Non</a:t>
              </a:r>
              <a:endParaRPr lang="en-GB" sz="2800" b="1" dirty="0">
                <a:solidFill>
                  <a:prstClr val="white"/>
                </a:solidFill>
              </a:endParaRPr>
            </a:p>
            <a:p>
              <a:pPr lvl="0" algn="ctr"/>
              <a:r>
                <a:rPr lang="en-GB" sz="2800" b="1" dirty="0">
                  <a:solidFill>
                    <a:prstClr val="white"/>
                  </a:solidFill>
                </a:rPr>
                <a:t>CO</a:t>
              </a:r>
              <a:r>
                <a:rPr lang="en-GB" sz="2800" b="1" baseline="-25000" dirty="0">
                  <a:solidFill>
                    <a:prstClr val="white"/>
                  </a:solidFill>
                </a:rPr>
                <a:t>2</a:t>
              </a:r>
              <a:endParaRPr lang="en-US" sz="2800" b="1" baseline="-25000" dirty="0">
                <a:solidFill>
                  <a:prstClr val="white"/>
                </a:solidFill>
              </a:endParaRPr>
            </a:p>
            <a:p>
              <a:pPr algn="ctr"/>
              <a:endParaRPr lang="en-US" sz="4400" b="1" dirty="0">
                <a:solidFill>
                  <a:schemeClr val="bg1"/>
                </a:solidFill>
              </a:endParaRPr>
            </a:p>
          </p:txBody>
        </p:sp>
      </p:grpSp>
      <p:sp>
        <p:nvSpPr>
          <p:cNvPr id="25" name="Rectangle 24"/>
          <p:cNvSpPr/>
          <p:nvPr/>
        </p:nvSpPr>
        <p:spPr>
          <a:xfrm>
            <a:off x="1045012" y="972351"/>
            <a:ext cx="10610469" cy="830997"/>
          </a:xfrm>
          <a:prstGeom prst="rect">
            <a:avLst/>
          </a:prstGeom>
        </p:spPr>
        <p:txBody>
          <a:bodyPr wrap="none">
            <a:spAutoFit/>
          </a:bodyPr>
          <a:lstStyle/>
          <a:p>
            <a:pPr algn="just"/>
            <a:r>
              <a:rPr lang="en-US" sz="4800" dirty="0" smtClean="0">
                <a:solidFill>
                  <a:srgbClr val="366658"/>
                </a:solidFill>
                <a:latin typeface="Arial Black" panose="020B0A04020102020204" pitchFamily="34" charset="0"/>
              </a:rPr>
              <a:t>CARBON EMISSION OVERVIEW</a:t>
            </a:r>
            <a:endParaRPr lang="en-US" sz="4800" dirty="0">
              <a:solidFill>
                <a:srgbClr val="366658"/>
              </a:solidFill>
              <a:latin typeface="Arial Black" panose="020B0A04020102020204" pitchFamily="34" charset="0"/>
            </a:endParaRPr>
          </a:p>
        </p:txBody>
      </p:sp>
    </p:spTree>
    <p:extLst>
      <p:ext uri="{BB962C8B-B14F-4D97-AF65-F5344CB8AC3E}">
        <p14:creationId xmlns:p14="http://schemas.microsoft.com/office/powerpoint/2010/main" val="890279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wable Energy: Definition, Examples, Benefits and Limitation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2848"/>
            <a:ext cx="12192000" cy="6843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72042" cy="6858000"/>
          </a:xfrm>
          <a:prstGeom prst="rect">
            <a:avLst/>
          </a:prstGeom>
          <a:solidFill>
            <a:schemeClr val="bg1">
              <a:lumMod val="85000"/>
              <a:lumOff val="15000"/>
              <a:alpha val="77000"/>
            </a:schemeClr>
          </a:solidFill>
        </p:spPr>
        <p:txBody>
          <a:bodyPr wrap="square" rtlCol="0">
            <a:spAutoFit/>
            <a:scene3d>
              <a:camera prst="orthographicFront"/>
              <a:lightRig rig="threePt" dir="t"/>
            </a:scene3d>
            <a:sp3d prstMaterial="powder"/>
          </a:bodyPr>
          <a:lstStyle/>
          <a:p>
            <a:endParaRPr lang="en-US"/>
          </a:p>
        </p:txBody>
      </p:sp>
      <p:sp>
        <p:nvSpPr>
          <p:cNvPr id="4" name="Subtitle 2"/>
          <p:cNvSpPr txBox="1">
            <a:spLocks/>
          </p:cNvSpPr>
          <p:nvPr/>
        </p:nvSpPr>
        <p:spPr>
          <a:xfrm>
            <a:off x="6096000" y="1410167"/>
            <a:ext cx="494403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Arial Black" panose="020B0A04020102020204" pitchFamily="34" charset="0"/>
            </a:endParaRPr>
          </a:p>
        </p:txBody>
      </p:sp>
      <p:sp>
        <p:nvSpPr>
          <p:cNvPr id="15" name="Title 25">
            <a:extLst>
              <a:ext uri="{FF2B5EF4-FFF2-40B4-BE49-F238E27FC236}">
                <a16:creationId xmlns:a16="http://schemas.microsoft.com/office/drawing/2014/main" id="{DB4530C3-10EF-4FDE-A1B1-9DF09C2DF096}"/>
              </a:ext>
            </a:extLst>
          </p:cNvPr>
          <p:cNvSpPr txBox="1">
            <a:spLocks/>
          </p:cNvSpPr>
          <p:nvPr/>
        </p:nvSpPr>
        <p:spPr>
          <a:xfrm>
            <a:off x="276338" y="364621"/>
            <a:ext cx="11750561" cy="757742"/>
          </a:xfrm>
          <a:prstGeom prst="rect">
            <a:avLst/>
          </a:prstGeom>
        </p:spPr>
        <p:txBody>
          <a:bodyPr vert="horz" lIns="91440" tIns="45720" rIns="91440" bIns="45720" rtlCol="0" anchor="b">
            <a:noAutofit/>
          </a:bodyPr>
          <a:lstStyle>
            <a:lvl1pPr algn="ctr" defTabSz="457200" rtl="0" eaLnBrk="1" latinLnBrk="0" hangingPunct="1">
              <a:spcBef>
                <a:spcPct val="0"/>
              </a:spcBef>
              <a:buNone/>
              <a:defRPr sz="4400" b="1" kern="1200" cap="all" spc="3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dirty="0" smtClean="0">
                <a:solidFill>
                  <a:sysClr val="window" lastClr="FFFFFF"/>
                </a:solidFill>
                <a:latin typeface="Gill Sans MT" panose="020B0502020104020203"/>
              </a:rPr>
              <a:t>Global carbon outlook</a:t>
            </a:r>
            <a:endParaRPr kumimoji="0" lang="en-US" sz="3200" b="1" i="0" u="none" strike="noStrike" kern="1200" cap="all" spc="300" normalizeH="0" baseline="0" noProof="0" dirty="0">
              <a:ln>
                <a:noFill/>
              </a:ln>
              <a:solidFill>
                <a:sysClr val="window" lastClr="FFFFFF"/>
              </a:solidFill>
              <a:uLnTx/>
              <a:uFillTx/>
              <a:latin typeface="Gill Sans MT" panose="020B0502020104020203"/>
            </a:endParaRPr>
          </a:p>
        </p:txBody>
      </p:sp>
      <p:sp>
        <p:nvSpPr>
          <p:cNvPr id="8" name="Slide Number Placeholder 7"/>
          <p:cNvSpPr>
            <a:spLocks noGrp="1"/>
          </p:cNvSpPr>
          <p:nvPr>
            <p:ph type="sldNum" sz="quarter" idx="12"/>
          </p:nvPr>
        </p:nvSpPr>
        <p:spPr>
          <a:xfrm>
            <a:off x="9131105" y="644209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FFA94-5C1B-4BE3-B032-5DC90BDC2546}" type="slidenum">
              <a:rPr kumimoji="0" lang="en-US" sz="1400" b="0" i="0" u="none" strike="noStrike" kern="1200" cap="none" spc="0" normalizeH="0" baseline="0" noProof="0" smtClean="0">
                <a:ln>
                  <a:noFill/>
                </a:ln>
                <a:solidFill>
                  <a:prstClr val="white">
                    <a:tint val="75000"/>
                  </a:prstClr>
                </a:solidFill>
                <a:effectLst/>
                <a:uLnTx/>
                <a:uFillTx/>
                <a:latin typeface="Arial Black" panose="020B0A040201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white">
                  <a:tint val="75000"/>
                </a:prstClr>
              </a:solidFill>
              <a:effectLst/>
              <a:uLnTx/>
              <a:uFillTx/>
              <a:latin typeface="Arial Black" panose="020B0A04020102020204" pitchFamily="34" charset="0"/>
            </a:endParaRPr>
          </a:p>
        </p:txBody>
      </p:sp>
      <p:sp>
        <p:nvSpPr>
          <p:cNvPr id="2" name="Flowchart: Process 1"/>
          <p:cNvSpPr/>
          <p:nvPr/>
        </p:nvSpPr>
        <p:spPr>
          <a:xfrm>
            <a:off x="680349" y="1695450"/>
            <a:ext cx="10811343" cy="483317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en-GB" sz="2800" dirty="0" smtClean="0">
                <a:latin typeface="Arial Black" panose="020B0A04020102020204" pitchFamily="34" charset="0"/>
              </a:rPr>
              <a:t>Global GHG Emission = 50GtCo</a:t>
            </a:r>
            <a:r>
              <a:rPr lang="en-GB" sz="2800" baseline="-25000" dirty="0" smtClean="0">
                <a:latin typeface="Arial Black" panose="020B0A04020102020204" pitchFamily="34" charset="0"/>
              </a:rPr>
              <a:t>2</a:t>
            </a:r>
            <a:r>
              <a:rPr lang="en-US" sz="2800" baseline="-25000" dirty="0" smtClean="0">
                <a:latin typeface="Arial Black" panose="020B0A04020102020204" pitchFamily="34" charset="0"/>
              </a:rPr>
              <a:t> </a:t>
            </a:r>
            <a:endParaRPr lang="en-US" sz="2800" dirty="0">
              <a:latin typeface="Arial Black" panose="020B0A04020102020204" pitchFamily="34" charset="0"/>
            </a:endParaRPr>
          </a:p>
          <a:p>
            <a:pPr>
              <a:lnSpc>
                <a:spcPct val="200000"/>
              </a:lnSpc>
            </a:pPr>
            <a:r>
              <a:rPr lang="en-GB" sz="2800" dirty="0" smtClean="0">
                <a:latin typeface="Arial Black" panose="020B0A04020102020204" pitchFamily="34" charset="0"/>
              </a:rPr>
              <a:t>Global emission from Non-</a:t>
            </a:r>
            <a:r>
              <a:rPr lang="en-GB" sz="2800" dirty="0">
                <a:latin typeface="Arial Black" panose="020B0A04020102020204" pitchFamily="34" charset="0"/>
              </a:rPr>
              <a:t>Co</a:t>
            </a:r>
            <a:r>
              <a:rPr lang="en-GB" sz="2800" baseline="-25000" dirty="0">
                <a:latin typeface="Arial Black" panose="020B0A04020102020204" pitchFamily="34" charset="0"/>
              </a:rPr>
              <a:t>2</a:t>
            </a:r>
            <a:r>
              <a:rPr lang="en-GB" sz="2800" dirty="0" smtClean="0">
                <a:latin typeface="Arial Black" panose="020B0A04020102020204" pitchFamily="34" charset="0"/>
              </a:rPr>
              <a:t> = 13.7GtCo</a:t>
            </a:r>
            <a:r>
              <a:rPr lang="en-GB" sz="2800" baseline="-25000" dirty="0" smtClean="0">
                <a:latin typeface="Arial Black" panose="020B0A04020102020204" pitchFamily="34" charset="0"/>
              </a:rPr>
              <a:t>2</a:t>
            </a:r>
          </a:p>
          <a:p>
            <a:pPr>
              <a:lnSpc>
                <a:spcPct val="200000"/>
              </a:lnSpc>
            </a:pPr>
            <a:r>
              <a:rPr lang="en-GB" sz="2800" dirty="0" smtClean="0">
                <a:latin typeface="Arial Black" panose="020B0A04020102020204" pitchFamily="34" charset="0"/>
              </a:rPr>
              <a:t>Global emission from Co</a:t>
            </a:r>
            <a:r>
              <a:rPr lang="en-GB" sz="2800" baseline="-25000" dirty="0" smtClean="0">
                <a:latin typeface="Arial Black" panose="020B0A04020102020204" pitchFamily="34" charset="0"/>
              </a:rPr>
              <a:t>2 </a:t>
            </a:r>
            <a:r>
              <a:rPr lang="en-GB" sz="2800" dirty="0" smtClean="0">
                <a:latin typeface="Arial Black" panose="020B0A04020102020204" pitchFamily="34" charset="0"/>
              </a:rPr>
              <a:t>= 34.8GtCo</a:t>
            </a:r>
            <a:r>
              <a:rPr lang="en-GB" sz="2800" baseline="-25000" dirty="0" smtClean="0">
                <a:latin typeface="Arial Black" panose="020B0A04020102020204" pitchFamily="34" charset="0"/>
              </a:rPr>
              <a:t>2</a:t>
            </a:r>
            <a:endParaRPr lang="en-GB" sz="2800" dirty="0">
              <a:latin typeface="Arial Black" panose="020B0A04020102020204" pitchFamily="34" charset="0"/>
            </a:endParaRPr>
          </a:p>
          <a:p>
            <a:pPr>
              <a:lnSpc>
                <a:spcPct val="200000"/>
              </a:lnSpc>
            </a:pPr>
            <a:r>
              <a:rPr lang="en-GB" sz="2800" dirty="0" smtClean="0">
                <a:latin typeface="Arial Black" panose="020B0A04020102020204" pitchFamily="34" charset="0"/>
              </a:rPr>
              <a:t>Global Energy-related Co</a:t>
            </a:r>
            <a:r>
              <a:rPr lang="en-GB" sz="2800" baseline="-25000" dirty="0" smtClean="0">
                <a:latin typeface="Arial Black" panose="020B0A04020102020204" pitchFamily="34" charset="0"/>
              </a:rPr>
              <a:t>2</a:t>
            </a:r>
            <a:r>
              <a:rPr lang="en-GB" sz="2800" dirty="0" smtClean="0">
                <a:latin typeface="Arial Black" panose="020B0A04020102020204" pitchFamily="34" charset="0"/>
              </a:rPr>
              <a:t> emission = 31.5GtCo</a:t>
            </a:r>
            <a:r>
              <a:rPr lang="en-GB" sz="2800" baseline="-25000" dirty="0" smtClean="0">
                <a:latin typeface="Arial Black" panose="020B0A04020102020204" pitchFamily="34" charset="0"/>
              </a:rPr>
              <a:t>2</a:t>
            </a:r>
            <a:endParaRPr lang="en-GB" sz="2800" dirty="0">
              <a:latin typeface="Arial Black" panose="020B0A04020102020204" pitchFamily="34" charset="0"/>
            </a:endParaRPr>
          </a:p>
          <a:p>
            <a:pPr>
              <a:lnSpc>
                <a:spcPct val="200000"/>
              </a:lnSpc>
            </a:pPr>
            <a:r>
              <a:rPr lang="en-GB" sz="2800" dirty="0" smtClean="0">
                <a:latin typeface="Arial Black" panose="020B0A04020102020204" pitchFamily="34" charset="0"/>
              </a:rPr>
              <a:t>Global </a:t>
            </a:r>
            <a:r>
              <a:rPr lang="en-GB" sz="2800" dirty="0">
                <a:latin typeface="Arial Black" panose="020B0A04020102020204" pitchFamily="34" charset="0"/>
              </a:rPr>
              <a:t>Co</a:t>
            </a:r>
            <a:r>
              <a:rPr lang="en-GB" sz="2800" baseline="-25000" dirty="0">
                <a:latin typeface="Arial Black" panose="020B0A04020102020204" pitchFamily="34" charset="0"/>
              </a:rPr>
              <a:t>2</a:t>
            </a:r>
            <a:r>
              <a:rPr lang="en-GB" sz="2800" dirty="0" smtClean="0">
                <a:latin typeface="Arial Black" panose="020B0A04020102020204" pitchFamily="34" charset="0"/>
              </a:rPr>
              <a:t> Emission from CI = 11.97GtCo</a:t>
            </a:r>
            <a:r>
              <a:rPr lang="en-GB" sz="2800" baseline="-25000" dirty="0" smtClean="0">
                <a:latin typeface="Arial Black" panose="020B0A04020102020204" pitchFamily="34" charset="0"/>
              </a:rPr>
              <a:t>2</a:t>
            </a:r>
            <a:r>
              <a:rPr lang="en-GB" sz="2800" dirty="0" smtClean="0">
                <a:latin typeface="Arial Black" panose="020B0A04020102020204" pitchFamily="34" charset="0"/>
              </a:rPr>
              <a:t> </a:t>
            </a:r>
          </a:p>
          <a:p>
            <a:pPr>
              <a:lnSpc>
                <a:spcPct val="200000"/>
              </a:lnSpc>
            </a:pPr>
            <a:r>
              <a:rPr lang="en-GB" sz="2800" dirty="0" smtClean="0">
                <a:latin typeface="Arial Black" panose="020B0A04020102020204" pitchFamily="34" charset="0"/>
              </a:rPr>
              <a:t>Global per capital Emission = 4.47t</a:t>
            </a:r>
            <a:r>
              <a:rPr lang="en-GB" sz="2800" dirty="0" smtClean="0"/>
              <a:t>Co</a:t>
            </a:r>
            <a:r>
              <a:rPr lang="en-GB" sz="2800" baseline="-25000" dirty="0" smtClean="0"/>
              <a:t>2</a:t>
            </a:r>
            <a:endParaRPr lang="en-GB" sz="2800" dirty="0" smtClean="0"/>
          </a:p>
        </p:txBody>
      </p:sp>
    </p:spTree>
    <p:extLst>
      <p:ext uri="{BB962C8B-B14F-4D97-AF65-F5344CB8AC3E}">
        <p14:creationId xmlns:p14="http://schemas.microsoft.com/office/powerpoint/2010/main" val="195582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8">
      <a:dk1>
        <a:sysClr val="windowText" lastClr="000000"/>
      </a:dk1>
      <a:lt1>
        <a:sysClr val="window" lastClr="FFFFFF"/>
      </a:lt1>
      <a:dk2>
        <a:srgbClr val="44546A"/>
      </a:dk2>
      <a:lt2>
        <a:srgbClr val="E7E6E6"/>
      </a:lt2>
      <a:accent1>
        <a:srgbClr val="C0F400"/>
      </a:accent1>
      <a:accent2>
        <a:srgbClr val="05D74D"/>
      </a:accent2>
      <a:accent3>
        <a:srgbClr val="2F3342"/>
      </a:accent3>
      <a:accent4>
        <a:srgbClr val="038B30"/>
      </a:accent4>
      <a:accent5>
        <a:srgbClr val="05EE55"/>
      </a:accent5>
      <a:accent6>
        <a:srgbClr val="70AD47"/>
      </a:accent6>
      <a:hlink>
        <a:srgbClr val="05D74D"/>
      </a:hlink>
      <a:folHlink>
        <a:srgbClr val="C0F400"/>
      </a:folHlink>
    </a:clrScheme>
    <a:fontScheme name="Custom 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357351_Dark modernist presentation_mlw -v2" id="{02C8D846-7DC8-4EFF-94D8-823DF779E3A7}" vid="{402D83F6-A512-43E7-B905-390BB489C073}"/>
    </a:ext>
  </a:ext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Props1.xml><?xml version="1.0" encoding="utf-8"?>
<ds:datastoreItem xmlns:ds="http://schemas.openxmlformats.org/officeDocument/2006/customXml" ds:itemID="{E3FC8A1C-A436-42C0-AC33-FAFFFAF219BC}">
  <ds:schemaRefs>
    <ds:schemaRef ds:uri="http://schemas.microsoft.com/sharepoint/v3/contenttype/forms"/>
  </ds:schemaRefs>
</ds:datastoreItem>
</file>

<file path=customXml/itemProps2.xml><?xml version="1.0" encoding="utf-8"?>
<ds:datastoreItem xmlns:ds="http://schemas.openxmlformats.org/officeDocument/2006/customXml" ds:itemID="{E3852F5D-AAE7-473B-9767-8875B60BC6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5C8BF1-B0E4-49A1-808F-40F2AD30E743}">
  <ds:schemaRefs>
    <ds:schemaRef ds:uri="http://schemas.openxmlformats.org/package/2006/metadata/core-properties"/>
    <ds:schemaRef ds:uri="http://purl.org/dc/dcmitype/"/>
    <ds:schemaRef ds:uri="http://purl.org/dc/terms/"/>
    <ds:schemaRef ds:uri="http://schemas.microsoft.com/office/2006/documentManagement/types"/>
    <ds:schemaRef ds:uri="http://schemas.microsoft.com/office/infopath/2007/PartnerControls"/>
    <ds:schemaRef ds:uri="16c05727-aa75-4e4a-9b5f-8a80a1165891"/>
    <ds:schemaRef ds:uri="71af3243-3dd4-4a8d-8c0d-dd76da1f02a5"/>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Tech design</Template>
  <TotalTime>0</TotalTime>
  <Words>2078</Words>
  <Application>Microsoft Office PowerPoint</Application>
  <PresentationFormat>Widescreen</PresentationFormat>
  <Paragraphs>274</Paragraphs>
  <Slides>53</Slides>
  <Notes>0</Notes>
  <HiddenSlides>1</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53</vt:i4>
      </vt:variant>
    </vt:vector>
  </HeadingPairs>
  <TitlesOfParts>
    <vt:vector size="70" baseType="lpstr">
      <vt:lpstr>Arial</vt:lpstr>
      <vt:lpstr>Arial</vt:lpstr>
      <vt:lpstr>Arial Black</vt:lpstr>
      <vt:lpstr>Arial Narrow</vt:lpstr>
      <vt:lpstr>Arial Rounded MT Bold</vt:lpstr>
      <vt:lpstr>Broadway</vt:lpstr>
      <vt:lpstr>Calibri</vt:lpstr>
      <vt:lpstr>Calibri Light</vt:lpstr>
      <vt:lpstr>Gill Sans MT</vt:lpstr>
      <vt:lpstr>Roboto Condensed</vt:lpstr>
      <vt:lpstr>Times New Roman</vt:lpstr>
      <vt:lpstr>Wingdings 2</vt:lpstr>
      <vt:lpstr>Office Theme</vt:lpstr>
      <vt:lpstr>1_Office Theme</vt:lpstr>
      <vt:lpstr>Dividend</vt:lpstr>
      <vt:lpstr>2_Office Theme</vt:lpstr>
      <vt:lpstr>Microsoft Excel Worksheet</vt:lpstr>
      <vt:lpstr>COST IMPLICATION OF ADOPTING CARBON REDUCTION IN THE DESIGN OF SUSTAINABLE INFRASTRUCTURE PROJECT</vt:lpstr>
      <vt:lpstr>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Renewable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CONCRETE</vt:lpstr>
      <vt:lpstr>CONCRETE</vt:lpstr>
      <vt:lpstr>PowerPoint Presentation</vt:lpstr>
      <vt:lpstr>PowerPoint Presentation</vt:lpstr>
      <vt:lpstr>ACHIEVING ZERO CARBON CONCRETE</vt:lpstr>
      <vt:lpstr>PowerPoint Presentation</vt:lpstr>
      <vt:lpstr>PowerPoint Presentation</vt:lpstr>
      <vt:lpstr>PowerPoint Presentation</vt:lpstr>
      <vt:lpstr>Is $75/TON a good deal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outlook</vt:lpstr>
      <vt:lpstr>Cost outlook</vt:lpstr>
      <vt:lpstr>PowerPoint Presentation</vt:lpstr>
      <vt:lpstr>PowerPoint Presentation</vt:lpstr>
      <vt:lpstr>PowerPoint Presentation</vt:lpstr>
      <vt:lpstr>PowerPoint Presentation</vt:lpstr>
      <vt:lpstr>THANK YOU FOR LISTENING</vt:lpstr>
      <vt:lpstr> Connect with me https://linktr.ee/sanmiolowosile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2021-09-20T08:06:45Z</dcterms:created>
  <dcterms:modified xsi:type="dcterms:W3CDTF">2021-11-17T21:39:32Z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