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notesMasterIdLst>
    <p:notesMasterId r:id="rId31"/>
  </p:notesMasterIdLst>
  <p:handoutMasterIdLst>
    <p:handoutMasterId r:id="rId32"/>
  </p:handoutMasterIdLst>
  <p:sldIdLst>
    <p:sldId id="470" r:id="rId2"/>
    <p:sldId id="494" r:id="rId3"/>
    <p:sldId id="558" r:id="rId4"/>
    <p:sldId id="538" r:id="rId5"/>
    <p:sldId id="560" r:id="rId6"/>
    <p:sldId id="540" r:id="rId7"/>
    <p:sldId id="541" r:id="rId8"/>
    <p:sldId id="559" r:id="rId9"/>
    <p:sldId id="553" r:id="rId10"/>
    <p:sldId id="557" r:id="rId11"/>
    <p:sldId id="492" r:id="rId12"/>
    <p:sldId id="542" r:id="rId13"/>
    <p:sldId id="543" r:id="rId14"/>
    <p:sldId id="496" r:id="rId15"/>
    <p:sldId id="545" r:id="rId16"/>
    <p:sldId id="537" r:id="rId17"/>
    <p:sldId id="547" r:id="rId18"/>
    <p:sldId id="548" r:id="rId19"/>
    <p:sldId id="549" r:id="rId20"/>
    <p:sldId id="550" r:id="rId21"/>
    <p:sldId id="561" r:id="rId22"/>
    <p:sldId id="562" r:id="rId23"/>
    <p:sldId id="551" r:id="rId24"/>
    <p:sldId id="554" r:id="rId25"/>
    <p:sldId id="556" r:id="rId26"/>
    <p:sldId id="555" r:id="rId27"/>
    <p:sldId id="539" r:id="rId28"/>
    <p:sldId id="498" r:id="rId29"/>
    <p:sldId id="487" r:id="rId30"/>
  </p:sldIdLst>
  <p:sldSz cx="9144000" cy="6858000" type="screen4x3"/>
  <p:notesSz cx="6858000" cy="9144000"/>
  <p:custShowLst>
    <p:custShow name="Short Overview" id="0">
      <p:sldLst/>
    </p:custShow>
    <p:custShow name="DCP 12-14-11" id="1">
      <p:sldLst/>
    </p:custShow>
    <p:custShow name="VetMed11-1-12" id="2">
      <p:sldLst/>
    </p:custShow>
  </p:custShowLst>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E16"/>
    <a:srgbClr val="008000"/>
    <a:srgbClr val="00D200"/>
    <a:srgbClr val="FB5337"/>
    <a:srgbClr val="FF6699"/>
    <a:srgbClr val="F92805"/>
    <a:srgbClr val="FA3D1E"/>
    <a:srgbClr val="9E59F9"/>
    <a:srgbClr val="73B82E"/>
    <a:srgbClr val="88C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0" autoAdjust="0"/>
    <p:restoredTop sz="84946" autoAdjust="0"/>
  </p:normalViewPr>
  <p:slideViewPr>
    <p:cSldViewPr>
      <p:cViewPr varScale="1">
        <p:scale>
          <a:sx n="61" d="100"/>
          <a:sy n="61" d="100"/>
        </p:scale>
        <p:origin x="774" y="6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57512"/>
          </a:xfrm>
          <a:prstGeom prst="rect">
            <a:avLst/>
          </a:prstGeom>
        </p:spPr>
        <p:txBody>
          <a:bodyPr vert="horz" lIns="89959" tIns="44979" rIns="89959" bIns="44979" rtlCol="0"/>
          <a:lstStyle>
            <a:lvl1pPr algn="l">
              <a:defRPr sz="1200"/>
            </a:lvl1pPr>
          </a:lstStyle>
          <a:p>
            <a:endParaRPr lang="en-US" dirty="0"/>
          </a:p>
        </p:txBody>
      </p:sp>
      <p:sp>
        <p:nvSpPr>
          <p:cNvPr id="3" name="Date Placeholder 2"/>
          <p:cNvSpPr>
            <a:spLocks noGrp="1"/>
          </p:cNvSpPr>
          <p:nvPr>
            <p:ph type="dt" sz="quarter" idx="1"/>
          </p:nvPr>
        </p:nvSpPr>
        <p:spPr>
          <a:xfrm>
            <a:off x="3884027" y="1"/>
            <a:ext cx="2972421" cy="457512"/>
          </a:xfrm>
          <a:prstGeom prst="rect">
            <a:avLst/>
          </a:prstGeom>
        </p:spPr>
        <p:txBody>
          <a:bodyPr vert="horz" lIns="89959" tIns="44979" rIns="89959" bIns="44979" rtlCol="0"/>
          <a:lstStyle>
            <a:lvl1pPr algn="r">
              <a:defRPr sz="1200"/>
            </a:lvl1pPr>
          </a:lstStyle>
          <a:p>
            <a:fld id="{DD2E7427-2900-490D-9186-BE2A93E75936}" type="datetimeFigureOut">
              <a:rPr lang="en-US" smtClean="0"/>
              <a:t>11/12/2021</a:t>
            </a:fld>
            <a:endParaRPr lang="en-US" dirty="0"/>
          </a:p>
        </p:txBody>
      </p:sp>
      <p:sp>
        <p:nvSpPr>
          <p:cNvPr id="4" name="Footer Placeholder 3"/>
          <p:cNvSpPr>
            <a:spLocks noGrp="1"/>
          </p:cNvSpPr>
          <p:nvPr>
            <p:ph type="ftr" sz="quarter" idx="2"/>
          </p:nvPr>
        </p:nvSpPr>
        <p:spPr>
          <a:xfrm>
            <a:off x="2" y="8684927"/>
            <a:ext cx="2972421" cy="457512"/>
          </a:xfrm>
          <a:prstGeom prst="rect">
            <a:avLst/>
          </a:prstGeom>
        </p:spPr>
        <p:txBody>
          <a:bodyPr vert="horz" lIns="89959" tIns="44979" rIns="89959" bIns="449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684927"/>
            <a:ext cx="2972421" cy="457512"/>
          </a:xfrm>
          <a:prstGeom prst="rect">
            <a:avLst/>
          </a:prstGeom>
        </p:spPr>
        <p:txBody>
          <a:bodyPr vert="horz" lIns="89959" tIns="44979" rIns="89959" bIns="44979" rtlCol="0" anchor="b"/>
          <a:lstStyle>
            <a:lvl1pPr algn="r">
              <a:defRPr sz="1200"/>
            </a:lvl1pPr>
          </a:lstStyle>
          <a:p>
            <a:fld id="{33A089C5-5C87-43B8-AAC4-8AAC1F23B631}" type="slidenum">
              <a:rPr lang="en-US" smtClean="0"/>
              <a:t>‹#›</a:t>
            </a:fld>
            <a:endParaRPr lang="en-US" dirty="0"/>
          </a:p>
        </p:txBody>
      </p:sp>
    </p:spTree>
    <p:extLst>
      <p:ext uri="{BB962C8B-B14F-4D97-AF65-F5344CB8AC3E}">
        <p14:creationId xmlns:p14="http://schemas.microsoft.com/office/powerpoint/2010/main" val="225888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668" tIns="45834" rIns="91668" bIns="45834" rtlCol="0"/>
          <a:lstStyle>
            <a:lvl1pPr algn="l">
              <a:defRPr sz="1200"/>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668" tIns="45834" rIns="91668" bIns="45834" rtlCol="0"/>
          <a:lstStyle>
            <a:lvl1pPr algn="r">
              <a:defRPr sz="1200"/>
            </a:lvl1pPr>
          </a:lstStyle>
          <a:p>
            <a:fld id="{8A8F4689-117A-499A-AE18-ED60F7760748}" type="datetimeFigureOut">
              <a:rPr lang="en-US" smtClean="0"/>
              <a:pPr/>
              <a:t>11/12/2021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668" tIns="45834" rIns="91668" bIns="45834" rtlCol="0" anchor="ctr"/>
          <a:lstStyle/>
          <a:p>
            <a:endParaRPr lang="en-US"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668" tIns="45834" rIns="91668" bIns="4583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7200"/>
          </a:xfrm>
          <a:prstGeom prst="rect">
            <a:avLst/>
          </a:prstGeom>
        </p:spPr>
        <p:txBody>
          <a:bodyPr vert="horz" lIns="91668" tIns="45834" rIns="91668" bIns="4583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4"/>
            <a:ext cx="2971800" cy="457200"/>
          </a:xfrm>
          <a:prstGeom prst="rect">
            <a:avLst/>
          </a:prstGeom>
        </p:spPr>
        <p:txBody>
          <a:bodyPr vert="horz" lIns="91668" tIns="45834" rIns="91668" bIns="45834" rtlCol="0" anchor="b"/>
          <a:lstStyle>
            <a:lvl1pPr algn="r">
              <a:defRPr sz="1200"/>
            </a:lvl1pPr>
          </a:lstStyle>
          <a:p>
            <a:fld id="{7570E876-BACC-444E-B45A-A57ACE573E63}" type="slidenum">
              <a:rPr lang="en-US" smtClean="0"/>
              <a:pPr/>
              <a:t>‹#›</a:t>
            </a:fld>
            <a:endParaRPr lang="en-US" dirty="0"/>
          </a:p>
        </p:txBody>
      </p:sp>
    </p:spTree>
    <p:extLst>
      <p:ext uri="{BB962C8B-B14F-4D97-AF65-F5344CB8AC3E}">
        <p14:creationId xmlns:p14="http://schemas.microsoft.com/office/powerpoint/2010/main" val="35602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1</a:t>
            </a:fld>
            <a:endParaRPr lang="en-US" dirty="0"/>
          </a:p>
        </p:txBody>
      </p:sp>
    </p:spTree>
    <p:extLst>
      <p:ext uri="{BB962C8B-B14F-4D97-AF65-F5344CB8AC3E}">
        <p14:creationId xmlns:p14="http://schemas.microsoft.com/office/powerpoint/2010/main" val="1451336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10</a:t>
            </a:fld>
            <a:endParaRPr lang="en-US" dirty="0"/>
          </a:p>
        </p:txBody>
      </p:sp>
    </p:spTree>
    <p:extLst>
      <p:ext uri="{BB962C8B-B14F-4D97-AF65-F5344CB8AC3E}">
        <p14:creationId xmlns:p14="http://schemas.microsoft.com/office/powerpoint/2010/main" val="246984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11</a:t>
            </a:fld>
            <a:endParaRPr lang="en-US" dirty="0"/>
          </a:p>
        </p:txBody>
      </p:sp>
    </p:spTree>
    <p:extLst>
      <p:ext uri="{BB962C8B-B14F-4D97-AF65-F5344CB8AC3E}">
        <p14:creationId xmlns:p14="http://schemas.microsoft.com/office/powerpoint/2010/main" val="336567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History lane</a:t>
            </a:r>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12</a:t>
            </a:fld>
            <a:endParaRPr lang="en-US" dirty="0"/>
          </a:p>
        </p:txBody>
      </p:sp>
    </p:spTree>
    <p:extLst>
      <p:ext uri="{BB962C8B-B14F-4D97-AF65-F5344CB8AC3E}">
        <p14:creationId xmlns:p14="http://schemas.microsoft.com/office/powerpoint/2010/main" val="3695898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History lane</a:t>
            </a:r>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13</a:t>
            </a:fld>
            <a:endParaRPr lang="en-US" dirty="0"/>
          </a:p>
        </p:txBody>
      </p:sp>
    </p:spTree>
    <p:extLst>
      <p:ext uri="{BB962C8B-B14F-4D97-AF65-F5344CB8AC3E}">
        <p14:creationId xmlns:p14="http://schemas.microsoft.com/office/powerpoint/2010/main" val="3950653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14</a:t>
            </a:fld>
            <a:endParaRPr lang="en-US" dirty="0"/>
          </a:p>
        </p:txBody>
      </p:sp>
    </p:spTree>
    <p:extLst>
      <p:ext uri="{BB962C8B-B14F-4D97-AF65-F5344CB8AC3E}">
        <p14:creationId xmlns:p14="http://schemas.microsoft.com/office/powerpoint/2010/main" val="3865482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History lane</a:t>
            </a:r>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15</a:t>
            </a:fld>
            <a:endParaRPr lang="en-US" dirty="0"/>
          </a:p>
        </p:txBody>
      </p:sp>
    </p:spTree>
    <p:extLst>
      <p:ext uri="{BB962C8B-B14F-4D97-AF65-F5344CB8AC3E}">
        <p14:creationId xmlns:p14="http://schemas.microsoft.com/office/powerpoint/2010/main" val="2767759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16</a:t>
            </a:fld>
            <a:endParaRPr lang="en-US" dirty="0"/>
          </a:p>
        </p:txBody>
      </p:sp>
    </p:spTree>
    <p:extLst>
      <p:ext uri="{BB962C8B-B14F-4D97-AF65-F5344CB8AC3E}">
        <p14:creationId xmlns:p14="http://schemas.microsoft.com/office/powerpoint/2010/main" val="1359443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17</a:t>
            </a:fld>
            <a:endParaRPr lang="en-US" dirty="0"/>
          </a:p>
        </p:txBody>
      </p:sp>
    </p:spTree>
    <p:extLst>
      <p:ext uri="{BB962C8B-B14F-4D97-AF65-F5344CB8AC3E}">
        <p14:creationId xmlns:p14="http://schemas.microsoft.com/office/powerpoint/2010/main" val="3183327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18</a:t>
            </a:fld>
            <a:endParaRPr lang="en-US" dirty="0"/>
          </a:p>
        </p:txBody>
      </p:sp>
    </p:spTree>
    <p:extLst>
      <p:ext uri="{BB962C8B-B14F-4D97-AF65-F5344CB8AC3E}">
        <p14:creationId xmlns:p14="http://schemas.microsoft.com/office/powerpoint/2010/main" val="3952472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19</a:t>
            </a:fld>
            <a:endParaRPr lang="en-US" dirty="0"/>
          </a:p>
        </p:txBody>
      </p:sp>
    </p:spTree>
    <p:extLst>
      <p:ext uri="{BB962C8B-B14F-4D97-AF65-F5344CB8AC3E}">
        <p14:creationId xmlns:p14="http://schemas.microsoft.com/office/powerpoint/2010/main" val="376425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2</a:t>
            </a:fld>
            <a:endParaRPr lang="en-US" dirty="0"/>
          </a:p>
        </p:txBody>
      </p:sp>
    </p:spTree>
    <p:extLst>
      <p:ext uri="{BB962C8B-B14F-4D97-AF65-F5344CB8AC3E}">
        <p14:creationId xmlns:p14="http://schemas.microsoft.com/office/powerpoint/2010/main" val="2287782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20</a:t>
            </a:fld>
            <a:endParaRPr lang="en-US" dirty="0"/>
          </a:p>
        </p:txBody>
      </p:sp>
    </p:spTree>
    <p:extLst>
      <p:ext uri="{BB962C8B-B14F-4D97-AF65-F5344CB8AC3E}">
        <p14:creationId xmlns:p14="http://schemas.microsoft.com/office/powerpoint/2010/main" val="2435325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21</a:t>
            </a:fld>
            <a:endParaRPr lang="en-US" dirty="0"/>
          </a:p>
        </p:txBody>
      </p:sp>
    </p:spTree>
    <p:extLst>
      <p:ext uri="{BB962C8B-B14F-4D97-AF65-F5344CB8AC3E}">
        <p14:creationId xmlns:p14="http://schemas.microsoft.com/office/powerpoint/2010/main" val="3254941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22</a:t>
            </a:fld>
            <a:endParaRPr lang="en-US" dirty="0"/>
          </a:p>
        </p:txBody>
      </p:sp>
    </p:spTree>
    <p:extLst>
      <p:ext uri="{BB962C8B-B14F-4D97-AF65-F5344CB8AC3E}">
        <p14:creationId xmlns:p14="http://schemas.microsoft.com/office/powerpoint/2010/main" val="3410836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23</a:t>
            </a:fld>
            <a:endParaRPr lang="en-US" dirty="0"/>
          </a:p>
        </p:txBody>
      </p:sp>
    </p:spTree>
    <p:extLst>
      <p:ext uri="{BB962C8B-B14F-4D97-AF65-F5344CB8AC3E}">
        <p14:creationId xmlns:p14="http://schemas.microsoft.com/office/powerpoint/2010/main" val="1754735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24</a:t>
            </a:fld>
            <a:endParaRPr lang="en-US" dirty="0"/>
          </a:p>
        </p:txBody>
      </p:sp>
    </p:spTree>
    <p:extLst>
      <p:ext uri="{BB962C8B-B14F-4D97-AF65-F5344CB8AC3E}">
        <p14:creationId xmlns:p14="http://schemas.microsoft.com/office/powerpoint/2010/main" val="3153470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25</a:t>
            </a:fld>
            <a:endParaRPr lang="en-US" dirty="0"/>
          </a:p>
        </p:txBody>
      </p:sp>
    </p:spTree>
    <p:extLst>
      <p:ext uri="{BB962C8B-B14F-4D97-AF65-F5344CB8AC3E}">
        <p14:creationId xmlns:p14="http://schemas.microsoft.com/office/powerpoint/2010/main" val="257748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26</a:t>
            </a:fld>
            <a:endParaRPr lang="en-US" dirty="0"/>
          </a:p>
        </p:txBody>
      </p:sp>
    </p:spTree>
    <p:extLst>
      <p:ext uri="{BB962C8B-B14F-4D97-AF65-F5344CB8AC3E}">
        <p14:creationId xmlns:p14="http://schemas.microsoft.com/office/powerpoint/2010/main" val="1493570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27</a:t>
            </a:fld>
            <a:endParaRPr lang="en-US" dirty="0"/>
          </a:p>
        </p:txBody>
      </p:sp>
    </p:spTree>
    <p:extLst>
      <p:ext uri="{BB962C8B-B14F-4D97-AF65-F5344CB8AC3E}">
        <p14:creationId xmlns:p14="http://schemas.microsoft.com/office/powerpoint/2010/main" val="2003152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28</a:t>
            </a:fld>
            <a:endParaRPr lang="en-US" dirty="0"/>
          </a:p>
        </p:txBody>
      </p:sp>
    </p:spTree>
    <p:extLst>
      <p:ext uri="{BB962C8B-B14F-4D97-AF65-F5344CB8AC3E}">
        <p14:creationId xmlns:p14="http://schemas.microsoft.com/office/powerpoint/2010/main" val="1147185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29</a:t>
            </a:fld>
            <a:endParaRPr lang="en-US" dirty="0"/>
          </a:p>
        </p:txBody>
      </p:sp>
    </p:spTree>
    <p:extLst>
      <p:ext uri="{BB962C8B-B14F-4D97-AF65-F5344CB8AC3E}">
        <p14:creationId xmlns:p14="http://schemas.microsoft.com/office/powerpoint/2010/main" val="78047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3</a:t>
            </a:fld>
            <a:endParaRPr lang="en-US" dirty="0"/>
          </a:p>
        </p:txBody>
      </p:sp>
    </p:spTree>
    <p:extLst>
      <p:ext uri="{BB962C8B-B14F-4D97-AF65-F5344CB8AC3E}">
        <p14:creationId xmlns:p14="http://schemas.microsoft.com/office/powerpoint/2010/main" val="4738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4</a:t>
            </a:fld>
            <a:endParaRPr lang="en-US" dirty="0"/>
          </a:p>
        </p:txBody>
      </p:sp>
    </p:spTree>
    <p:extLst>
      <p:ext uri="{BB962C8B-B14F-4D97-AF65-F5344CB8AC3E}">
        <p14:creationId xmlns:p14="http://schemas.microsoft.com/office/powerpoint/2010/main" val="52197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5</a:t>
            </a:fld>
            <a:endParaRPr lang="en-US" dirty="0"/>
          </a:p>
        </p:txBody>
      </p:sp>
    </p:spTree>
    <p:extLst>
      <p:ext uri="{BB962C8B-B14F-4D97-AF65-F5344CB8AC3E}">
        <p14:creationId xmlns:p14="http://schemas.microsoft.com/office/powerpoint/2010/main" val="400204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6</a:t>
            </a:fld>
            <a:endParaRPr lang="en-US" dirty="0"/>
          </a:p>
        </p:txBody>
      </p:sp>
    </p:spTree>
    <p:extLst>
      <p:ext uri="{BB962C8B-B14F-4D97-AF65-F5344CB8AC3E}">
        <p14:creationId xmlns:p14="http://schemas.microsoft.com/office/powerpoint/2010/main" val="3967163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7</a:t>
            </a:fld>
            <a:endParaRPr lang="en-US" dirty="0"/>
          </a:p>
        </p:txBody>
      </p:sp>
    </p:spTree>
    <p:extLst>
      <p:ext uri="{BB962C8B-B14F-4D97-AF65-F5344CB8AC3E}">
        <p14:creationId xmlns:p14="http://schemas.microsoft.com/office/powerpoint/2010/main" val="23703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8</a:t>
            </a:fld>
            <a:endParaRPr lang="en-US" dirty="0"/>
          </a:p>
        </p:txBody>
      </p:sp>
    </p:spTree>
    <p:extLst>
      <p:ext uri="{BB962C8B-B14F-4D97-AF65-F5344CB8AC3E}">
        <p14:creationId xmlns:p14="http://schemas.microsoft.com/office/powerpoint/2010/main" val="390956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0E876-BACC-444E-B45A-A57ACE573E63}" type="slidenum">
              <a:rPr lang="en-US" smtClean="0"/>
              <a:pPr/>
              <a:t>9</a:t>
            </a:fld>
            <a:endParaRPr lang="en-US" dirty="0"/>
          </a:p>
        </p:txBody>
      </p:sp>
    </p:spTree>
    <p:extLst>
      <p:ext uri="{BB962C8B-B14F-4D97-AF65-F5344CB8AC3E}">
        <p14:creationId xmlns:p14="http://schemas.microsoft.com/office/powerpoint/2010/main" val="1903272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968D69D8-37E4-4221-AAE4-402367D44F4F}"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25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AAF30E-35B0-4FB1-8EBF-DA4E0F221A72}" type="slidenum">
              <a:rPr lang="en-US" smtClean="0"/>
              <a:pPr/>
              <a:t>‹#›</a:t>
            </a:fld>
            <a:endParaRPr lang="en-US" dirty="0"/>
          </a:p>
        </p:txBody>
      </p:sp>
    </p:spTree>
    <p:extLst>
      <p:ext uri="{BB962C8B-B14F-4D97-AF65-F5344CB8AC3E}">
        <p14:creationId xmlns:p14="http://schemas.microsoft.com/office/powerpoint/2010/main" val="32378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AF30E-35B0-4FB1-8EBF-DA4E0F221A72}"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64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AF30E-35B0-4FB1-8EBF-DA4E0F221A72}"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35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AF30E-35B0-4FB1-8EBF-DA4E0F221A72}" type="slidenum">
              <a:rPr lang="en-US" smtClean="0"/>
              <a:pPr/>
              <a:t>‹#›</a:t>
            </a:fld>
            <a:endParaRPr lang="en-US" dirty="0"/>
          </a:p>
        </p:txBody>
      </p:sp>
    </p:spTree>
    <p:extLst>
      <p:ext uri="{BB962C8B-B14F-4D97-AF65-F5344CB8AC3E}">
        <p14:creationId xmlns:p14="http://schemas.microsoft.com/office/powerpoint/2010/main" val="1079775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AF30E-35B0-4FB1-8EBF-DA4E0F221A72}"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751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AF30E-35B0-4FB1-8EBF-DA4E0F221A72}"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2310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FB1FB-E1AC-4531-81D6-227EE8D67A0F}"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18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EE7BEC-A47B-4DE3-B075-6F25C3869313}"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24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49F704-42DC-418C-A363-03DFA4715FA8}" type="slidenum">
              <a:rPr lang="en-US" smtClean="0"/>
              <a:pPr/>
              <a:t>‹#›</a:t>
            </a:fld>
            <a:endParaRPr lang="en-US" dirty="0"/>
          </a:p>
        </p:txBody>
      </p:sp>
    </p:spTree>
    <p:extLst>
      <p:ext uri="{BB962C8B-B14F-4D97-AF65-F5344CB8AC3E}">
        <p14:creationId xmlns:p14="http://schemas.microsoft.com/office/powerpoint/2010/main" val="382960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C739EF-35AD-48FF-B975-068E4AD1C70C}" type="slidenum">
              <a:rPr lang="en-US" smtClean="0"/>
              <a:pPr/>
              <a:t>‹#›</a:t>
            </a:fld>
            <a:endParaRPr lang="en-US" dirty="0"/>
          </a:p>
        </p:txBody>
      </p:sp>
    </p:spTree>
    <p:extLst>
      <p:ext uri="{BB962C8B-B14F-4D97-AF65-F5344CB8AC3E}">
        <p14:creationId xmlns:p14="http://schemas.microsoft.com/office/powerpoint/2010/main" val="269506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8B98DD-D59C-4682-92F9-C163A448ED42}" type="slidenum">
              <a:rPr lang="en-US" smtClean="0"/>
              <a:pPr/>
              <a:t>‹#›</a:t>
            </a:fld>
            <a:endParaRPr lang="en-US" dirty="0"/>
          </a:p>
        </p:txBody>
      </p:sp>
    </p:spTree>
    <p:extLst>
      <p:ext uri="{BB962C8B-B14F-4D97-AF65-F5344CB8AC3E}">
        <p14:creationId xmlns:p14="http://schemas.microsoft.com/office/powerpoint/2010/main" val="145111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E24E65-966E-43BC-B8C2-4BF52B295956}"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24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987C7C-8B93-45AC-B62D-B48015E83180}"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296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E4ACB3-52EF-4C06-8B23-B8FE780FD86B}" type="slidenum">
              <a:rPr lang="en-US" smtClean="0"/>
              <a:pPr/>
              <a:t>‹#›</a:t>
            </a:fld>
            <a:endParaRPr lang="en-US" dirty="0"/>
          </a:p>
        </p:txBody>
      </p:sp>
    </p:spTree>
    <p:extLst>
      <p:ext uri="{BB962C8B-B14F-4D97-AF65-F5344CB8AC3E}">
        <p14:creationId xmlns:p14="http://schemas.microsoft.com/office/powerpoint/2010/main" val="300179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E8E319-70FB-43CF-BE16-36FD66DE6439}"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890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710760-3F46-4ECD-A3CD-C5BDEB13F74C}" type="slidenum">
              <a:rPr lang="en-US" smtClean="0"/>
              <a:pPr/>
              <a:t>‹#›</a:t>
            </a:fld>
            <a:endParaRPr lang="en-US" dirty="0"/>
          </a:p>
        </p:txBody>
      </p:sp>
    </p:spTree>
    <p:extLst>
      <p:ext uri="{BB962C8B-B14F-4D97-AF65-F5344CB8AC3E}">
        <p14:creationId xmlns:p14="http://schemas.microsoft.com/office/powerpoint/2010/main" val="182659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AAF30E-35B0-4FB1-8EBF-DA4E0F221A72}" type="slidenum">
              <a:rPr lang="en-US" smtClean="0"/>
              <a:pPr/>
              <a:t>‹#›</a:t>
            </a:fld>
            <a:endParaRPr lang="en-US" dirty="0"/>
          </a:p>
        </p:txBody>
      </p:sp>
    </p:spTree>
    <p:extLst>
      <p:ext uri="{BB962C8B-B14F-4D97-AF65-F5344CB8AC3E}">
        <p14:creationId xmlns:p14="http://schemas.microsoft.com/office/powerpoint/2010/main" val="2680823829"/>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001000" cy="1447800"/>
          </a:xfrm>
        </p:spPr>
        <p:txBody>
          <a:bodyPr>
            <a:noAutofit/>
          </a:bodyPr>
          <a:lstStyle/>
          <a:p>
            <a:r>
              <a:rPr lang="en-US" sz="3200" b="1" dirty="0" smtClean="0"/>
              <a:t>The Place of Digital Technologies in the Implementation of Carbon Reduction in Construction</a:t>
            </a:r>
            <a:endParaRPr lang="en-US" sz="3200" dirty="0">
              <a:solidFill>
                <a:schemeClr val="accent6">
                  <a:lumMod val="60000"/>
                  <a:lumOff val="40000"/>
                </a:schemeClr>
              </a:solidFill>
              <a:effectLst/>
            </a:endParaRPr>
          </a:p>
        </p:txBody>
      </p:sp>
      <p:sp>
        <p:nvSpPr>
          <p:cNvPr id="3" name="Subtitle 2"/>
          <p:cNvSpPr>
            <a:spLocks noGrp="1"/>
          </p:cNvSpPr>
          <p:nvPr>
            <p:ph type="body" idx="1"/>
          </p:nvPr>
        </p:nvSpPr>
        <p:spPr>
          <a:xfrm>
            <a:off x="1981200" y="3505200"/>
            <a:ext cx="5181600" cy="1066800"/>
          </a:xfrm>
        </p:spPr>
        <p:txBody>
          <a:bodyPr>
            <a:normAutofit/>
          </a:bodyPr>
          <a:lstStyle/>
          <a:p>
            <a:pPr algn="ctr">
              <a:lnSpc>
                <a:spcPct val="110000"/>
              </a:lnSpc>
              <a:spcBef>
                <a:spcPts val="0"/>
              </a:spcBef>
              <a:spcAft>
                <a:spcPts val="0"/>
              </a:spcAft>
            </a:pPr>
            <a:r>
              <a:rPr lang="en-US" b="1" cap="none" dirty="0" smtClean="0">
                <a:solidFill>
                  <a:schemeClr val="tx1"/>
                </a:solidFill>
                <a:effectLst/>
              </a:rPr>
              <a:t>Ayodeji Oke</a:t>
            </a:r>
            <a:endParaRPr lang="en-US" sz="1500" b="1" i="1" dirty="0" smtClean="0"/>
          </a:p>
          <a:p>
            <a:pPr algn="ctr">
              <a:lnSpc>
                <a:spcPct val="110000"/>
              </a:lnSpc>
              <a:spcBef>
                <a:spcPts val="0"/>
              </a:spcBef>
              <a:spcAft>
                <a:spcPts val="0"/>
              </a:spcAft>
            </a:pPr>
            <a:r>
              <a:rPr lang="en-US" sz="1500" b="1" i="1" cap="none" dirty="0" smtClean="0">
                <a:solidFill>
                  <a:schemeClr val="tx1"/>
                </a:solidFill>
              </a:rPr>
              <a:t>Department of Quantity Surveying</a:t>
            </a:r>
          </a:p>
          <a:p>
            <a:pPr algn="ctr">
              <a:lnSpc>
                <a:spcPct val="110000"/>
              </a:lnSpc>
              <a:spcBef>
                <a:spcPts val="0"/>
              </a:spcBef>
              <a:spcAft>
                <a:spcPts val="0"/>
              </a:spcAft>
            </a:pPr>
            <a:r>
              <a:rPr lang="en-US" sz="1500" b="1" i="1" dirty="0" smtClean="0"/>
              <a:t>Federal University of Technology </a:t>
            </a:r>
            <a:r>
              <a:rPr lang="en-US" sz="1500" b="1" i="1" dirty="0" err="1" smtClean="0"/>
              <a:t>Akure</a:t>
            </a:r>
            <a:endParaRPr lang="en-US" sz="1500" b="1" i="1" cap="none" dirty="0" smtClean="0">
              <a:solidFill>
                <a:schemeClr val="tx1"/>
              </a:solidFill>
            </a:endParaRPr>
          </a:p>
          <a:p>
            <a:endParaRPr lang="en-US" sz="2000" b="1" dirty="0" smtClean="0">
              <a:effectLst/>
            </a:endParaRPr>
          </a:p>
        </p:txBody>
      </p:sp>
      <p:sp>
        <p:nvSpPr>
          <p:cNvPr id="4" name="Subtitle 2"/>
          <p:cNvSpPr txBox="1">
            <a:spLocks/>
          </p:cNvSpPr>
          <p:nvPr/>
        </p:nvSpPr>
        <p:spPr>
          <a:xfrm>
            <a:off x="6324600" y="5791200"/>
            <a:ext cx="2272862" cy="533400"/>
          </a:xfrm>
          <a:prstGeom prst="rect">
            <a:avLst/>
          </a:prstGeom>
        </p:spPr>
        <p:txBody>
          <a:bodyPr vert="horz" lIns="91440" tIns="45720" rIns="91440" bIns="45720" rtlCol="0">
            <a:normAutofit fontScale="62500" lnSpcReduction="20000"/>
          </a:bodyPr>
          <a:lstStyle>
            <a:lvl1pPr marL="0" indent="0" algn="r" defTabSz="914400" rtl="0" eaLnBrk="1" latinLnBrk="0" hangingPunct="1">
              <a:lnSpc>
                <a:spcPct val="90000"/>
              </a:lnSpc>
              <a:spcBef>
                <a:spcPts val="1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fontAlgn="auto">
              <a:spcAft>
                <a:spcPts val="0"/>
              </a:spcAft>
            </a:pPr>
            <a:r>
              <a:rPr lang="en-US" b="1" dirty="0" smtClean="0">
                <a:solidFill>
                  <a:schemeClr val="tx1"/>
                </a:solidFill>
              </a:rPr>
              <a:t>NIQS BCGM, Abuja</a:t>
            </a:r>
          </a:p>
          <a:p>
            <a:pPr algn="ctr" fontAlgn="auto">
              <a:spcAft>
                <a:spcPts val="0"/>
              </a:spcAft>
            </a:pPr>
            <a:r>
              <a:rPr lang="en-US" b="1" dirty="0" smtClean="0">
                <a:solidFill>
                  <a:schemeClr val="tx1"/>
                </a:solidFill>
              </a:rPr>
              <a:t>17 – 20 November 2021</a:t>
            </a:r>
            <a:endParaRPr lang="en-US" sz="2000" b="1" dirty="0" smtClean="0">
              <a:solidFill>
                <a:schemeClr val="tx1"/>
              </a:solidFill>
            </a:endParaRPr>
          </a:p>
        </p:txBody>
      </p:sp>
    </p:spTree>
    <p:extLst>
      <p:ext uri="{BB962C8B-B14F-4D97-AF65-F5344CB8AC3E}">
        <p14:creationId xmlns:p14="http://schemas.microsoft.com/office/powerpoint/2010/main" val="760805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114800" y="381000"/>
            <a:ext cx="4876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Carbon Emission Trading</a:t>
            </a:r>
            <a:endParaRPr lang="en-ZA" sz="3200" b="1" dirty="0">
              <a:solidFill>
                <a:schemeClr val="tx1"/>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529380420"/>
              </p:ext>
            </p:extLst>
          </p:nvPr>
        </p:nvGraphicFramePr>
        <p:xfrm>
          <a:off x="914400" y="1981200"/>
          <a:ext cx="7239000" cy="1904999"/>
        </p:xfrm>
        <a:graphic>
          <a:graphicData uri="http://schemas.openxmlformats.org/drawingml/2006/table">
            <a:tbl>
              <a:tblPr>
                <a:tableStyleId>{5C22544A-7EE6-4342-B048-85BDC9FD1C3A}</a:tableStyleId>
              </a:tblPr>
              <a:tblGrid>
                <a:gridCol w="2660488">
                  <a:extLst>
                    <a:ext uri="{9D8B030D-6E8A-4147-A177-3AD203B41FA5}">
                      <a16:colId xmlns:a16="http://schemas.microsoft.com/office/drawing/2014/main" val="1043797964"/>
                    </a:ext>
                  </a:extLst>
                </a:gridCol>
                <a:gridCol w="1093068">
                  <a:extLst>
                    <a:ext uri="{9D8B030D-6E8A-4147-A177-3AD203B41FA5}">
                      <a16:colId xmlns:a16="http://schemas.microsoft.com/office/drawing/2014/main" val="1526789403"/>
                    </a:ext>
                  </a:extLst>
                </a:gridCol>
                <a:gridCol w="659966">
                  <a:extLst>
                    <a:ext uri="{9D8B030D-6E8A-4147-A177-3AD203B41FA5}">
                      <a16:colId xmlns:a16="http://schemas.microsoft.com/office/drawing/2014/main" val="2535813499"/>
                    </a:ext>
                  </a:extLst>
                </a:gridCol>
                <a:gridCol w="804333">
                  <a:extLst>
                    <a:ext uri="{9D8B030D-6E8A-4147-A177-3AD203B41FA5}">
                      <a16:colId xmlns:a16="http://schemas.microsoft.com/office/drawing/2014/main" val="3607497962"/>
                    </a:ext>
                  </a:extLst>
                </a:gridCol>
                <a:gridCol w="494975">
                  <a:extLst>
                    <a:ext uri="{9D8B030D-6E8A-4147-A177-3AD203B41FA5}">
                      <a16:colId xmlns:a16="http://schemas.microsoft.com/office/drawing/2014/main" val="2794510932"/>
                    </a:ext>
                  </a:extLst>
                </a:gridCol>
                <a:gridCol w="721837">
                  <a:extLst>
                    <a:ext uri="{9D8B030D-6E8A-4147-A177-3AD203B41FA5}">
                      <a16:colId xmlns:a16="http://schemas.microsoft.com/office/drawing/2014/main" val="2459974950"/>
                    </a:ext>
                  </a:extLst>
                </a:gridCol>
                <a:gridCol w="804333">
                  <a:extLst>
                    <a:ext uri="{9D8B030D-6E8A-4147-A177-3AD203B41FA5}">
                      <a16:colId xmlns:a16="http://schemas.microsoft.com/office/drawing/2014/main" val="1854728551"/>
                    </a:ext>
                  </a:extLst>
                </a:gridCol>
              </a:tblGrid>
              <a:tr h="946417">
                <a:tc>
                  <a:txBody>
                    <a:bodyPr/>
                    <a:lstStyle/>
                    <a:p>
                      <a:pPr algn="l" fontAlgn="ctr"/>
                      <a:r>
                        <a:rPr lang="en-US" sz="2000" b="1" u="none" strike="noStrike">
                          <a:effectLst/>
                        </a:rPr>
                        <a:t>Carbon Trade</a:t>
                      </a:r>
                      <a:endParaRPr lang="en-US" sz="2000" b="1" i="0" u="none" strike="noStrike">
                        <a:solidFill>
                          <a:srgbClr val="000000"/>
                        </a:solidFill>
                        <a:effectLst/>
                        <a:latin typeface="Times New Roman" panose="02020603050405020304" pitchFamily="18" charset="0"/>
                      </a:endParaRPr>
                    </a:p>
                  </a:txBody>
                  <a:tcPr marL="9525" marR="9525" marT="9525" marB="0" anchor="ctr">
                    <a:solidFill>
                      <a:schemeClr val="bg1">
                        <a:lumMod val="95000"/>
                      </a:schemeClr>
                    </a:solidFill>
                  </a:tcPr>
                </a:tc>
                <a:tc gridSpan="2">
                  <a:txBody>
                    <a:bodyPr/>
                    <a:lstStyle/>
                    <a:p>
                      <a:pPr algn="ctr" fontAlgn="ctr"/>
                      <a:r>
                        <a:rPr lang="en-US" sz="2000" b="1" u="none" strike="noStrike" dirty="0" smtClean="0">
                          <a:effectLst/>
                        </a:rPr>
                        <a:t>Awareness</a:t>
                      </a:r>
                      <a:endParaRPr lang="en-US" sz="2000" b="1" i="0" u="none" strike="noStrike" dirty="0">
                        <a:solidFill>
                          <a:srgbClr val="000000"/>
                        </a:solidFill>
                        <a:effectLst/>
                        <a:latin typeface="Times New Roman" panose="02020603050405020304" pitchFamily="18" charset="0"/>
                      </a:endParaRPr>
                    </a:p>
                  </a:txBody>
                  <a:tcPr marL="9525" marR="9525" marT="9525" marB="0" anchor="ctr">
                    <a:solidFill>
                      <a:schemeClr val="bg1">
                        <a:lumMod val="95000"/>
                      </a:schemeClr>
                    </a:solidFill>
                  </a:tcPr>
                </a:tc>
                <a:tc hMerge="1">
                  <a:txBody>
                    <a:bodyPr/>
                    <a:lstStyle/>
                    <a:p>
                      <a:endParaRPr lang="en-ZA"/>
                    </a:p>
                  </a:txBody>
                  <a:tcPr/>
                </a:tc>
                <a:tc gridSpan="2">
                  <a:txBody>
                    <a:bodyPr/>
                    <a:lstStyle/>
                    <a:p>
                      <a:pPr algn="ctr" fontAlgn="ctr"/>
                      <a:r>
                        <a:rPr lang="en-US" sz="2000" b="1" u="none" strike="noStrike" dirty="0">
                          <a:effectLst/>
                        </a:rPr>
                        <a:t>Current </a:t>
                      </a:r>
                      <a:r>
                        <a:rPr lang="en-US" sz="2000" b="1" u="none" strike="noStrike" dirty="0" smtClean="0">
                          <a:effectLst/>
                        </a:rPr>
                        <a:t>Adoption elsewhere</a:t>
                      </a:r>
                      <a:endParaRPr lang="en-US" sz="2000" b="1" i="0" u="none" strike="noStrike" dirty="0">
                        <a:solidFill>
                          <a:srgbClr val="000000"/>
                        </a:solidFill>
                        <a:effectLst/>
                        <a:latin typeface="Times New Roman" panose="02020603050405020304" pitchFamily="18" charset="0"/>
                      </a:endParaRPr>
                    </a:p>
                  </a:txBody>
                  <a:tcPr marL="9525" marR="9525" marT="9525" marB="0" anchor="ctr">
                    <a:solidFill>
                      <a:schemeClr val="bg1">
                        <a:lumMod val="95000"/>
                      </a:schemeClr>
                    </a:solidFill>
                  </a:tcPr>
                </a:tc>
                <a:tc hMerge="1">
                  <a:txBody>
                    <a:bodyPr/>
                    <a:lstStyle/>
                    <a:p>
                      <a:endParaRPr lang="en-ZA"/>
                    </a:p>
                  </a:txBody>
                  <a:tcPr/>
                </a:tc>
                <a:tc gridSpan="2">
                  <a:txBody>
                    <a:bodyPr/>
                    <a:lstStyle/>
                    <a:p>
                      <a:pPr algn="ctr" fontAlgn="ctr"/>
                      <a:r>
                        <a:rPr lang="en-US" sz="2000" b="1" u="none" strike="noStrike" dirty="0">
                          <a:effectLst/>
                        </a:rPr>
                        <a:t>Willingness to Adopt</a:t>
                      </a:r>
                      <a:endParaRPr lang="en-US" sz="2000" b="1" i="0" u="none" strike="noStrike" dirty="0">
                        <a:solidFill>
                          <a:srgbClr val="000000"/>
                        </a:solidFill>
                        <a:effectLst/>
                        <a:latin typeface="Times New Roman" panose="02020603050405020304" pitchFamily="18" charset="0"/>
                      </a:endParaRPr>
                    </a:p>
                  </a:txBody>
                  <a:tcPr marL="9525" marR="9525" marT="9525" marB="0" anchor="ctr">
                    <a:solidFill>
                      <a:schemeClr val="bg1">
                        <a:lumMod val="95000"/>
                      </a:schemeClr>
                    </a:solidFill>
                  </a:tcPr>
                </a:tc>
                <a:tc hMerge="1">
                  <a:txBody>
                    <a:bodyPr/>
                    <a:lstStyle/>
                    <a:p>
                      <a:endParaRPr lang="en-ZA"/>
                    </a:p>
                  </a:txBody>
                  <a:tcPr/>
                </a:tc>
                <a:extLst>
                  <a:ext uri="{0D108BD9-81ED-4DB2-BD59-A6C34878D82A}">
                    <a16:rowId xmlns:a16="http://schemas.microsoft.com/office/drawing/2014/main" val="2597101751"/>
                  </a:ext>
                </a:extLst>
              </a:tr>
              <a:tr h="323582">
                <a:tc>
                  <a:txBody>
                    <a:bodyPr/>
                    <a:lstStyle/>
                    <a:p>
                      <a:pPr algn="l" fontAlgn="ctr"/>
                      <a:r>
                        <a:rPr lang="en-US" sz="2000" b="1" u="none" strike="noStrike">
                          <a:effectLst/>
                        </a:rPr>
                        <a:t>Cap and trade </a:t>
                      </a:r>
                      <a:endParaRPr lang="en-US"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dirty="0" smtClean="0">
                          <a:effectLst/>
                        </a:rPr>
                        <a:t>1.95</a:t>
                      </a:r>
                      <a:endParaRPr lang="en-US"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a:effectLst/>
                        </a:rPr>
                        <a:t>1</a:t>
                      </a:r>
                      <a:endParaRPr lang="en-US"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dirty="0" smtClean="0">
                          <a:effectLst/>
                        </a:rPr>
                        <a:t>3.20</a:t>
                      </a:r>
                      <a:endParaRPr lang="en-US"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a:effectLst/>
                        </a:rPr>
                        <a:t>1</a:t>
                      </a:r>
                      <a:endParaRPr lang="en-US"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a:effectLst/>
                        </a:rPr>
                        <a:t>3.02</a:t>
                      </a:r>
                      <a:endParaRPr lang="en-US"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a:effectLst/>
                        </a:rPr>
                        <a:t>2</a:t>
                      </a:r>
                      <a:endParaRPr lang="en-US" sz="20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571507518"/>
                  </a:ext>
                </a:extLst>
              </a:tr>
              <a:tr h="635000">
                <a:tc>
                  <a:txBody>
                    <a:bodyPr/>
                    <a:lstStyle/>
                    <a:p>
                      <a:pPr algn="l" fontAlgn="ctr"/>
                      <a:r>
                        <a:rPr lang="en-US" sz="2000" b="1" u="none" strike="noStrike">
                          <a:effectLst/>
                        </a:rPr>
                        <a:t>Baseline and credit </a:t>
                      </a:r>
                      <a:endParaRPr lang="en-US"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dirty="0" smtClean="0">
                          <a:effectLst/>
                        </a:rPr>
                        <a:t>1.67</a:t>
                      </a:r>
                      <a:endParaRPr lang="en-US"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a:effectLst/>
                        </a:rPr>
                        <a:t>2</a:t>
                      </a:r>
                      <a:endParaRPr lang="en-US"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dirty="0" smtClean="0">
                          <a:effectLst/>
                        </a:rPr>
                        <a:t>2.80</a:t>
                      </a:r>
                      <a:endParaRPr lang="en-US"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a:effectLst/>
                        </a:rPr>
                        <a:t>2</a:t>
                      </a:r>
                      <a:endParaRPr lang="en-US"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a:effectLst/>
                        </a:rPr>
                        <a:t>3.57</a:t>
                      </a:r>
                      <a:endParaRPr lang="en-US" sz="2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dirty="0">
                          <a:effectLst/>
                        </a:rPr>
                        <a:t>1</a:t>
                      </a:r>
                      <a:endParaRPr lang="en-US" sz="2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33012772"/>
                  </a:ext>
                </a:extLst>
              </a:tr>
            </a:tbl>
          </a:graphicData>
        </a:graphic>
      </p:graphicFrame>
    </p:spTree>
    <p:extLst>
      <p:ext uri="{BB962C8B-B14F-4D97-AF65-F5344CB8AC3E}">
        <p14:creationId xmlns:p14="http://schemas.microsoft.com/office/powerpoint/2010/main" val="2510708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47277" y="581025"/>
            <a:ext cx="3794946" cy="2238375"/>
          </a:xfrm>
          <a:prstGeom prst="rect">
            <a:avLst/>
          </a:prstGeom>
        </p:spPr>
      </p:pic>
      <p:pic>
        <p:nvPicPr>
          <p:cNvPr id="1026" name="Picture 2" descr="What is digital transformation? Everything you need to know about how  technology is reshaping business | ZD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44196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762000" y="4772025"/>
            <a:ext cx="3667125" cy="1247775"/>
          </a:xfrm>
          <a:prstGeom prst="rect">
            <a:avLst/>
          </a:prstGeom>
        </p:spPr>
      </p:pic>
      <p:pic>
        <p:nvPicPr>
          <p:cNvPr id="5" name="Picture 4"/>
          <p:cNvPicPr>
            <a:picLocks noChangeAspect="1"/>
          </p:cNvPicPr>
          <p:nvPr/>
        </p:nvPicPr>
        <p:blipFill>
          <a:blip r:embed="rId6"/>
          <a:stretch>
            <a:fillRect/>
          </a:stretch>
        </p:blipFill>
        <p:spPr>
          <a:xfrm>
            <a:off x="762000" y="581025"/>
            <a:ext cx="3095625" cy="1905000"/>
          </a:xfrm>
          <a:prstGeom prst="rect">
            <a:avLst/>
          </a:prstGeom>
        </p:spPr>
      </p:pic>
      <p:pic>
        <p:nvPicPr>
          <p:cNvPr id="6" name="Picture 5"/>
          <p:cNvPicPr>
            <a:picLocks noChangeAspect="1"/>
          </p:cNvPicPr>
          <p:nvPr/>
        </p:nvPicPr>
        <p:blipFill>
          <a:blip r:embed="rId7"/>
          <a:stretch>
            <a:fillRect/>
          </a:stretch>
        </p:blipFill>
        <p:spPr>
          <a:xfrm>
            <a:off x="3429000" y="2486025"/>
            <a:ext cx="2428875" cy="1885950"/>
          </a:xfrm>
          <a:prstGeom prst="rect">
            <a:avLst/>
          </a:prstGeom>
        </p:spPr>
      </p:pic>
      <p:sp>
        <p:nvSpPr>
          <p:cNvPr id="7" name="Rounded Rectangle 6"/>
          <p:cNvSpPr/>
          <p:nvPr/>
        </p:nvSpPr>
        <p:spPr>
          <a:xfrm>
            <a:off x="7010400" y="76200"/>
            <a:ext cx="1828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DT</a:t>
            </a:r>
            <a:endParaRPr lang="en-ZA" sz="3200" b="1" dirty="0">
              <a:solidFill>
                <a:schemeClr val="tx1"/>
              </a:solidFill>
              <a:latin typeface="+mj-lt"/>
            </a:endParaRPr>
          </a:p>
        </p:txBody>
      </p:sp>
    </p:spTree>
    <p:extLst>
      <p:ext uri="{BB962C8B-B14F-4D97-AF65-F5344CB8AC3E}">
        <p14:creationId xmlns:p14="http://schemas.microsoft.com/office/powerpoint/2010/main" val="305396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62000" y="1219200"/>
            <a:ext cx="4876800" cy="609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just"/>
            <a:r>
              <a:rPr lang="en-US" sz="2800" b="1" dirty="0" smtClean="0"/>
              <a:t>From stone age to industry 4.0</a:t>
            </a:r>
            <a:endParaRPr lang="en-US" b="1" dirty="0" smtClean="0"/>
          </a:p>
          <a:p>
            <a:pPr algn="just"/>
            <a:endParaRPr lang="en-US" sz="2000" b="1" dirty="0" smtClean="0"/>
          </a:p>
        </p:txBody>
      </p:sp>
      <p:sp>
        <p:nvSpPr>
          <p:cNvPr id="5" name="Rounded Rectangle 4"/>
          <p:cNvSpPr/>
          <p:nvPr/>
        </p:nvSpPr>
        <p:spPr>
          <a:xfrm>
            <a:off x="4876800" y="247650"/>
            <a:ext cx="4114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Industrial Revolutions</a:t>
            </a:r>
            <a:endParaRPr lang="en-ZA" sz="3200" b="1" dirty="0">
              <a:solidFill>
                <a:schemeClr val="tx1"/>
              </a:solidFill>
              <a:latin typeface="+mj-lt"/>
            </a:endParaRPr>
          </a:p>
        </p:txBody>
      </p:sp>
      <p:pic>
        <p:nvPicPr>
          <p:cNvPr id="6" name="Picture 5"/>
          <p:cNvPicPr>
            <a:picLocks noChangeAspect="1"/>
          </p:cNvPicPr>
          <p:nvPr/>
        </p:nvPicPr>
        <p:blipFill>
          <a:blip r:embed="rId3"/>
          <a:stretch>
            <a:fillRect/>
          </a:stretch>
        </p:blipFill>
        <p:spPr>
          <a:xfrm>
            <a:off x="1447800" y="2381250"/>
            <a:ext cx="5937495" cy="2876550"/>
          </a:xfrm>
          <a:prstGeom prst="rect">
            <a:avLst/>
          </a:prstGeom>
        </p:spPr>
      </p:pic>
    </p:spTree>
    <p:extLst>
      <p:ext uri="{BB962C8B-B14F-4D97-AF65-F5344CB8AC3E}">
        <p14:creationId xmlns:p14="http://schemas.microsoft.com/office/powerpoint/2010/main" val="110854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14400"/>
            <a:ext cx="8534400" cy="5715000"/>
          </a:xfrm>
          <a:prstGeom prst="rect">
            <a:avLst/>
          </a:prstGeom>
        </p:spPr>
      </p:pic>
      <p:sp>
        <p:nvSpPr>
          <p:cNvPr id="6" name="Rounded Rectangle 5"/>
          <p:cNvSpPr/>
          <p:nvPr/>
        </p:nvSpPr>
        <p:spPr>
          <a:xfrm>
            <a:off x="4876800" y="247650"/>
            <a:ext cx="4114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Industrial Revolutions</a:t>
            </a:r>
            <a:endParaRPr lang="en-ZA" sz="3200" b="1" dirty="0">
              <a:solidFill>
                <a:schemeClr val="tx1"/>
              </a:solidFill>
              <a:latin typeface="+mj-lt"/>
            </a:endParaRPr>
          </a:p>
        </p:txBody>
      </p:sp>
    </p:spTree>
    <p:extLst>
      <p:ext uri="{BB962C8B-B14F-4D97-AF65-F5344CB8AC3E}">
        <p14:creationId xmlns:p14="http://schemas.microsoft.com/office/powerpoint/2010/main" val="1029942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467600" y="381000"/>
            <a:ext cx="12954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DT</a:t>
            </a:r>
            <a:endParaRPr lang="en-ZA" sz="3200" b="1" dirty="0">
              <a:solidFill>
                <a:schemeClr val="tx1"/>
              </a:solidFill>
              <a:latin typeface="+mj-lt"/>
            </a:endParaRPr>
          </a:p>
        </p:txBody>
      </p:sp>
      <p:sp>
        <p:nvSpPr>
          <p:cNvPr id="8" name="Subtitle 2"/>
          <p:cNvSpPr txBox="1">
            <a:spLocks/>
          </p:cNvSpPr>
          <p:nvPr/>
        </p:nvSpPr>
        <p:spPr>
          <a:xfrm>
            <a:off x="914400" y="2133600"/>
            <a:ext cx="7467600" cy="266699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342900" indent="-342900" algn="just">
              <a:buFont typeface="Wingdings" panose="05000000000000000000" pitchFamily="2" charset="2"/>
              <a:buChar char="v"/>
            </a:pPr>
            <a:endParaRPr lang="en-GB" sz="6400" b="1" dirty="0" smtClean="0"/>
          </a:p>
        </p:txBody>
      </p:sp>
      <p:sp>
        <p:nvSpPr>
          <p:cNvPr id="10" name="Subtitle 2"/>
          <p:cNvSpPr>
            <a:spLocks noGrp="1"/>
          </p:cNvSpPr>
          <p:nvPr>
            <p:ph type="body" idx="1"/>
          </p:nvPr>
        </p:nvSpPr>
        <p:spPr>
          <a:xfrm>
            <a:off x="990600" y="1371600"/>
            <a:ext cx="7315200" cy="3733801"/>
          </a:xfrm>
        </p:spPr>
        <p:txBody>
          <a:bodyPr>
            <a:normAutofit lnSpcReduction="10000"/>
          </a:bodyPr>
          <a:lstStyle/>
          <a:p>
            <a:pPr marL="342900" indent="-342900" algn="just">
              <a:lnSpc>
                <a:spcPct val="110000"/>
              </a:lnSpc>
              <a:spcBef>
                <a:spcPts val="0"/>
              </a:spcBef>
              <a:spcAft>
                <a:spcPts val="0"/>
              </a:spcAft>
              <a:buFont typeface="Arial" panose="020B0604020202020204" pitchFamily="34" charset="0"/>
              <a:buChar char="•"/>
            </a:pPr>
            <a:r>
              <a:rPr lang="en-ZA" sz="2200" b="1" dirty="0"/>
              <a:t>Digitization </a:t>
            </a:r>
            <a:r>
              <a:rPr lang="en-ZA" sz="2200" b="1" dirty="0" smtClean="0"/>
              <a:t>is the </a:t>
            </a:r>
            <a:r>
              <a:rPr lang="en-ZA" sz="2200" b="1" dirty="0"/>
              <a:t>conversion of analogue information into digital information. </a:t>
            </a:r>
            <a:endParaRPr lang="en-ZA" sz="2200" b="1" dirty="0" smtClean="0"/>
          </a:p>
          <a:p>
            <a:pPr marL="342900" indent="-342900" algn="just">
              <a:lnSpc>
                <a:spcPct val="110000"/>
              </a:lnSpc>
              <a:spcBef>
                <a:spcPts val="0"/>
              </a:spcBef>
              <a:spcAft>
                <a:spcPts val="0"/>
              </a:spcAft>
              <a:buFont typeface="Arial" panose="020B0604020202020204" pitchFamily="34" charset="0"/>
              <a:buChar char="•"/>
            </a:pPr>
            <a:endParaRPr lang="en-ZA" sz="2200" b="1" dirty="0" smtClean="0"/>
          </a:p>
          <a:p>
            <a:pPr marL="342900" indent="-342900" algn="just">
              <a:lnSpc>
                <a:spcPct val="110000"/>
              </a:lnSpc>
              <a:spcBef>
                <a:spcPts val="0"/>
              </a:spcBef>
              <a:spcAft>
                <a:spcPts val="0"/>
              </a:spcAft>
              <a:buFont typeface="Arial" panose="020B0604020202020204" pitchFamily="34" charset="0"/>
              <a:buChar char="•"/>
            </a:pPr>
            <a:r>
              <a:rPr lang="en-ZA" sz="2200" b="1" dirty="0" smtClean="0"/>
              <a:t>Digitalization </a:t>
            </a:r>
            <a:r>
              <a:rPr lang="en-ZA" sz="2200" b="1" dirty="0"/>
              <a:t>is the successful application of technological devices that allows it to improve our daily life and also of the organization around </a:t>
            </a:r>
            <a:r>
              <a:rPr lang="en-ZA" sz="2200" b="1" dirty="0" smtClean="0"/>
              <a:t>us. </a:t>
            </a:r>
          </a:p>
          <a:p>
            <a:pPr marL="342900" indent="-342900" algn="just">
              <a:lnSpc>
                <a:spcPct val="110000"/>
              </a:lnSpc>
              <a:spcBef>
                <a:spcPts val="0"/>
              </a:spcBef>
              <a:spcAft>
                <a:spcPts val="0"/>
              </a:spcAft>
              <a:buFont typeface="Arial" panose="020B0604020202020204" pitchFamily="34" charset="0"/>
              <a:buChar char="•"/>
            </a:pPr>
            <a:endParaRPr lang="en-ZA" sz="2200" b="1" dirty="0"/>
          </a:p>
          <a:p>
            <a:pPr marL="342900" indent="-342900" algn="just">
              <a:lnSpc>
                <a:spcPct val="110000"/>
              </a:lnSpc>
              <a:spcBef>
                <a:spcPts val="0"/>
              </a:spcBef>
              <a:spcAft>
                <a:spcPts val="0"/>
              </a:spcAft>
              <a:buFont typeface="Arial" panose="020B0604020202020204" pitchFamily="34" charset="0"/>
              <a:buChar char="•"/>
            </a:pPr>
            <a:r>
              <a:rPr lang="en-ZA" sz="2200" b="1" dirty="0"/>
              <a:t>It entails the intersection of new </a:t>
            </a:r>
            <a:r>
              <a:rPr lang="en-ZA" sz="2200" b="1" dirty="0" smtClean="0"/>
              <a:t>technologies.</a:t>
            </a:r>
            <a:endParaRPr lang="en-ZA" sz="2200" b="1" dirty="0"/>
          </a:p>
          <a:p>
            <a:pPr marL="342900" indent="-342900" algn="just">
              <a:lnSpc>
                <a:spcPct val="110000"/>
              </a:lnSpc>
              <a:spcBef>
                <a:spcPts val="0"/>
              </a:spcBef>
              <a:spcAft>
                <a:spcPts val="0"/>
              </a:spcAft>
              <a:buFont typeface="Arial" panose="020B0604020202020204" pitchFamily="34" charset="0"/>
              <a:buChar char="•"/>
            </a:pPr>
            <a:endParaRPr lang="en-ZA" sz="2200" b="1" dirty="0" smtClean="0"/>
          </a:p>
          <a:p>
            <a:pPr marL="342900" indent="-342900" algn="just">
              <a:lnSpc>
                <a:spcPct val="110000"/>
              </a:lnSpc>
              <a:spcBef>
                <a:spcPts val="0"/>
              </a:spcBef>
              <a:spcAft>
                <a:spcPts val="0"/>
              </a:spcAft>
              <a:buFont typeface="Arial" panose="020B0604020202020204" pitchFamily="34" charset="0"/>
              <a:buChar char="•"/>
            </a:pPr>
            <a:r>
              <a:rPr lang="en-ZA" sz="2200" b="1" dirty="0" smtClean="0"/>
              <a:t>These technologies are known as digital technologies.</a:t>
            </a:r>
          </a:p>
        </p:txBody>
      </p:sp>
    </p:spTree>
    <p:extLst>
      <p:ext uri="{BB962C8B-B14F-4D97-AF65-F5344CB8AC3E}">
        <p14:creationId xmlns:p14="http://schemas.microsoft.com/office/powerpoint/2010/main" val="2837559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nodePh="1">
                                  <p:stCondLst>
                                    <p:cond delay="0"/>
                                  </p:stCondLst>
                                  <p:endCondLst>
                                    <p:cond evt="begin" delay="0">
                                      <p:tn val="12"/>
                                    </p:cond>
                                  </p:end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381000" y="666750"/>
            <a:ext cx="8229600" cy="5562600"/>
          </a:xfrm>
          <a:ln>
            <a:noFill/>
          </a:ln>
          <a:effectLst>
            <a:outerShdw blurRad="149987" dist="250190" dir="8460000" algn="ctr">
              <a:srgbClr val="000000">
                <a:alpha val="28000"/>
              </a:srgbClr>
            </a:outerShdw>
          </a:effectLst>
          <a:sp3d prstMaterial="metal">
            <a:bevelT w="88900" h="88900"/>
          </a:sp3d>
        </p:spPr>
        <p:txBody>
          <a:bodyPr numCol="3">
            <a:normAutofit fontScale="62500" lnSpcReduction="20000"/>
            <a:scene3d>
              <a:camera prst="orthographicFront"/>
              <a:lightRig rig="threePt" dir="t">
                <a:rot lat="0" lon="0" rev="0"/>
              </a:lightRig>
            </a:scene3d>
          </a:bodyPr>
          <a:lstStyle/>
          <a:p>
            <a:pPr marL="342900" indent="-342900" algn="l">
              <a:buFont typeface="Wingdings" panose="05000000000000000000" pitchFamily="2" charset="2"/>
              <a:buChar char="v"/>
            </a:pPr>
            <a:r>
              <a:rPr lang="en-ZA" sz="2600" b="1" dirty="0" smtClean="0"/>
              <a:t>3D </a:t>
            </a:r>
            <a:r>
              <a:rPr lang="en-ZA" sz="2600" b="1" dirty="0"/>
              <a:t>printing</a:t>
            </a:r>
          </a:p>
          <a:p>
            <a:pPr marL="342900" indent="-342900" algn="l">
              <a:buFont typeface="Wingdings" panose="05000000000000000000" pitchFamily="2" charset="2"/>
              <a:buChar char="v"/>
            </a:pPr>
            <a:r>
              <a:rPr lang="en-ZA" sz="2600" b="1" dirty="0">
                <a:solidFill>
                  <a:srgbClr val="7030A0"/>
                </a:solidFill>
              </a:rPr>
              <a:t>3G/4G/5G Network Evolutions</a:t>
            </a:r>
          </a:p>
          <a:p>
            <a:pPr marL="342900" indent="-342900" algn="l">
              <a:buFont typeface="Wingdings" panose="05000000000000000000" pitchFamily="2" charset="2"/>
              <a:buChar char="v"/>
            </a:pPr>
            <a:r>
              <a:rPr lang="en-ZA" sz="2600" b="1" dirty="0"/>
              <a:t>Artificial Intelligence</a:t>
            </a:r>
          </a:p>
          <a:p>
            <a:pPr marL="342900" indent="-342900" algn="l">
              <a:buFont typeface="Wingdings" panose="05000000000000000000" pitchFamily="2" charset="2"/>
              <a:buChar char="v"/>
            </a:pPr>
            <a:r>
              <a:rPr lang="en-ZA" sz="2600" b="1" dirty="0"/>
              <a:t>Augmented Reality</a:t>
            </a:r>
          </a:p>
          <a:p>
            <a:pPr marL="342900" indent="-342900" algn="l">
              <a:buFont typeface="Wingdings" panose="05000000000000000000" pitchFamily="2" charset="2"/>
              <a:buChar char="v"/>
            </a:pPr>
            <a:r>
              <a:rPr lang="en-ZA" sz="2600" b="1" dirty="0"/>
              <a:t>Automation</a:t>
            </a:r>
          </a:p>
          <a:p>
            <a:pPr marL="342900" indent="-342900" algn="l">
              <a:buFont typeface="Wingdings" panose="05000000000000000000" pitchFamily="2" charset="2"/>
              <a:buChar char="v"/>
            </a:pPr>
            <a:r>
              <a:rPr lang="en-ZA" sz="2600" b="1" dirty="0"/>
              <a:t>Big Data</a:t>
            </a:r>
          </a:p>
          <a:p>
            <a:pPr marL="342900" indent="-342900" algn="l">
              <a:buFont typeface="Wingdings" panose="05000000000000000000" pitchFamily="2" charset="2"/>
              <a:buChar char="v"/>
            </a:pPr>
            <a:r>
              <a:rPr lang="en-ZA" sz="2600" b="1" dirty="0" smtClean="0">
                <a:solidFill>
                  <a:schemeClr val="accent3"/>
                </a:solidFill>
              </a:rPr>
              <a:t>Biomimetic</a:t>
            </a:r>
            <a:endParaRPr lang="en-ZA" sz="2600" b="1" dirty="0">
              <a:solidFill>
                <a:schemeClr val="accent3"/>
              </a:solidFill>
            </a:endParaRPr>
          </a:p>
          <a:p>
            <a:pPr marL="342900" indent="-342900" algn="l">
              <a:buFont typeface="Wingdings" panose="05000000000000000000" pitchFamily="2" charset="2"/>
              <a:buChar char="v"/>
            </a:pPr>
            <a:r>
              <a:rPr lang="en-ZA" sz="2600" b="1" dirty="0">
                <a:solidFill>
                  <a:schemeClr val="accent3"/>
                </a:solidFill>
              </a:rPr>
              <a:t>Biomimicry</a:t>
            </a:r>
          </a:p>
          <a:p>
            <a:pPr marL="342900" indent="-342900" algn="l">
              <a:buFont typeface="Wingdings" panose="05000000000000000000" pitchFamily="2" charset="2"/>
              <a:buChar char="v"/>
            </a:pPr>
            <a:r>
              <a:rPr lang="en-ZA" sz="2600" b="1" dirty="0"/>
              <a:t>Blockchain</a:t>
            </a:r>
          </a:p>
          <a:p>
            <a:pPr marL="342900" indent="-342900" algn="l">
              <a:buFont typeface="Wingdings" panose="05000000000000000000" pitchFamily="2" charset="2"/>
              <a:buChar char="v"/>
            </a:pPr>
            <a:r>
              <a:rPr lang="en-ZA" sz="2600" b="1" dirty="0"/>
              <a:t>Building Information Modelling</a:t>
            </a:r>
          </a:p>
          <a:p>
            <a:pPr marL="342900" indent="-342900" algn="l">
              <a:buFont typeface="Wingdings" panose="05000000000000000000" pitchFamily="2" charset="2"/>
              <a:buChar char="v"/>
            </a:pPr>
            <a:r>
              <a:rPr lang="en-ZA" sz="2600" b="1" dirty="0"/>
              <a:t>Cloud Computing</a:t>
            </a:r>
          </a:p>
          <a:p>
            <a:pPr marL="342900" indent="-342900" algn="l">
              <a:buFont typeface="Wingdings" panose="05000000000000000000" pitchFamily="2" charset="2"/>
              <a:buChar char="v"/>
            </a:pPr>
            <a:r>
              <a:rPr lang="en-ZA" sz="2600" b="1" dirty="0"/>
              <a:t>Cognitive Radio</a:t>
            </a:r>
          </a:p>
          <a:p>
            <a:pPr marL="342900" indent="-342900" algn="l">
              <a:buFont typeface="Wingdings" panose="05000000000000000000" pitchFamily="2" charset="2"/>
              <a:buChar char="v"/>
            </a:pPr>
            <a:r>
              <a:rPr lang="en-ZA" sz="2600" b="1" dirty="0"/>
              <a:t>Connected Machines</a:t>
            </a:r>
          </a:p>
          <a:p>
            <a:pPr marL="342900" indent="-342900" algn="l">
              <a:buFont typeface="Wingdings" panose="05000000000000000000" pitchFamily="2" charset="2"/>
              <a:buChar char="v"/>
            </a:pPr>
            <a:r>
              <a:rPr lang="en-ZA" sz="2600" b="1" dirty="0"/>
              <a:t>Cryptocurrency</a:t>
            </a:r>
          </a:p>
          <a:p>
            <a:pPr marL="342900" indent="-342900" algn="l">
              <a:buFont typeface="Wingdings" panose="05000000000000000000" pitchFamily="2" charset="2"/>
              <a:buChar char="v"/>
            </a:pPr>
            <a:r>
              <a:rPr lang="en-ZA" sz="2600" b="1" dirty="0"/>
              <a:t>Cyber physical system</a:t>
            </a:r>
          </a:p>
          <a:p>
            <a:pPr marL="342900" indent="-342900" algn="l">
              <a:buFont typeface="Wingdings" panose="05000000000000000000" pitchFamily="2" charset="2"/>
              <a:buChar char="v"/>
            </a:pPr>
            <a:r>
              <a:rPr lang="en-ZA" sz="2600" b="1" dirty="0"/>
              <a:t>Cyber Security</a:t>
            </a:r>
          </a:p>
          <a:p>
            <a:pPr marL="342900" indent="-342900" algn="l">
              <a:buFont typeface="Wingdings" panose="05000000000000000000" pitchFamily="2" charset="2"/>
              <a:buChar char="v"/>
            </a:pPr>
            <a:r>
              <a:rPr lang="en-ZA" sz="2600" b="1" dirty="0"/>
              <a:t>Cyber technology</a:t>
            </a:r>
          </a:p>
          <a:p>
            <a:pPr marL="342900" indent="-342900" algn="l">
              <a:buFont typeface="Wingdings" panose="05000000000000000000" pitchFamily="2" charset="2"/>
              <a:buChar char="v"/>
            </a:pPr>
            <a:r>
              <a:rPr lang="en-ZA" sz="2600" b="1" dirty="0"/>
              <a:t>Data Analytics</a:t>
            </a:r>
          </a:p>
          <a:p>
            <a:pPr marL="342900" indent="-342900" algn="l">
              <a:buFont typeface="Wingdings" panose="05000000000000000000" pitchFamily="2" charset="2"/>
              <a:buChar char="v"/>
            </a:pPr>
            <a:r>
              <a:rPr lang="en-ZA" sz="2600" b="1" dirty="0"/>
              <a:t>Digital technology</a:t>
            </a:r>
          </a:p>
          <a:p>
            <a:pPr marL="342900" indent="-342900" algn="l">
              <a:buFont typeface="Wingdings" panose="05000000000000000000" pitchFamily="2" charset="2"/>
              <a:buChar char="v"/>
            </a:pPr>
            <a:r>
              <a:rPr lang="en-GB" sz="2600" b="1" dirty="0"/>
              <a:t>Digital transformation</a:t>
            </a:r>
            <a:endParaRPr lang="en-ZA" sz="2600" b="1" dirty="0"/>
          </a:p>
          <a:p>
            <a:pPr marL="342900" indent="-342900" algn="l">
              <a:buFont typeface="Wingdings" panose="05000000000000000000" pitchFamily="2" charset="2"/>
              <a:buChar char="v"/>
            </a:pPr>
            <a:r>
              <a:rPr lang="en-ZA" sz="2600" b="1" dirty="0"/>
              <a:t>Digital twin</a:t>
            </a:r>
          </a:p>
          <a:p>
            <a:pPr marL="342900" indent="-342900" algn="l">
              <a:buFont typeface="Wingdings" panose="05000000000000000000" pitchFamily="2" charset="2"/>
              <a:buChar char="v"/>
            </a:pPr>
            <a:r>
              <a:rPr lang="en-GB" sz="2600" b="1" dirty="0"/>
              <a:t>Distributed ledger technology</a:t>
            </a:r>
            <a:endParaRPr lang="en-ZA" sz="2600" b="1" dirty="0"/>
          </a:p>
          <a:p>
            <a:pPr marL="342900" indent="-342900" algn="l">
              <a:buFont typeface="Wingdings" panose="05000000000000000000" pitchFamily="2" charset="2"/>
              <a:buChar char="v"/>
            </a:pPr>
            <a:r>
              <a:rPr lang="en-ZA" sz="2600" b="1" dirty="0"/>
              <a:t>Drone</a:t>
            </a:r>
          </a:p>
          <a:p>
            <a:pPr marL="342900" indent="-342900" algn="l">
              <a:buFont typeface="Wingdings" panose="05000000000000000000" pitchFamily="2" charset="2"/>
              <a:buChar char="v"/>
            </a:pPr>
            <a:r>
              <a:rPr lang="en-ZA" sz="2600" b="1" dirty="0">
                <a:solidFill>
                  <a:schemeClr val="accent3"/>
                </a:solidFill>
              </a:rPr>
              <a:t>Ecological economics</a:t>
            </a:r>
          </a:p>
          <a:p>
            <a:pPr marL="342900" indent="-342900" algn="l">
              <a:buFont typeface="Wingdings" panose="05000000000000000000" pitchFamily="2" charset="2"/>
              <a:buChar char="v"/>
            </a:pPr>
            <a:r>
              <a:rPr lang="en-ZA" sz="2600" b="1" dirty="0">
                <a:solidFill>
                  <a:schemeClr val="accent3"/>
                </a:solidFill>
              </a:rPr>
              <a:t>Energy economics</a:t>
            </a:r>
          </a:p>
          <a:p>
            <a:pPr marL="342900" indent="-342900" algn="l">
              <a:buFont typeface="Wingdings" panose="05000000000000000000" pitchFamily="2" charset="2"/>
              <a:buChar char="v"/>
            </a:pPr>
            <a:r>
              <a:rPr lang="en-ZA" sz="2600" b="1" dirty="0">
                <a:solidFill>
                  <a:schemeClr val="accent3"/>
                </a:solidFill>
              </a:rPr>
              <a:t>Environmental economics</a:t>
            </a:r>
          </a:p>
          <a:p>
            <a:pPr marL="342900" indent="-342900" algn="l">
              <a:buFont typeface="Wingdings" panose="05000000000000000000" pitchFamily="2" charset="2"/>
              <a:buChar char="v"/>
            </a:pPr>
            <a:r>
              <a:rPr lang="en-ZA" sz="2600" b="1" dirty="0"/>
              <a:t>Gamification</a:t>
            </a:r>
          </a:p>
          <a:p>
            <a:pPr marL="342900" indent="-342900" algn="l">
              <a:buFont typeface="Wingdings" panose="05000000000000000000" pitchFamily="2" charset="2"/>
              <a:buChar char="v"/>
            </a:pPr>
            <a:r>
              <a:rPr lang="en-ZA" sz="2600" b="1" dirty="0"/>
              <a:t>Grid Computing</a:t>
            </a:r>
          </a:p>
          <a:p>
            <a:pPr marL="342900" indent="-342900" algn="l">
              <a:buFont typeface="Wingdings" panose="05000000000000000000" pitchFamily="2" charset="2"/>
              <a:buChar char="v"/>
            </a:pPr>
            <a:r>
              <a:rPr lang="en-ZA" sz="2600" b="1" dirty="0"/>
              <a:t>Internet of Things</a:t>
            </a:r>
          </a:p>
          <a:p>
            <a:pPr marL="342900" indent="-342900" algn="l">
              <a:buFont typeface="Wingdings" panose="05000000000000000000" pitchFamily="2" charset="2"/>
              <a:buChar char="v"/>
            </a:pPr>
            <a:r>
              <a:rPr lang="en-ZA" sz="2600" b="1" dirty="0"/>
              <a:t>Machine Learning</a:t>
            </a:r>
          </a:p>
          <a:p>
            <a:pPr marL="342900" indent="-342900" algn="l">
              <a:buFont typeface="Wingdings" panose="05000000000000000000" pitchFamily="2" charset="2"/>
              <a:buChar char="v"/>
            </a:pPr>
            <a:r>
              <a:rPr lang="en-ZA" sz="2600" b="1" dirty="0"/>
              <a:t>Machine to Machine</a:t>
            </a:r>
          </a:p>
          <a:p>
            <a:pPr marL="342900" indent="-342900" algn="l">
              <a:buFont typeface="Wingdings" panose="05000000000000000000" pitchFamily="2" charset="2"/>
              <a:buChar char="v"/>
            </a:pPr>
            <a:r>
              <a:rPr lang="en-ZA" sz="2600" b="1" dirty="0"/>
              <a:t>Mechatronics</a:t>
            </a:r>
          </a:p>
          <a:p>
            <a:pPr marL="342900" indent="-342900" algn="l">
              <a:buFont typeface="Wingdings" panose="05000000000000000000" pitchFamily="2" charset="2"/>
              <a:buChar char="v"/>
            </a:pPr>
            <a:r>
              <a:rPr lang="en-ZA" sz="2600" b="1" dirty="0"/>
              <a:t>Mixed reality</a:t>
            </a:r>
          </a:p>
          <a:p>
            <a:pPr marL="342900" indent="-342900" algn="l">
              <a:buFont typeface="Wingdings" panose="05000000000000000000" pitchFamily="2" charset="2"/>
              <a:buChar char="v"/>
            </a:pPr>
            <a:r>
              <a:rPr lang="en-ZA" sz="2600" b="1" dirty="0"/>
              <a:t>Mobile Applications</a:t>
            </a:r>
          </a:p>
          <a:p>
            <a:pPr marL="342900" indent="-342900" algn="l">
              <a:buFont typeface="Wingdings" panose="05000000000000000000" pitchFamily="2" charset="2"/>
              <a:buChar char="v"/>
            </a:pPr>
            <a:r>
              <a:rPr lang="en-ZA" sz="2600" b="1" dirty="0"/>
              <a:t>Mobile Computing</a:t>
            </a:r>
          </a:p>
          <a:p>
            <a:pPr marL="342900" indent="-342900" algn="l">
              <a:buFont typeface="Wingdings" panose="05000000000000000000" pitchFamily="2" charset="2"/>
              <a:buChar char="v"/>
            </a:pPr>
            <a:r>
              <a:rPr lang="en-ZA" sz="2600" b="1" dirty="0"/>
              <a:t>Nanotechnology</a:t>
            </a:r>
          </a:p>
          <a:p>
            <a:pPr marL="342900" indent="-342900" algn="l">
              <a:buFont typeface="Wingdings" panose="05000000000000000000" pitchFamily="2" charset="2"/>
              <a:buChar char="v"/>
            </a:pPr>
            <a:r>
              <a:rPr lang="en-ZA" sz="2600" b="1" dirty="0"/>
              <a:t>Quantum Computing</a:t>
            </a:r>
          </a:p>
          <a:p>
            <a:pPr marL="342900" indent="-342900" algn="l">
              <a:buFont typeface="Wingdings" panose="05000000000000000000" pitchFamily="2" charset="2"/>
              <a:buChar char="v"/>
            </a:pPr>
            <a:r>
              <a:rPr lang="en-ZA" sz="2600" b="1" dirty="0"/>
              <a:t>RFID</a:t>
            </a:r>
          </a:p>
          <a:p>
            <a:pPr marL="342900" indent="-342900" algn="l">
              <a:buFont typeface="Wingdings" panose="05000000000000000000" pitchFamily="2" charset="2"/>
              <a:buChar char="v"/>
            </a:pPr>
            <a:r>
              <a:rPr lang="en-ZA" sz="2600" b="1" dirty="0"/>
              <a:t>Robotics</a:t>
            </a:r>
          </a:p>
          <a:p>
            <a:pPr marL="342900" indent="-342900" algn="l">
              <a:buFont typeface="Wingdings" panose="05000000000000000000" pitchFamily="2" charset="2"/>
              <a:buChar char="v"/>
            </a:pPr>
            <a:r>
              <a:rPr lang="en-ZA" sz="2600" b="1" dirty="0"/>
              <a:t>Robotics</a:t>
            </a:r>
          </a:p>
          <a:p>
            <a:pPr marL="342900" indent="-342900" algn="l">
              <a:buFont typeface="Wingdings" panose="05000000000000000000" pitchFamily="2" charset="2"/>
              <a:buChar char="v"/>
            </a:pPr>
            <a:r>
              <a:rPr lang="en-ZA" sz="2600" b="1" dirty="0"/>
              <a:t>Segmentation Techniques</a:t>
            </a:r>
          </a:p>
          <a:p>
            <a:pPr marL="342900" indent="-342900" algn="l">
              <a:buFont typeface="Wingdings" panose="05000000000000000000" pitchFamily="2" charset="2"/>
              <a:buChar char="v"/>
            </a:pPr>
            <a:r>
              <a:rPr lang="en-ZA" sz="2600" b="1" dirty="0"/>
              <a:t>Smart computing</a:t>
            </a:r>
          </a:p>
          <a:p>
            <a:pPr marL="342900" indent="-342900" algn="l">
              <a:buFont typeface="Wingdings" panose="05000000000000000000" pitchFamily="2" charset="2"/>
              <a:buChar char="v"/>
            </a:pPr>
            <a:r>
              <a:rPr lang="en-ZA" sz="2600" b="1" dirty="0"/>
              <a:t>Smart contract</a:t>
            </a:r>
          </a:p>
          <a:p>
            <a:pPr marL="342900" indent="-342900" algn="l">
              <a:buFont typeface="Wingdings" panose="05000000000000000000" pitchFamily="2" charset="2"/>
              <a:buChar char="v"/>
            </a:pPr>
            <a:r>
              <a:rPr lang="en-ZA" sz="2600" b="1" dirty="0"/>
              <a:t>Social Computing</a:t>
            </a:r>
          </a:p>
          <a:p>
            <a:pPr marL="342900" indent="-342900" algn="l">
              <a:buFont typeface="Wingdings" panose="05000000000000000000" pitchFamily="2" charset="2"/>
              <a:buChar char="v"/>
            </a:pPr>
            <a:r>
              <a:rPr lang="en-ZA" sz="2600" b="1" dirty="0"/>
              <a:t>Surveillance</a:t>
            </a:r>
          </a:p>
          <a:p>
            <a:pPr marL="342900" indent="-342900" algn="l">
              <a:buFont typeface="Wingdings" panose="05000000000000000000" pitchFamily="2" charset="2"/>
              <a:buChar char="v"/>
            </a:pPr>
            <a:r>
              <a:rPr lang="en-ZA" sz="2600" b="1" dirty="0"/>
              <a:t>Virtual </a:t>
            </a:r>
            <a:r>
              <a:rPr lang="en-ZA" sz="2600" b="1" dirty="0" smtClean="0"/>
              <a:t>Reality</a:t>
            </a:r>
          </a:p>
          <a:p>
            <a:pPr marL="342900" indent="-342900" algn="l">
              <a:buFont typeface="Wingdings" panose="05000000000000000000" pitchFamily="2" charset="2"/>
              <a:buChar char="v"/>
            </a:pPr>
            <a:r>
              <a:rPr lang="en-GB" sz="2600" b="1" dirty="0" smtClean="0"/>
              <a:t>ETC.</a:t>
            </a:r>
            <a:endParaRPr lang="en-ZA" sz="2600" b="1" dirty="0"/>
          </a:p>
          <a:p>
            <a:pPr algn="just"/>
            <a:endParaRPr lang="en-US" sz="2600" b="1" cap="none" dirty="0" smtClean="0">
              <a:solidFill>
                <a:schemeClr val="tx1"/>
              </a:solidFill>
            </a:endParaRPr>
          </a:p>
          <a:p>
            <a:pPr algn="just"/>
            <a:endParaRPr lang="en-US" sz="2000" b="1" dirty="0" smtClean="0">
              <a:effectLst/>
            </a:endParaRPr>
          </a:p>
        </p:txBody>
      </p:sp>
      <p:sp>
        <p:nvSpPr>
          <p:cNvPr id="5" name="Rounded Rectangle 4"/>
          <p:cNvSpPr/>
          <p:nvPr/>
        </p:nvSpPr>
        <p:spPr>
          <a:xfrm>
            <a:off x="7391400" y="247650"/>
            <a:ext cx="16002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DTs</a:t>
            </a:r>
            <a:endParaRPr lang="en-ZA" sz="3200" b="1" dirty="0">
              <a:solidFill>
                <a:schemeClr val="tx1"/>
              </a:solidFill>
              <a:latin typeface="+mj-lt"/>
            </a:endParaRPr>
          </a:p>
        </p:txBody>
      </p:sp>
    </p:spTree>
    <p:extLst>
      <p:ext uri="{BB962C8B-B14F-4D97-AF65-F5344CB8AC3E}">
        <p14:creationId xmlns:p14="http://schemas.microsoft.com/office/powerpoint/2010/main" val="334455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47725" y="3810000"/>
            <a:ext cx="2571750" cy="1781175"/>
          </a:xfrm>
          <a:prstGeom prst="rect">
            <a:avLst/>
          </a:prstGeom>
        </p:spPr>
      </p:pic>
      <p:pic>
        <p:nvPicPr>
          <p:cNvPr id="8" name="Picture 7"/>
          <p:cNvPicPr>
            <a:picLocks noChangeAspect="1"/>
          </p:cNvPicPr>
          <p:nvPr/>
        </p:nvPicPr>
        <p:blipFill>
          <a:blip r:embed="rId4"/>
          <a:stretch>
            <a:fillRect/>
          </a:stretch>
        </p:blipFill>
        <p:spPr>
          <a:xfrm>
            <a:off x="2133600" y="1457654"/>
            <a:ext cx="2857500" cy="1600200"/>
          </a:xfrm>
          <a:prstGeom prst="rect">
            <a:avLst/>
          </a:prstGeom>
        </p:spPr>
      </p:pic>
      <p:pic>
        <p:nvPicPr>
          <p:cNvPr id="9" name="Picture 8"/>
          <p:cNvPicPr>
            <a:picLocks noChangeAspect="1"/>
          </p:cNvPicPr>
          <p:nvPr/>
        </p:nvPicPr>
        <p:blipFill>
          <a:blip r:embed="rId5"/>
          <a:stretch>
            <a:fillRect/>
          </a:stretch>
        </p:blipFill>
        <p:spPr>
          <a:xfrm>
            <a:off x="4419600" y="3812628"/>
            <a:ext cx="4103923" cy="1781175"/>
          </a:xfrm>
          <a:prstGeom prst="rect">
            <a:avLst/>
          </a:prstGeom>
        </p:spPr>
      </p:pic>
      <p:sp>
        <p:nvSpPr>
          <p:cNvPr id="11" name="Rounded Rectangle 10"/>
          <p:cNvSpPr/>
          <p:nvPr/>
        </p:nvSpPr>
        <p:spPr>
          <a:xfrm>
            <a:off x="5181600" y="381000"/>
            <a:ext cx="35814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DT for CER/T</a:t>
            </a:r>
            <a:endParaRPr lang="en-ZA" sz="3200" b="1" dirty="0">
              <a:solidFill>
                <a:schemeClr val="tx1"/>
              </a:solidFill>
              <a:latin typeface="+mj-lt"/>
            </a:endParaRPr>
          </a:p>
        </p:txBody>
      </p:sp>
    </p:spTree>
    <p:extLst>
      <p:ext uri="{BB962C8B-B14F-4D97-AF65-F5344CB8AC3E}">
        <p14:creationId xmlns:p14="http://schemas.microsoft.com/office/powerpoint/2010/main" val="1353187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95337" y="800100"/>
            <a:ext cx="3090864" cy="571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t">
            <a:normAutofit lnSpcReduction="10000"/>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just"/>
            <a:r>
              <a:rPr lang="en-US" sz="2800" b="1" dirty="0" smtClean="0"/>
              <a:t>Cloud Computing</a:t>
            </a:r>
          </a:p>
          <a:p>
            <a:pPr algn="just"/>
            <a:endParaRPr lang="en-US" b="1" dirty="0" smtClean="0"/>
          </a:p>
          <a:p>
            <a:pPr algn="just"/>
            <a:endParaRPr lang="en-US" sz="2000" b="1" dirty="0" smtClean="0"/>
          </a:p>
        </p:txBody>
      </p:sp>
      <p:sp>
        <p:nvSpPr>
          <p:cNvPr id="8" name="Subtitle 2"/>
          <p:cNvSpPr txBox="1">
            <a:spLocks/>
          </p:cNvSpPr>
          <p:nvPr/>
        </p:nvSpPr>
        <p:spPr>
          <a:xfrm>
            <a:off x="914400" y="2133600"/>
            <a:ext cx="7467600" cy="266699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342900" indent="-342900" algn="just">
              <a:buFont typeface="Wingdings" panose="05000000000000000000" pitchFamily="2" charset="2"/>
              <a:buChar char="v"/>
            </a:pPr>
            <a:endParaRPr lang="en-GB" sz="6400" b="1" dirty="0" smtClean="0"/>
          </a:p>
        </p:txBody>
      </p:sp>
      <p:sp>
        <p:nvSpPr>
          <p:cNvPr id="10" name="Subtitle 2"/>
          <p:cNvSpPr>
            <a:spLocks noGrp="1"/>
          </p:cNvSpPr>
          <p:nvPr>
            <p:ph type="body" idx="1"/>
          </p:nvPr>
        </p:nvSpPr>
        <p:spPr>
          <a:xfrm>
            <a:off x="940676" y="1373323"/>
            <a:ext cx="7315200" cy="2590802"/>
          </a:xfrm>
        </p:spPr>
        <p:txBody>
          <a:bodyPr>
            <a:normAutofit/>
          </a:bodyPr>
          <a:lstStyle/>
          <a:p>
            <a:pPr marL="342900" indent="-342900" algn="just">
              <a:lnSpc>
                <a:spcPct val="110000"/>
              </a:lnSpc>
              <a:spcBef>
                <a:spcPts val="0"/>
              </a:spcBef>
              <a:spcAft>
                <a:spcPts val="0"/>
              </a:spcAft>
              <a:buFont typeface="Arial" panose="020B0604020202020204" pitchFamily="34" charset="0"/>
              <a:buChar char="•"/>
            </a:pPr>
            <a:r>
              <a:rPr lang="en-ZA" sz="2200" b="1" dirty="0"/>
              <a:t>A </a:t>
            </a:r>
            <a:r>
              <a:rPr lang="en-ZA" sz="2200" b="1" dirty="0" smtClean="0"/>
              <a:t>type </a:t>
            </a:r>
            <a:r>
              <a:rPr lang="en-ZA" sz="2200" b="1" dirty="0"/>
              <a:t>of internet computing that allows users to access a variety of customisable resources .</a:t>
            </a:r>
            <a:endParaRPr lang="en-ZA" sz="2200" b="1" dirty="0" smtClean="0"/>
          </a:p>
          <a:p>
            <a:pPr marL="342900" indent="-342900" algn="just">
              <a:lnSpc>
                <a:spcPct val="110000"/>
              </a:lnSpc>
              <a:spcBef>
                <a:spcPts val="0"/>
              </a:spcBef>
              <a:spcAft>
                <a:spcPts val="0"/>
              </a:spcAft>
              <a:buFont typeface="Arial" panose="020B0604020202020204" pitchFamily="34" charset="0"/>
              <a:buChar char="•"/>
            </a:pPr>
            <a:endParaRPr lang="en-ZA" sz="2200" b="1" dirty="0" smtClean="0"/>
          </a:p>
          <a:p>
            <a:pPr marL="342900" indent="-342900" algn="just">
              <a:lnSpc>
                <a:spcPct val="110000"/>
              </a:lnSpc>
              <a:spcBef>
                <a:spcPts val="0"/>
              </a:spcBef>
              <a:spcAft>
                <a:spcPts val="0"/>
              </a:spcAft>
              <a:buFont typeface="Arial" panose="020B0604020202020204" pitchFamily="34" charset="0"/>
              <a:buChar char="•"/>
            </a:pPr>
            <a:r>
              <a:rPr lang="en-ZA" sz="2200" b="1" dirty="0" smtClean="0"/>
              <a:t>The </a:t>
            </a:r>
            <a:r>
              <a:rPr lang="en-ZA" sz="2200" b="1" dirty="0"/>
              <a:t>main goal is to provide access to computation and data storage to several users </a:t>
            </a:r>
            <a:r>
              <a:rPr lang="en-ZA" sz="2200" b="1" dirty="0">
                <a:solidFill>
                  <a:srgbClr val="BC3E16"/>
                </a:solidFill>
              </a:rPr>
              <a:t>without the need for individual </a:t>
            </a:r>
            <a:r>
              <a:rPr lang="en-ZA" sz="2200" b="1" dirty="0" smtClean="0">
                <a:solidFill>
                  <a:srgbClr val="BC3E16"/>
                </a:solidFill>
              </a:rPr>
              <a:t>licenses</a:t>
            </a:r>
            <a:r>
              <a:rPr lang="en-ZA" sz="2200" b="1" dirty="0" smtClean="0"/>
              <a:t>. </a:t>
            </a:r>
          </a:p>
          <a:p>
            <a:pPr algn="just">
              <a:lnSpc>
                <a:spcPct val="110000"/>
              </a:lnSpc>
              <a:spcBef>
                <a:spcPts val="0"/>
              </a:spcBef>
              <a:spcAft>
                <a:spcPts val="0"/>
              </a:spcAft>
            </a:pPr>
            <a:endParaRPr lang="en-ZA" sz="2200" b="1" dirty="0"/>
          </a:p>
        </p:txBody>
      </p:sp>
      <p:sp>
        <p:nvSpPr>
          <p:cNvPr id="9" name="Rounded Rectangle 8"/>
          <p:cNvSpPr/>
          <p:nvPr/>
        </p:nvSpPr>
        <p:spPr>
          <a:xfrm>
            <a:off x="5334000" y="304800"/>
            <a:ext cx="35814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DT for CER/T</a:t>
            </a:r>
            <a:endParaRPr lang="en-ZA" sz="3200" b="1" dirty="0">
              <a:solidFill>
                <a:schemeClr val="tx1"/>
              </a:solidFill>
              <a:latin typeface="+mj-lt"/>
            </a:endParaRPr>
          </a:p>
        </p:txBody>
      </p:sp>
      <p:pic>
        <p:nvPicPr>
          <p:cNvPr id="3" name="Picture 2"/>
          <p:cNvPicPr>
            <a:picLocks noChangeAspect="1"/>
          </p:cNvPicPr>
          <p:nvPr/>
        </p:nvPicPr>
        <p:blipFill>
          <a:blip r:embed="rId3"/>
          <a:stretch>
            <a:fillRect/>
          </a:stretch>
        </p:blipFill>
        <p:spPr>
          <a:xfrm>
            <a:off x="4724400" y="4528847"/>
            <a:ext cx="4343400" cy="2262478"/>
          </a:xfrm>
          <a:prstGeom prst="rect">
            <a:avLst/>
          </a:prstGeom>
        </p:spPr>
      </p:pic>
      <p:pic>
        <p:nvPicPr>
          <p:cNvPr id="5" name="Picture 4"/>
          <p:cNvPicPr>
            <a:picLocks noChangeAspect="1"/>
          </p:cNvPicPr>
          <p:nvPr/>
        </p:nvPicPr>
        <p:blipFill>
          <a:blip r:embed="rId4"/>
          <a:stretch>
            <a:fillRect/>
          </a:stretch>
        </p:blipFill>
        <p:spPr>
          <a:xfrm>
            <a:off x="76200" y="4343106"/>
            <a:ext cx="3276600" cy="2454287"/>
          </a:xfrm>
          <a:prstGeom prst="rect">
            <a:avLst/>
          </a:prstGeom>
        </p:spPr>
      </p:pic>
    </p:spTree>
    <p:extLst>
      <p:ext uri="{BB962C8B-B14F-4D97-AF65-F5344CB8AC3E}">
        <p14:creationId xmlns:p14="http://schemas.microsoft.com/office/powerpoint/2010/main" val="195741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nodePh="1">
                                  <p:stCondLst>
                                    <p:cond delay="0"/>
                                  </p:stCondLst>
                                  <p:endCondLst>
                                    <p:cond evt="begin" delay="0">
                                      <p:tn val="12"/>
                                    </p:cond>
                                  </p:end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95336" y="800100"/>
            <a:ext cx="3243264" cy="571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t">
            <a:normAutofit lnSpcReduction="10000"/>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just"/>
            <a:r>
              <a:rPr lang="en-US" sz="2800" b="1" dirty="0"/>
              <a:t>Internet of </a:t>
            </a:r>
            <a:r>
              <a:rPr lang="en-US" sz="2800" b="1" dirty="0" smtClean="0"/>
              <a:t>Things</a:t>
            </a:r>
            <a:endParaRPr lang="en-US" b="1" dirty="0" smtClean="0"/>
          </a:p>
          <a:p>
            <a:pPr algn="just"/>
            <a:endParaRPr lang="en-US" sz="2000" b="1" dirty="0" smtClean="0"/>
          </a:p>
        </p:txBody>
      </p:sp>
      <p:sp>
        <p:nvSpPr>
          <p:cNvPr id="8" name="Subtitle 2"/>
          <p:cNvSpPr txBox="1">
            <a:spLocks/>
          </p:cNvSpPr>
          <p:nvPr/>
        </p:nvSpPr>
        <p:spPr>
          <a:xfrm>
            <a:off x="914400" y="2133600"/>
            <a:ext cx="7467600" cy="266699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342900" indent="-342900" algn="just">
              <a:buFont typeface="Wingdings" panose="05000000000000000000" pitchFamily="2" charset="2"/>
              <a:buChar char="v"/>
            </a:pPr>
            <a:endParaRPr lang="en-GB" sz="6400" b="1" dirty="0" smtClean="0"/>
          </a:p>
        </p:txBody>
      </p:sp>
      <p:sp>
        <p:nvSpPr>
          <p:cNvPr id="10" name="Subtitle 2"/>
          <p:cNvSpPr>
            <a:spLocks noGrp="1"/>
          </p:cNvSpPr>
          <p:nvPr>
            <p:ph type="body" idx="1"/>
          </p:nvPr>
        </p:nvSpPr>
        <p:spPr>
          <a:xfrm>
            <a:off x="990600" y="1828799"/>
            <a:ext cx="7315200" cy="2514602"/>
          </a:xfrm>
        </p:spPr>
        <p:txBody>
          <a:bodyPr>
            <a:normAutofit/>
          </a:bodyPr>
          <a:lstStyle/>
          <a:p>
            <a:pPr marL="342900" indent="-342900" algn="just">
              <a:lnSpc>
                <a:spcPct val="110000"/>
              </a:lnSpc>
              <a:spcBef>
                <a:spcPts val="0"/>
              </a:spcBef>
              <a:spcAft>
                <a:spcPts val="0"/>
              </a:spcAft>
              <a:buFont typeface="Arial" panose="020B0604020202020204" pitchFamily="34" charset="0"/>
              <a:buChar char="•"/>
            </a:pPr>
            <a:r>
              <a:rPr lang="en-ZA" sz="2200" b="1" dirty="0"/>
              <a:t>A </a:t>
            </a:r>
            <a:r>
              <a:rPr lang="en-ZA" sz="2200" b="1" dirty="0" smtClean="0"/>
              <a:t>tool </a:t>
            </a:r>
            <a:r>
              <a:rPr lang="en-ZA" sz="2200" b="1" dirty="0"/>
              <a:t>that allows any device to connect to the internet utilizing embedded software and sensors for data gathering, </a:t>
            </a:r>
            <a:r>
              <a:rPr lang="en-ZA" sz="2200" b="1" dirty="0" smtClean="0"/>
              <a:t>exchange </a:t>
            </a:r>
            <a:r>
              <a:rPr lang="en-ZA" sz="2200" b="1" dirty="0"/>
              <a:t>and communication.</a:t>
            </a:r>
            <a:endParaRPr lang="en-ZA" sz="2200" b="1" dirty="0" smtClean="0"/>
          </a:p>
          <a:p>
            <a:pPr marL="342900" indent="-342900" algn="just">
              <a:lnSpc>
                <a:spcPct val="110000"/>
              </a:lnSpc>
              <a:spcBef>
                <a:spcPts val="0"/>
              </a:spcBef>
              <a:spcAft>
                <a:spcPts val="0"/>
              </a:spcAft>
              <a:buFont typeface="Arial" panose="020B0604020202020204" pitchFamily="34" charset="0"/>
              <a:buChar char="•"/>
            </a:pPr>
            <a:endParaRPr lang="en-ZA" sz="2200" b="1" dirty="0" smtClean="0"/>
          </a:p>
          <a:p>
            <a:pPr marL="342900" indent="-342900" algn="just">
              <a:lnSpc>
                <a:spcPct val="110000"/>
              </a:lnSpc>
              <a:spcBef>
                <a:spcPts val="0"/>
              </a:spcBef>
              <a:spcAft>
                <a:spcPts val="0"/>
              </a:spcAft>
              <a:buFont typeface="Arial" panose="020B0604020202020204" pitchFamily="34" charset="0"/>
              <a:buChar char="•"/>
            </a:pPr>
            <a:r>
              <a:rPr lang="en-ZA" sz="2200" b="1" dirty="0" smtClean="0"/>
              <a:t>Usage </a:t>
            </a:r>
            <a:r>
              <a:rPr lang="en-ZA" sz="2200" b="1" dirty="0"/>
              <a:t>of the Internet of Things on construction sites results in intelligent construction </a:t>
            </a:r>
            <a:r>
              <a:rPr lang="en-ZA" sz="2200" b="1" dirty="0" smtClean="0"/>
              <a:t>management.</a:t>
            </a:r>
            <a:endParaRPr lang="en-ZA" sz="2200" b="1" dirty="0" smtClean="0"/>
          </a:p>
        </p:txBody>
      </p:sp>
      <p:sp>
        <p:nvSpPr>
          <p:cNvPr id="6" name="Rounded Rectangle 5"/>
          <p:cNvSpPr/>
          <p:nvPr/>
        </p:nvSpPr>
        <p:spPr>
          <a:xfrm>
            <a:off x="5791200" y="417786"/>
            <a:ext cx="2971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DT for CER/T</a:t>
            </a:r>
            <a:endParaRPr lang="en-ZA" sz="3200" b="1" dirty="0">
              <a:solidFill>
                <a:schemeClr val="tx1"/>
              </a:solidFill>
              <a:latin typeface="+mj-lt"/>
            </a:endParaRPr>
          </a:p>
        </p:txBody>
      </p:sp>
      <p:pic>
        <p:nvPicPr>
          <p:cNvPr id="2" name="Picture 1"/>
          <p:cNvPicPr>
            <a:picLocks noChangeAspect="1"/>
          </p:cNvPicPr>
          <p:nvPr/>
        </p:nvPicPr>
        <p:blipFill>
          <a:blip r:embed="rId3"/>
          <a:stretch>
            <a:fillRect/>
          </a:stretch>
        </p:blipFill>
        <p:spPr>
          <a:xfrm>
            <a:off x="2701802" y="4495801"/>
            <a:ext cx="3370385" cy="1905000"/>
          </a:xfrm>
          <a:prstGeom prst="rect">
            <a:avLst/>
          </a:prstGeom>
        </p:spPr>
      </p:pic>
    </p:spTree>
    <p:extLst>
      <p:ext uri="{BB962C8B-B14F-4D97-AF65-F5344CB8AC3E}">
        <p14:creationId xmlns:p14="http://schemas.microsoft.com/office/powerpoint/2010/main" val="1641053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nodePh="1">
                                  <p:stCondLst>
                                    <p:cond delay="0"/>
                                  </p:stCondLst>
                                  <p:endCondLst>
                                    <p:cond evt="begin" delay="0">
                                      <p:tn val="12"/>
                                    </p:cond>
                                  </p:end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95336" y="800100"/>
            <a:ext cx="3243264" cy="571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t">
            <a:normAutofit lnSpcReduction="10000"/>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just"/>
            <a:r>
              <a:rPr lang="en-US" sz="2800" b="1" dirty="0" smtClean="0"/>
              <a:t>BIM</a:t>
            </a:r>
            <a:endParaRPr lang="en-US" b="1" dirty="0" smtClean="0"/>
          </a:p>
          <a:p>
            <a:pPr algn="just"/>
            <a:endParaRPr lang="en-US" sz="2000" b="1" dirty="0" smtClean="0"/>
          </a:p>
        </p:txBody>
      </p:sp>
      <p:sp>
        <p:nvSpPr>
          <p:cNvPr id="8" name="Subtitle 2"/>
          <p:cNvSpPr txBox="1">
            <a:spLocks/>
          </p:cNvSpPr>
          <p:nvPr/>
        </p:nvSpPr>
        <p:spPr>
          <a:xfrm>
            <a:off x="914400" y="2133600"/>
            <a:ext cx="7467600" cy="266699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342900" indent="-342900" algn="just">
              <a:buFont typeface="Wingdings" panose="05000000000000000000" pitchFamily="2" charset="2"/>
              <a:buChar char="v"/>
            </a:pPr>
            <a:endParaRPr lang="en-GB" sz="6400" b="1" dirty="0" smtClean="0"/>
          </a:p>
        </p:txBody>
      </p:sp>
      <p:sp>
        <p:nvSpPr>
          <p:cNvPr id="10" name="Subtitle 2"/>
          <p:cNvSpPr>
            <a:spLocks noGrp="1"/>
          </p:cNvSpPr>
          <p:nvPr>
            <p:ph type="body" idx="1"/>
          </p:nvPr>
        </p:nvSpPr>
        <p:spPr>
          <a:xfrm>
            <a:off x="990600" y="1371600"/>
            <a:ext cx="7315200" cy="2971801"/>
          </a:xfrm>
        </p:spPr>
        <p:txBody>
          <a:bodyPr>
            <a:normAutofit/>
          </a:bodyPr>
          <a:lstStyle/>
          <a:p>
            <a:pPr marL="342900" indent="-342900" algn="just">
              <a:lnSpc>
                <a:spcPct val="110000"/>
              </a:lnSpc>
              <a:spcBef>
                <a:spcPts val="0"/>
              </a:spcBef>
              <a:spcAft>
                <a:spcPts val="0"/>
              </a:spcAft>
              <a:buFont typeface="Arial" panose="020B0604020202020204" pitchFamily="34" charset="0"/>
              <a:buChar char="•"/>
            </a:pPr>
            <a:r>
              <a:rPr lang="en-ZA" sz="2200" b="1" dirty="0" smtClean="0"/>
              <a:t>An innovative </a:t>
            </a:r>
            <a:r>
              <a:rPr lang="en-ZA" sz="2200" b="1" dirty="0"/>
              <a:t>digital platform that aids information sharing among project participants and improves project performance in the process.</a:t>
            </a:r>
            <a:endParaRPr lang="en-ZA" sz="2200" b="1" dirty="0" smtClean="0"/>
          </a:p>
          <a:p>
            <a:pPr marL="342900" indent="-342900" algn="just">
              <a:lnSpc>
                <a:spcPct val="110000"/>
              </a:lnSpc>
              <a:spcBef>
                <a:spcPts val="0"/>
              </a:spcBef>
              <a:spcAft>
                <a:spcPts val="0"/>
              </a:spcAft>
              <a:buFont typeface="Arial" panose="020B0604020202020204" pitchFamily="34" charset="0"/>
              <a:buChar char="•"/>
            </a:pPr>
            <a:endParaRPr lang="en-ZA" sz="2200" b="1" dirty="0" smtClean="0"/>
          </a:p>
          <a:p>
            <a:pPr marL="342900" indent="-342900" algn="just">
              <a:lnSpc>
                <a:spcPct val="110000"/>
              </a:lnSpc>
              <a:spcBef>
                <a:spcPts val="0"/>
              </a:spcBef>
              <a:spcAft>
                <a:spcPts val="0"/>
              </a:spcAft>
              <a:buFont typeface="Arial" panose="020B0604020202020204" pitchFamily="34" charset="0"/>
              <a:buChar char="•"/>
            </a:pPr>
            <a:r>
              <a:rPr lang="en-ZA" sz="2200" b="1" dirty="0" smtClean="0"/>
              <a:t>Attention given </a:t>
            </a:r>
            <a:r>
              <a:rPr lang="en-ZA" sz="2200" b="1" dirty="0"/>
              <a:t>to BIM in the </a:t>
            </a:r>
            <a:r>
              <a:rPr lang="en-ZA" sz="2200" b="1" dirty="0" smtClean="0"/>
              <a:t>AECO </a:t>
            </a:r>
            <a:r>
              <a:rPr lang="en-ZA" sz="2200" b="1" dirty="0"/>
              <a:t>industry is as a result of its ability to provide easy use and reuse of project data across the project development phases</a:t>
            </a:r>
          </a:p>
        </p:txBody>
      </p:sp>
      <p:sp>
        <p:nvSpPr>
          <p:cNvPr id="6" name="Rounded Rectangle 5"/>
          <p:cNvSpPr/>
          <p:nvPr/>
        </p:nvSpPr>
        <p:spPr>
          <a:xfrm>
            <a:off x="5791200" y="417786"/>
            <a:ext cx="2971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DT for CER/T</a:t>
            </a:r>
            <a:endParaRPr lang="en-ZA" sz="3200" b="1" dirty="0">
              <a:solidFill>
                <a:schemeClr val="tx1"/>
              </a:solidFill>
              <a:latin typeface="+mj-lt"/>
            </a:endParaRPr>
          </a:p>
        </p:txBody>
      </p:sp>
      <p:pic>
        <p:nvPicPr>
          <p:cNvPr id="2" name="Picture 1"/>
          <p:cNvPicPr>
            <a:picLocks noChangeAspect="1"/>
          </p:cNvPicPr>
          <p:nvPr/>
        </p:nvPicPr>
        <p:blipFill>
          <a:blip r:embed="rId3"/>
          <a:stretch>
            <a:fillRect/>
          </a:stretch>
        </p:blipFill>
        <p:spPr>
          <a:xfrm>
            <a:off x="3124200" y="4688530"/>
            <a:ext cx="3881414" cy="2021830"/>
          </a:xfrm>
          <a:prstGeom prst="rect">
            <a:avLst/>
          </a:prstGeom>
        </p:spPr>
      </p:pic>
    </p:spTree>
    <p:extLst>
      <p:ext uri="{BB962C8B-B14F-4D97-AF65-F5344CB8AC3E}">
        <p14:creationId xmlns:p14="http://schemas.microsoft.com/office/powerpoint/2010/main" val="2960730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nodePh="1">
                                  <p:stCondLst>
                                    <p:cond delay="0"/>
                                  </p:stCondLst>
                                  <p:endCondLst>
                                    <p:cond evt="begin" delay="0">
                                      <p:tn val="12"/>
                                    </p:cond>
                                  </p:end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077005" y="1671637"/>
            <a:ext cx="6096000" cy="35099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342900" indent="-342900" algn="just" fontAlgn="auto">
              <a:spcAft>
                <a:spcPts val="0"/>
              </a:spcAft>
              <a:buFont typeface="Wingdings" panose="05000000000000000000" pitchFamily="2" charset="2"/>
              <a:buChar char="v"/>
            </a:pPr>
            <a:r>
              <a:rPr lang="en-US" b="1" dirty="0" smtClean="0"/>
              <a:t>Introduction</a:t>
            </a:r>
          </a:p>
          <a:p>
            <a:pPr marL="342900" indent="-342900" algn="just" fontAlgn="auto">
              <a:spcAft>
                <a:spcPts val="0"/>
              </a:spcAft>
              <a:buFont typeface="Wingdings" panose="05000000000000000000" pitchFamily="2" charset="2"/>
              <a:buChar char="v"/>
            </a:pPr>
            <a:r>
              <a:rPr lang="en-ZA" b="1" dirty="0" smtClean="0"/>
              <a:t>Carbon</a:t>
            </a:r>
          </a:p>
          <a:p>
            <a:pPr marL="342900" indent="-342900" algn="just" fontAlgn="auto">
              <a:spcAft>
                <a:spcPts val="0"/>
              </a:spcAft>
              <a:buFont typeface="Wingdings" panose="05000000000000000000" pitchFamily="2" charset="2"/>
              <a:buChar char="v"/>
            </a:pPr>
            <a:r>
              <a:rPr lang="en-GB" b="1" dirty="0" smtClean="0"/>
              <a:t>Carbon Emission &amp; Reduction</a:t>
            </a:r>
          </a:p>
          <a:p>
            <a:pPr marL="342900" indent="-342900" algn="just">
              <a:buFont typeface="Wingdings" panose="05000000000000000000" pitchFamily="2" charset="2"/>
              <a:buChar char="v"/>
            </a:pPr>
            <a:r>
              <a:rPr lang="en-GB" b="1" dirty="0" smtClean="0"/>
              <a:t>Carbon Emission Trading</a:t>
            </a:r>
          </a:p>
          <a:p>
            <a:pPr marL="342900" indent="-342900" algn="just" fontAlgn="auto">
              <a:spcAft>
                <a:spcPts val="0"/>
              </a:spcAft>
              <a:buFont typeface="Wingdings" panose="05000000000000000000" pitchFamily="2" charset="2"/>
              <a:buChar char="v"/>
            </a:pPr>
            <a:r>
              <a:rPr lang="en-US" b="1" dirty="0"/>
              <a:t>Digital vs Analog</a:t>
            </a:r>
          </a:p>
          <a:p>
            <a:pPr marL="342900" indent="-342900" algn="just" fontAlgn="auto">
              <a:spcAft>
                <a:spcPts val="0"/>
              </a:spcAft>
              <a:buFont typeface="Wingdings" panose="05000000000000000000" pitchFamily="2" charset="2"/>
              <a:buChar char="v"/>
            </a:pPr>
            <a:r>
              <a:rPr lang="en-ZA" b="1" dirty="0"/>
              <a:t>Digital Technologies </a:t>
            </a:r>
            <a:endParaRPr lang="en-ZA" b="1" dirty="0" smtClean="0"/>
          </a:p>
          <a:p>
            <a:pPr marL="342900" indent="-342900" algn="just" fontAlgn="auto">
              <a:spcAft>
                <a:spcPts val="0"/>
              </a:spcAft>
              <a:buFont typeface="Wingdings" panose="05000000000000000000" pitchFamily="2" charset="2"/>
              <a:buChar char="v"/>
            </a:pPr>
            <a:r>
              <a:rPr lang="en-GB" b="1" dirty="0" smtClean="0"/>
              <a:t>DT for CER/T</a:t>
            </a:r>
            <a:endParaRPr lang="en-GB" b="1" dirty="0"/>
          </a:p>
          <a:p>
            <a:pPr marL="342900" indent="-342900" algn="just" fontAlgn="auto">
              <a:spcAft>
                <a:spcPts val="0"/>
              </a:spcAft>
              <a:buFont typeface="Wingdings" panose="05000000000000000000" pitchFamily="2" charset="2"/>
              <a:buChar char="v"/>
            </a:pPr>
            <a:r>
              <a:rPr lang="en-GB" b="1" dirty="0" smtClean="0"/>
              <a:t>Recommendations</a:t>
            </a:r>
            <a:endParaRPr lang="en-ZA" b="1" dirty="0" smtClean="0"/>
          </a:p>
        </p:txBody>
      </p:sp>
      <p:sp>
        <p:nvSpPr>
          <p:cNvPr id="5" name="Rounded Rectangle 4"/>
          <p:cNvSpPr/>
          <p:nvPr/>
        </p:nvSpPr>
        <p:spPr>
          <a:xfrm>
            <a:off x="1447800" y="685800"/>
            <a:ext cx="1828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Outline</a:t>
            </a:r>
            <a:endParaRPr lang="en-ZA" sz="3200" b="1" dirty="0">
              <a:solidFill>
                <a:schemeClr val="tx1"/>
              </a:solidFill>
              <a:latin typeface="+mj-lt"/>
            </a:endParaRPr>
          </a:p>
        </p:txBody>
      </p:sp>
      <p:pic>
        <p:nvPicPr>
          <p:cNvPr id="2" name="Picture 1"/>
          <p:cNvPicPr>
            <a:picLocks noChangeAspect="1"/>
          </p:cNvPicPr>
          <p:nvPr/>
        </p:nvPicPr>
        <p:blipFill>
          <a:blip r:embed="rId3"/>
          <a:stretch>
            <a:fillRect/>
          </a:stretch>
        </p:blipFill>
        <p:spPr>
          <a:xfrm>
            <a:off x="5701393" y="4835389"/>
            <a:ext cx="2981325" cy="1533525"/>
          </a:xfrm>
          <a:prstGeom prst="rect">
            <a:avLst/>
          </a:prstGeom>
        </p:spPr>
      </p:pic>
      <p:pic>
        <p:nvPicPr>
          <p:cNvPr id="2050" name="Picture 2" descr="Samsung's Noteworthy Quest to Advance Digital Responsibility – Samsung  Global News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343" y="493671"/>
            <a:ext cx="300037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85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95336" y="800100"/>
            <a:ext cx="3243264" cy="571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t">
            <a:normAutofit lnSpcReduction="10000"/>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just"/>
            <a:r>
              <a:rPr lang="en-US" sz="2800" b="1" dirty="0" smtClean="0"/>
              <a:t>Big Data</a:t>
            </a:r>
            <a:endParaRPr lang="en-US" b="1" dirty="0" smtClean="0"/>
          </a:p>
          <a:p>
            <a:pPr algn="just"/>
            <a:endParaRPr lang="en-US" sz="2000" b="1" dirty="0" smtClean="0"/>
          </a:p>
        </p:txBody>
      </p:sp>
      <p:sp>
        <p:nvSpPr>
          <p:cNvPr id="8" name="Subtitle 2"/>
          <p:cNvSpPr txBox="1">
            <a:spLocks/>
          </p:cNvSpPr>
          <p:nvPr/>
        </p:nvSpPr>
        <p:spPr>
          <a:xfrm>
            <a:off x="914400" y="2133600"/>
            <a:ext cx="7467600" cy="266699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342900" indent="-342900" algn="just">
              <a:buFont typeface="Wingdings" panose="05000000000000000000" pitchFamily="2" charset="2"/>
              <a:buChar char="v"/>
            </a:pPr>
            <a:endParaRPr lang="en-GB" sz="6400" b="1" dirty="0" smtClean="0"/>
          </a:p>
        </p:txBody>
      </p:sp>
      <p:sp>
        <p:nvSpPr>
          <p:cNvPr id="10" name="Subtitle 2"/>
          <p:cNvSpPr>
            <a:spLocks noGrp="1"/>
          </p:cNvSpPr>
          <p:nvPr>
            <p:ph type="body" idx="1"/>
          </p:nvPr>
        </p:nvSpPr>
        <p:spPr>
          <a:xfrm>
            <a:off x="990600" y="1371600"/>
            <a:ext cx="7315200" cy="3733801"/>
          </a:xfrm>
        </p:spPr>
        <p:txBody>
          <a:bodyPr>
            <a:normAutofit/>
          </a:bodyPr>
          <a:lstStyle/>
          <a:p>
            <a:pPr marL="342900" indent="-342900" algn="just">
              <a:lnSpc>
                <a:spcPct val="110000"/>
              </a:lnSpc>
              <a:spcBef>
                <a:spcPts val="0"/>
              </a:spcBef>
              <a:spcAft>
                <a:spcPts val="0"/>
              </a:spcAft>
              <a:buFont typeface="Arial" panose="020B0604020202020204" pitchFamily="34" charset="0"/>
              <a:buChar char="•"/>
            </a:pPr>
            <a:r>
              <a:rPr lang="en-ZA" sz="2200" b="1" dirty="0" smtClean="0"/>
              <a:t>BD </a:t>
            </a:r>
            <a:r>
              <a:rPr lang="en-ZA" sz="2200" b="1" dirty="0"/>
              <a:t>is a core driver of digital transformation in organisations</a:t>
            </a:r>
            <a:r>
              <a:rPr lang="en-ZA" sz="2200" b="1" dirty="0" smtClean="0"/>
              <a:t>.</a:t>
            </a:r>
          </a:p>
          <a:p>
            <a:pPr marL="342900" indent="-342900" algn="just">
              <a:lnSpc>
                <a:spcPct val="110000"/>
              </a:lnSpc>
              <a:spcBef>
                <a:spcPts val="0"/>
              </a:spcBef>
              <a:spcAft>
                <a:spcPts val="0"/>
              </a:spcAft>
              <a:buFont typeface="Arial" panose="020B0604020202020204" pitchFamily="34" charset="0"/>
              <a:buChar char="•"/>
            </a:pPr>
            <a:endParaRPr lang="en-GB" sz="2200" b="1" dirty="0"/>
          </a:p>
          <a:p>
            <a:pPr marL="342900" indent="-342900" algn="just">
              <a:lnSpc>
                <a:spcPct val="110000"/>
              </a:lnSpc>
              <a:spcBef>
                <a:spcPts val="0"/>
              </a:spcBef>
              <a:spcAft>
                <a:spcPts val="0"/>
              </a:spcAft>
              <a:buFont typeface="Arial" panose="020B0604020202020204" pitchFamily="34" charset="0"/>
              <a:buChar char="•"/>
            </a:pPr>
            <a:r>
              <a:rPr lang="en-ZA" sz="2200" b="1" dirty="0" smtClean="0"/>
              <a:t>It is the </a:t>
            </a:r>
            <a:r>
              <a:rPr lang="en-ZA" sz="2200" b="1" dirty="0"/>
              <a:t>gathering of data from diverse sources and their comprehensive evaluation in a bid to provide strategic information that will support real-time decision </a:t>
            </a:r>
            <a:r>
              <a:rPr lang="en-ZA" sz="2200" b="1" dirty="0" smtClean="0"/>
              <a:t>making.</a:t>
            </a:r>
          </a:p>
          <a:p>
            <a:pPr marL="342900" indent="-342900" algn="just">
              <a:lnSpc>
                <a:spcPct val="110000"/>
              </a:lnSpc>
              <a:spcBef>
                <a:spcPts val="0"/>
              </a:spcBef>
              <a:spcAft>
                <a:spcPts val="0"/>
              </a:spcAft>
              <a:buFont typeface="Arial" panose="020B0604020202020204" pitchFamily="34" charset="0"/>
              <a:buChar char="•"/>
            </a:pPr>
            <a:endParaRPr lang="en-ZA" sz="2200" b="1" dirty="0" smtClean="0"/>
          </a:p>
          <a:p>
            <a:pPr marL="342900" indent="-342900" algn="just">
              <a:lnSpc>
                <a:spcPct val="110000"/>
              </a:lnSpc>
              <a:spcBef>
                <a:spcPts val="0"/>
              </a:spcBef>
              <a:spcAft>
                <a:spcPts val="0"/>
              </a:spcAft>
              <a:buFont typeface="Arial" panose="020B0604020202020204" pitchFamily="34" charset="0"/>
              <a:buChar char="•"/>
            </a:pPr>
            <a:r>
              <a:rPr lang="en-ZA" sz="2200" b="1" dirty="0"/>
              <a:t>BD </a:t>
            </a:r>
            <a:r>
              <a:rPr lang="en-ZA" sz="2200" b="1" dirty="0" smtClean="0"/>
              <a:t>aids </a:t>
            </a:r>
            <a:r>
              <a:rPr lang="en-ZA" sz="2200" b="1" dirty="0"/>
              <a:t>Data </a:t>
            </a:r>
            <a:r>
              <a:rPr lang="en-ZA" sz="2200" b="1" dirty="0" smtClean="0"/>
              <a:t>Mining which </a:t>
            </a:r>
            <a:r>
              <a:rPr lang="en-ZA" sz="2200" b="1" dirty="0"/>
              <a:t>involves the deep digging into data to get possible </a:t>
            </a:r>
            <a:r>
              <a:rPr lang="en-ZA" sz="2200" b="1" dirty="0" smtClean="0"/>
              <a:t>trends.</a:t>
            </a:r>
            <a:endParaRPr lang="en-ZA" sz="2200" b="1" dirty="0"/>
          </a:p>
        </p:txBody>
      </p:sp>
      <p:sp>
        <p:nvSpPr>
          <p:cNvPr id="6" name="Rounded Rectangle 5"/>
          <p:cNvSpPr/>
          <p:nvPr/>
        </p:nvSpPr>
        <p:spPr>
          <a:xfrm>
            <a:off x="5791200" y="417786"/>
            <a:ext cx="2971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DT for CER/T</a:t>
            </a:r>
            <a:endParaRPr lang="en-ZA" sz="3200" b="1" dirty="0">
              <a:solidFill>
                <a:schemeClr val="tx1"/>
              </a:solidFill>
              <a:latin typeface="+mj-lt"/>
            </a:endParaRPr>
          </a:p>
        </p:txBody>
      </p:sp>
      <p:pic>
        <p:nvPicPr>
          <p:cNvPr id="3" name="Picture 2"/>
          <p:cNvPicPr>
            <a:picLocks noChangeAspect="1"/>
          </p:cNvPicPr>
          <p:nvPr/>
        </p:nvPicPr>
        <p:blipFill>
          <a:blip r:embed="rId3"/>
          <a:stretch>
            <a:fillRect/>
          </a:stretch>
        </p:blipFill>
        <p:spPr>
          <a:xfrm>
            <a:off x="69055" y="5029200"/>
            <a:ext cx="2064545" cy="1758686"/>
          </a:xfrm>
          <a:prstGeom prst="rect">
            <a:avLst/>
          </a:prstGeom>
        </p:spPr>
      </p:pic>
      <p:pic>
        <p:nvPicPr>
          <p:cNvPr id="5" name="Picture 4"/>
          <p:cNvPicPr>
            <a:picLocks noChangeAspect="1"/>
          </p:cNvPicPr>
          <p:nvPr/>
        </p:nvPicPr>
        <p:blipFill>
          <a:blip r:embed="rId4"/>
          <a:stretch>
            <a:fillRect/>
          </a:stretch>
        </p:blipFill>
        <p:spPr>
          <a:xfrm>
            <a:off x="5334000" y="5144002"/>
            <a:ext cx="3676650" cy="1609725"/>
          </a:xfrm>
          <a:prstGeom prst="rect">
            <a:avLst/>
          </a:prstGeom>
        </p:spPr>
      </p:pic>
    </p:spTree>
    <p:extLst>
      <p:ext uri="{BB962C8B-B14F-4D97-AF65-F5344CB8AC3E}">
        <p14:creationId xmlns:p14="http://schemas.microsoft.com/office/powerpoint/2010/main" val="1164398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nodePh="1">
                                  <p:stCondLst>
                                    <p:cond delay="0"/>
                                  </p:stCondLst>
                                  <p:endCondLst>
                                    <p:cond evt="begin" delay="0">
                                      <p:tn val="12"/>
                                    </p:cond>
                                  </p:end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840005" y="685800"/>
            <a:ext cx="2360395" cy="571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just"/>
            <a:r>
              <a:rPr lang="en-US" sz="2800" b="1" dirty="0" smtClean="0"/>
              <a:t>Gamification</a:t>
            </a:r>
            <a:endParaRPr lang="en-US" sz="2800" b="1" dirty="0" smtClean="0"/>
          </a:p>
        </p:txBody>
      </p:sp>
      <p:sp>
        <p:nvSpPr>
          <p:cNvPr id="8" name="Subtitle 2"/>
          <p:cNvSpPr txBox="1">
            <a:spLocks/>
          </p:cNvSpPr>
          <p:nvPr/>
        </p:nvSpPr>
        <p:spPr>
          <a:xfrm>
            <a:off x="914400" y="2133600"/>
            <a:ext cx="7467600" cy="266699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342900" indent="-342900" algn="just">
              <a:buFont typeface="Wingdings" panose="05000000000000000000" pitchFamily="2" charset="2"/>
              <a:buChar char="v"/>
            </a:pPr>
            <a:endParaRPr lang="en-GB" sz="6400" b="1" dirty="0" smtClean="0"/>
          </a:p>
        </p:txBody>
      </p:sp>
      <p:sp>
        <p:nvSpPr>
          <p:cNvPr id="10" name="Subtitle 2"/>
          <p:cNvSpPr>
            <a:spLocks noGrp="1"/>
          </p:cNvSpPr>
          <p:nvPr>
            <p:ph type="body" idx="1"/>
          </p:nvPr>
        </p:nvSpPr>
        <p:spPr>
          <a:xfrm>
            <a:off x="990600" y="1371600"/>
            <a:ext cx="7315200" cy="2057400"/>
          </a:xfrm>
        </p:spPr>
        <p:txBody>
          <a:bodyPr>
            <a:normAutofit/>
          </a:bodyPr>
          <a:lstStyle/>
          <a:p>
            <a:pPr marL="342900" indent="-342900" algn="just">
              <a:lnSpc>
                <a:spcPct val="110000"/>
              </a:lnSpc>
              <a:spcBef>
                <a:spcPts val="0"/>
              </a:spcBef>
              <a:spcAft>
                <a:spcPts val="0"/>
              </a:spcAft>
              <a:buFont typeface="Arial" panose="020B0604020202020204" pitchFamily="34" charset="0"/>
              <a:buChar char="•"/>
            </a:pPr>
            <a:r>
              <a:rPr lang="en-ZA" sz="2200" b="1" dirty="0" smtClean="0"/>
              <a:t>Deliberate </a:t>
            </a:r>
            <a:r>
              <a:rPr lang="en-ZA" sz="2200" b="1" dirty="0"/>
              <a:t>use of game concepts for a non-game </a:t>
            </a:r>
            <a:r>
              <a:rPr lang="en-ZA" sz="2200" b="1" dirty="0" smtClean="0"/>
              <a:t>task.</a:t>
            </a:r>
            <a:endParaRPr lang="en-ZA" sz="2200" b="1" dirty="0" smtClean="0"/>
          </a:p>
          <a:p>
            <a:pPr marL="342900" indent="-342900" algn="just">
              <a:lnSpc>
                <a:spcPct val="110000"/>
              </a:lnSpc>
              <a:spcBef>
                <a:spcPts val="0"/>
              </a:spcBef>
              <a:spcAft>
                <a:spcPts val="0"/>
              </a:spcAft>
              <a:buFont typeface="Arial" panose="020B0604020202020204" pitchFamily="34" charset="0"/>
              <a:buChar char="•"/>
            </a:pPr>
            <a:endParaRPr lang="en-GB" sz="2200" b="1" dirty="0"/>
          </a:p>
          <a:p>
            <a:pPr marL="342900" indent="-342900" algn="just">
              <a:lnSpc>
                <a:spcPct val="110000"/>
              </a:lnSpc>
              <a:spcBef>
                <a:spcPts val="0"/>
              </a:spcBef>
              <a:spcAft>
                <a:spcPts val="0"/>
              </a:spcAft>
              <a:buFont typeface="Arial" panose="020B0604020202020204" pitchFamily="34" charset="0"/>
              <a:buChar char="•"/>
            </a:pPr>
            <a:r>
              <a:rPr lang="en-ZA" sz="2200" b="1" dirty="0" smtClean="0"/>
              <a:t>It </a:t>
            </a:r>
            <a:r>
              <a:rPr lang="en-ZA" sz="2200" b="1" dirty="0"/>
              <a:t>employs the technique of using game elements in a context that is unrelated to games in order to enhance loyalty, participation, and motivation of </a:t>
            </a:r>
            <a:r>
              <a:rPr lang="en-ZA" sz="2200" b="1" dirty="0" smtClean="0"/>
              <a:t>people.</a:t>
            </a:r>
            <a:endParaRPr lang="en-ZA" sz="2200" b="1" dirty="0" smtClean="0"/>
          </a:p>
          <a:p>
            <a:pPr marL="342900" indent="-342900" algn="just">
              <a:lnSpc>
                <a:spcPct val="110000"/>
              </a:lnSpc>
              <a:spcBef>
                <a:spcPts val="0"/>
              </a:spcBef>
              <a:spcAft>
                <a:spcPts val="0"/>
              </a:spcAft>
              <a:buFont typeface="Arial" panose="020B0604020202020204" pitchFamily="34" charset="0"/>
              <a:buChar char="•"/>
            </a:pPr>
            <a:endParaRPr lang="en-ZA" sz="2200" b="1" dirty="0" smtClean="0"/>
          </a:p>
        </p:txBody>
      </p:sp>
      <p:sp>
        <p:nvSpPr>
          <p:cNvPr id="6" name="Rounded Rectangle 5"/>
          <p:cNvSpPr/>
          <p:nvPr/>
        </p:nvSpPr>
        <p:spPr>
          <a:xfrm>
            <a:off x="5791200" y="417786"/>
            <a:ext cx="2971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DT for CER/T</a:t>
            </a:r>
            <a:endParaRPr lang="en-ZA" sz="3200" b="1" dirty="0">
              <a:solidFill>
                <a:schemeClr val="tx1"/>
              </a:solidFill>
              <a:latin typeface="+mj-lt"/>
            </a:endParaRPr>
          </a:p>
        </p:txBody>
      </p:sp>
      <p:pic>
        <p:nvPicPr>
          <p:cNvPr id="9" name="Picture 8"/>
          <p:cNvPicPr>
            <a:picLocks noChangeAspect="1"/>
          </p:cNvPicPr>
          <p:nvPr/>
        </p:nvPicPr>
        <p:blipFill>
          <a:blip r:embed="rId3"/>
          <a:stretch>
            <a:fillRect/>
          </a:stretch>
        </p:blipFill>
        <p:spPr>
          <a:xfrm>
            <a:off x="4684986" y="4725714"/>
            <a:ext cx="4243552" cy="2121776"/>
          </a:xfrm>
          <a:prstGeom prst="rect">
            <a:avLst/>
          </a:prstGeom>
        </p:spPr>
      </p:pic>
      <p:pic>
        <p:nvPicPr>
          <p:cNvPr id="7" name="Picture 6"/>
          <p:cNvPicPr>
            <a:picLocks noChangeAspect="1"/>
          </p:cNvPicPr>
          <p:nvPr/>
        </p:nvPicPr>
        <p:blipFill>
          <a:blip r:embed="rId4"/>
          <a:stretch>
            <a:fillRect/>
          </a:stretch>
        </p:blipFill>
        <p:spPr>
          <a:xfrm>
            <a:off x="152400" y="3852862"/>
            <a:ext cx="2895600" cy="2895600"/>
          </a:xfrm>
          <a:prstGeom prst="rect">
            <a:avLst/>
          </a:prstGeom>
        </p:spPr>
      </p:pic>
    </p:spTree>
    <p:extLst>
      <p:ext uri="{BB962C8B-B14F-4D97-AF65-F5344CB8AC3E}">
        <p14:creationId xmlns:p14="http://schemas.microsoft.com/office/powerpoint/2010/main" val="4173776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nodePh="1">
                                  <p:stCondLst>
                                    <p:cond delay="0"/>
                                  </p:stCondLst>
                                  <p:endCondLst>
                                    <p:cond evt="begin" delay="0">
                                      <p:tn val="12"/>
                                    </p:cond>
                                  </p:end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840005" y="685800"/>
            <a:ext cx="2360395" cy="571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just"/>
            <a:r>
              <a:rPr lang="en-US" sz="2800" b="1" dirty="0" smtClean="0"/>
              <a:t>Gamification</a:t>
            </a:r>
            <a:endParaRPr lang="en-US" sz="2800" b="1" dirty="0" smtClean="0"/>
          </a:p>
        </p:txBody>
      </p:sp>
      <p:sp>
        <p:nvSpPr>
          <p:cNvPr id="8" name="Subtitle 2"/>
          <p:cNvSpPr txBox="1">
            <a:spLocks/>
          </p:cNvSpPr>
          <p:nvPr/>
        </p:nvSpPr>
        <p:spPr>
          <a:xfrm>
            <a:off x="914400" y="2133600"/>
            <a:ext cx="7467600" cy="266699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342900" indent="-342900" algn="just">
              <a:buFont typeface="Wingdings" panose="05000000000000000000" pitchFamily="2" charset="2"/>
              <a:buChar char="v"/>
            </a:pPr>
            <a:endParaRPr lang="en-GB" sz="6400" b="1" dirty="0" smtClean="0"/>
          </a:p>
        </p:txBody>
      </p:sp>
      <p:sp>
        <p:nvSpPr>
          <p:cNvPr id="10" name="Subtitle 2"/>
          <p:cNvSpPr>
            <a:spLocks noGrp="1"/>
          </p:cNvSpPr>
          <p:nvPr>
            <p:ph type="body" idx="1"/>
          </p:nvPr>
        </p:nvSpPr>
        <p:spPr>
          <a:xfrm>
            <a:off x="990600" y="1371600"/>
            <a:ext cx="7315200" cy="4419600"/>
          </a:xfrm>
        </p:spPr>
        <p:txBody>
          <a:bodyPr>
            <a:normAutofit lnSpcReduction="10000"/>
          </a:bodyPr>
          <a:lstStyle/>
          <a:p>
            <a:pPr marL="342900" indent="-342900" algn="just">
              <a:lnSpc>
                <a:spcPct val="110000"/>
              </a:lnSpc>
              <a:spcBef>
                <a:spcPts val="0"/>
              </a:spcBef>
              <a:spcAft>
                <a:spcPts val="0"/>
              </a:spcAft>
              <a:buFont typeface="Arial" panose="020B0604020202020204" pitchFamily="34" charset="0"/>
              <a:buChar char="•"/>
            </a:pPr>
            <a:r>
              <a:rPr lang="en-ZA" sz="2200" b="1" dirty="0" smtClean="0"/>
              <a:t>Gamified </a:t>
            </a:r>
            <a:r>
              <a:rPr lang="en-ZA" sz="2200" b="1" dirty="0"/>
              <a:t>experiences </a:t>
            </a:r>
            <a:r>
              <a:rPr lang="en-ZA" sz="2200" b="1" dirty="0" smtClean="0"/>
              <a:t>leads </a:t>
            </a:r>
            <a:r>
              <a:rPr lang="en-ZA" sz="2200" b="1" dirty="0"/>
              <a:t>to a more competitive environment by comparing the outcome of each result.</a:t>
            </a:r>
            <a:endParaRPr lang="en-ZA" sz="2200" b="1" dirty="0" smtClean="0"/>
          </a:p>
          <a:p>
            <a:pPr marL="342900" indent="-342900" algn="just">
              <a:lnSpc>
                <a:spcPct val="110000"/>
              </a:lnSpc>
              <a:spcBef>
                <a:spcPts val="0"/>
              </a:spcBef>
              <a:spcAft>
                <a:spcPts val="0"/>
              </a:spcAft>
              <a:buFont typeface="Arial" panose="020B0604020202020204" pitchFamily="34" charset="0"/>
              <a:buChar char="•"/>
            </a:pPr>
            <a:endParaRPr lang="en-GB" sz="2200" b="1" dirty="0"/>
          </a:p>
          <a:p>
            <a:pPr marL="342900" indent="-342900" algn="just">
              <a:lnSpc>
                <a:spcPct val="110000"/>
              </a:lnSpc>
              <a:spcBef>
                <a:spcPts val="0"/>
              </a:spcBef>
              <a:spcAft>
                <a:spcPts val="0"/>
              </a:spcAft>
              <a:buFont typeface="Arial" panose="020B0604020202020204" pitchFamily="34" charset="0"/>
              <a:buChar char="•"/>
            </a:pPr>
            <a:r>
              <a:rPr lang="en-ZA" sz="2200" b="1" dirty="0" smtClean="0"/>
              <a:t>The </a:t>
            </a:r>
            <a:r>
              <a:rPr lang="en-ZA" sz="2200" b="1" dirty="0"/>
              <a:t>results could be channelled in combating unnecessary material wastage and </a:t>
            </a:r>
            <a:r>
              <a:rPr lang="en-ZA" sz="2200" b="1" dirty="0" smtClean="0"/>
              <a:t>create </a:t>
            </a:r>
            <a:r>
              <a:rPr lang="en-ZA" sz="2200" b="1" dirty="0"/>
              <a:t>awareness about the structures and concepts that are now employed in the construction industry</a:t>
            </a:r>
            <a:r>
              <a:rPr lang="en-ZA" sz="2200" b="1" dirty="0" smtClean="0"/>
              <a:t>.</a:t>
            </a:r>
          </a:p>
          <a:p>
            <a:pPr marL="342900" indent="-342900" algn="just">
              <a:lnSpc>
                <a:spcPct val="110000"/>
              </a:lnSpc>
              <a:spcBef>
                <a:spcPts val="0"/>
              </a:spcBef>
              <a:spcAft>
                <a:spcPts val="0"/>
              </a:spcAft>
              <a:buFont typeface="Arial" panose="020B0604020202020204" pitchFamily="34" charset="0"/>
              <a:buChar char="•"/>
            </a:pPr>
            <a:endParaRPr lang="en-ZA" sz="2200" b="1" dirty="0" smtClean="0"/>
          </a:p>
          <a:p>
            <a:pPr marL="342900" indent="-342900" algn="just">
              <a:lnSpc>
                <a:spcPct val="110000"/>
              </a:lnSpc>
              <a:spcBef>
                <a:spcPts val="0"/>
              </a:spcBef>
              <a:spcAft>
                <a:spcPts val="0"/>
              </a:spcAft>
              <a:buFont typeface="Arial" panose="020B0604020202020204" pitchFamily="34" charset="0"/>
              <a:buChar char="•"/>
            </a:pPr>
            <a:r>
              <a:rPr lang="en-ZA" sz="2200" b="1" dirty="0"/>
              <a:t>Improve stakeholders’ engagement and involvement (including users) in the construction industry.</a:t>
            </a:r>
          </a:p>
          <a:p>
            <a:pPr marL="342900" indent="-342900" algn="just">
              <a:lnSpc>
                <a:spcPct val="110000"/>
              </a:lnSpc>
              <a:spcBef>
                <a:spcPts val="0"/>
              </a:spcBef>
              <a:spcAft>
                <a:spcPts val="0"/>
              </a:spcAft>
              <a:buFont typeface="Arial" panose="020B0604020202020204" pitchFamily="34" charset="0"/>
              <a:buChar char="•"/>
            </a:pPr>
            <a:endParaRPr lang="en-ZA" sz="2200" b="1" dirty="0"/>
          </a:p>
          <a:p>
            <a:pPr marL="342900" indent="-342900" algn="just">
              <a:lnSpc>
                <a:spcPct val="110000"/>
              </a:lnSpc>
              <a:spcBef>
                <a:spcPts val="0"/>
              </a:spcBef>
              <a:spcAft>
                <a:spcPts val="0"/>
              </a:spcAft>
              <a:buFont typeface="Arial" panose="020B0604020202020204" pitchFamily="34" charset="0"/>
              <a:buChar char="•"/>
            </a:pPr>
            <a:r>
              <a:rPr lang="en-ZA" sz="2200" b="1" dirty="0"/>
              <a:t>Encourage collaboration and culture of innovation</a:t>
            </a:r>
          </a:p>
          <a:p>
            <a:pPr marL="342900" indent="-342900" algn="just">
              <a:lnSpc>
                <a:spcPct val="110000"/>
              </a:lnSpc>
              <a:spcBef>
                <a:spcPts val="0"/>
              </a:spcBef>
              <a:spcAft>
                <a:spcPts val="0"/>
              </a:spcAft>
              <a:buFont typeface="Arial" panose="020B0604020202020204" pitchFamily="34" charset="0"/>
              <a:buChar char="•"/>
            </a:pPr>
            <a:endParaRPr lang="en-ZA" sz="2200" b="1" dirty="0" smtClean="0"/>
          </a:p>
        </p:txBody>
      </p:sp>
      <p:sp>
        <p:nvSpPr>
          <p:cNvPr id="6" name="Rounded Rectangle 5"/>
          <p:cNvSpPr/>
          <p:nvPr/>
        </p:nvSpPr>
        <p:spPr>
          <a:xfrm>
            <a:off x="5791200" y="417786"/>
            <a:ext cx="2971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DT for CER/T</a:t>
            </a:r>
            <a:endParaRPr lang="en-ZA" sz="3200" b="1" dirty="0">
              <a:solidFill>
                <a:schemeClr val="tx1"/>
              </a:solidFill>
              <a:latin typeface="+mj-lt"/>
            </a:endParaRPr>
          </a:p>
        </p:txBody>
      </p:sp>
    </p:spTree>
    <p:extLst>
      <p:ext uri="{BB962C8B-B14F-4D97-AF65-F5344CB8AC3E}">
        <p14:creationId xmlns:p14="http://schemas.microsoft.com/office/powerpoint/2010/main" val="24812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nodePh="1">
                                  <p:stCondLst>
                                    <p:cond delay="0"/>
                                  </p:stCondLst>
                                  <p:endCondLst>
                                    <p:cond evt="begin" delay="0">
                                      <p:tn val="12"/>
                                    </p:cond>
                                  </p:end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62000" y="419099"/>
            <a:ext cx="3243264" cy="571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t">
            <a:normAutofit lnSpcReduction="10000"/>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just"/>
            <a:r>
              <a:rPr lang="en-US" sz="2800" b="1" dirty="0" smtClean="0"/>
              <a:t>3D Printing</a:t>
            </a:r>
            <a:endParaRPr lang="en-US" b="1" dirty="0" smtClean="0"/>
          </a:p>
          <a:p>
            <a:pPr algn="just"/>
            <a:endParaRPr lang="en-US" sz="2000" b="1" dirty="0" smtClean="0"/>
          </a:p>
        </p:txBody>
      </p:sp>
      <p:sp>
        <p:nvSpPr>
          <p:cNvPr id="8" name="Subtitle 2"/>
          <p:cNvSpPr txBox="1">
            <a:spLocks/>
          </p:cNvSpPr>
          <p:nvPr/>
        </p:nvSpPr>
        <p:spPr>
          <a:xfrm>
            <a:off x="914400" y="2133600"/>
            <a:ext cx="7467600" cy="266699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342900" indent="-342900" algn="just">
              <a:buFont typeface="Wingdings" panose="05000000000000000000" pitchFamily="2" charset="2"/>
              <a:buChar char="v"/>
            </a:pPr>
            <a:endParaRPr lang="en-GB" sz="6400" b="1" dirty="0" smtClean="0"/>
          </a:p>
        </p:txBody>
      </p:sp>
      <p:sp>
        <p:nvSpPr>
          <p:cNvPr id="10" name="Subtitle 2"/>
          <p:cNvSpPr>
            <a:spLocks noGrp="1"/>
          </p:cNvSpPr>
          <p:nvPr>
            <p:ph type="body" idx="1"/>
          </p:nvPr>
        </p:nvSpPr>
        <p:spPr>
          <a:xfrm>
            <a:off x="818494" y="1295398"/>
            <a:ext cx="7315200" cy="4419602"/>
          </a:xfrm>
        </p:spPr>
        <p:txBody>
          <a:bodyPr>
            <a:normAutofit/>
          </a:bodyPr>
          <a:lstStyle/>
          <a:p>
            <a:pPr marL="342900" indent="-342900" algn="just">
              <a:lnSpc>
                <a:spcPct val="110000"/>
              </a:lnSpc>
              <a:spcBef>
                <a:spcPts val="0"/>
              </a:spcBef>
              <a:spcAft>
                <a:spcPts val="0"/>
              </a:spcAft>
              <a:buFont typeface="Arial" panose="020B0604020202020204" pitchFamily="34" charset="0"/>
              <a:buChar char="•"/>
            </a:pPr>
            <a:r>
              <a:rPr lang="en-ZA" sz="2200" b="1" dirty="0" smtClean="0"/>
              <a:t>It </a:t>
            </a:r>
            <a:r>
              <a:rPr lang="en-ZA" sz="2200" b="1" dirty="0"/>
              <a:t>is an automated process that requires the use of software, hardware and </a:t>
            </a:r>
            <a:r>
              <a:rPr lang="en-ZA" sz="2200" b="1" dirty="0" smtClean="0"/>
              <a:t>materials all </a:t>
            </a:r>
            <a:r>
              <a:rPr lang="en-ZA" sz="2200" b="1" dirty="0"/>
              <a:t>working together to produce a solid final product.</a:t>
            </a:r>
            <a:endParaRPr lang="en-ZA" sz="2200" b="1" dirty="0" smtClean="0"/>
          </a:p>
          <a:p>
            <a:pPr marL="342900" indent="-342900" algn="just">
              <a:lnSpc>
                <a:spcPct val="110000"/>
              </a:lnSpc>
              <a:spcBef>
                <a:spcPts val="0"/>
              </a:spcBef>
              <a:spcAft>
                <a:spcPts val="0"/>
              </a:spcAft>
              <a:buFont typeface="Arial" panose="020B0604020202020204" pitchFamily="34" charset="0"/>
              <a:buChar char="•"/>
            </a:pPr>
            <a:endParaRPr lang="en-GB" sz="2200" b="1" dirty="0"/>
          </a:p>
          <a:p>
            <a:pPr marL="342900" indent="-342900" algn="just">
              <a:lnSpc>
                <a:spcPct val="110000"/>
              </a:lnSpc>
              <a:spcBef>
                <a:spcPts val="0"/>
              </a:spcBef>
              <a:spcAft>
                <a:spcPts val="0"/>
              </a:spcAft>
              <a:buFont typeface="Arial" panose="020B0604020202020204" pitchFamily="34" charset="0"/>
              <a:buChar char="•"/>
            </a:pPr>
            <a:r>
              <a:rPr lang="en-ZA" sz="2200" b="1" dirty="0" smtClean="0"/>
              <a:t>Digital </a:t>
            </a:r>
            <a:r>
              <a:rPr lang="en-ZA" sz="2200" b="1" dirty="0"/>
              <a:t>model </a:t>
            </a:r>
            <a:r>
              <a:rPr lang="en-ZA" sz="2200" b="1" dirty="0" smtClean="0"/>
              <a:t>created with 3D software will be scanned </a:t>
            </a:r>
            <a:r>
              <a:rPr lang="en-ZA" sz="2200" b="1" dirty="0"/>
              <a:t>with a 3D scanner, and the scanner processes the digital model into a readable file format for which the 3D printer can </a:t>
            </a:r>
            <a:r>
              <a:rPr lang="en-ZA" sz="2200" b="1" dirty="0" smtClean="0"/>
              <a:t>process.</a:t>
            </a:r>
          </a:p>
          <a:p>
            <a:pPr marL="342900" indent="-342900" algn="just">
              <a:lnSpc>
                <a:spcPct val="110000"/>
              </a:lnSpc>
              <a:spcBef>
                <a:spcPts val="0"/>
              </a:spcBef>
              <a:spcAft>
                <a:spcPts val="0"/>
              </a:spcAft>
              <a:buFont typeface="Arial" panose="020B0604020202020204" pitchFamily="34" charset="0"/>
              <a:buChar char="•"/>
            </a:pPr>
            <a:endParaRPr lang="en-ZA" sz="2200" b="1" dirty="0" smtClean="0"/>
          </a:p>
          <a:p>
            <a:pPr marL="342900" indent="-342900" algn="just">
              <a:lnSpc>
                <a:spcPct val="110000"/>
              </a:lnSpc>
              <a:spcBef>
                <a:spcPts val="0"/>
              </a:spcBef>
              <a:spcAft>
                <a:spcPts val="0"/>
              </a:spcAft>
              <a:buFont typeface="Arial" panose="020B0604020202020204" pitchFamily="34" charset="0"/>
              <a:buChar char="•"/>
            </a:pPr>
            <a:r>
              <a:rPr lang="en-ZA" sz="2200" b="1" dirty="0" smtClean="0"/>
              <a:t>3D technologies in construction include Contour crafting</a:t>
            </a:r>
            <a:r>
              <a:rPr lang="en-ZA" sz="2200" b="1" dirty="0"/>
              <a:t>, </a:t>
            </a:r>
            <a:r>
              <a:rPr lang="en-ZA" sz="2200" b="1" dirty="0" err="1"/>
              <a:t>Batiprint</a:t>
            </a:r>
            <a:r>
              <a:rPr lang="en-ZA" sz="2200" b="1" dirty="0"/>
              <a:t> 3DTM, D-shape </a:t>
            </a:r>
            <a:r>
              <a:rPr lang="en-ZA" sz="2200" b="1" dirty="0" err="1" smtClean="0"/>
              <a:t>Monolite</a:t>
            </a:r>
            <a:r>
              <a:rPr lang="en-ZA" sz="2200" b="1" dirty="0" smtClean="0"/>
              <a:t>, etc.</a:t>
            </a:r>
            <a:endParaRPr lang="en-ZA" sz="2200" b="1" dirty="0"/>
          </a:p>
        </p:txBody>
      </p:sp>
      <p:pic>
        <p:nvPicPr>
          <p:cNvPr id="2" name="Picture 1"/>
          <p:cNvPicPr>
            <a:picLocks noChangeAspect="1"/>
          </p:cNvPicPr>
          <p:nvPr/>
        </p:nvPicPr>
        <p:blipFill>
          <a:blip r:embed="rId3"/>
          <a:stretch>
            <a:fillRect/>
          </a:stretch>
        </p:blipFill>
        <p:spPr>
          <a:xfrm>
            <a:off x="6477000" y="-47297"/>
            <a:ext cx="2648607" cy="1488181"/>
          </a:xfrm>
          <a:prstGeom prst="rect">
            <a:avLst/>
          </a:prstGeom>
        </p:spPr>
      </p:pic>
      <p:pic>
        <p:nvPicPr>
          <p:cNvPr id="3" name="Picture 2"/>
          <p:cNvPicPr>
            <a:picLocks noChangeAspect="1"/>
          </p:cNvPicPr>
          <p:nvPr/>
        </p:nvPicPr>
        <p:blipFill>
          <a:blip r:embed="rId4"/>
          <a:stretch>
            <a:fillRect/>
          </a:stretch>
        </p:blipFill>
        <p:spPr>
          <a:xfrm>
            <a:off x="94593" y="5486400"/>
            <a:ext cx="1734207" cy="1298982"/>
          </a:xfrm>
          <a:prstGeom prst="rect">
            <a:avLst/>
          </a:prstGeom>
        </p:spPr>
      </p:pic>
      <p:pic>
        <p:nvPicPr>
          <p:cNvPr id="5" name="Picture 4"/>
          <p:cNvPicPr>
            <a:picLocks noChangeAspect="1"/>
          </p:cNvPicPr>
          <p:nvPr/>
        </p:nvPicPr>
        <p:blipFill>
          <a:blip r:embed="rId5"/>
          <a:stretch>
            <a:fillRect/>
          </a:stretch>
        </p:blipFill>
        <p:spPr>
          <a:xfrm>
            <a:off x="6400800" y="5410200"/>
            <a:ext cx="2688338" cy="1345636"/>
          </a:xfrm>
          <a:prstGeom prst="rect">
            <a:avLst/>
          </a:prstGeom>
        </p:spPr>
      </p:pic>
      <p:pic>
        <p:nvPicPr>
          <p:cNvPr id="9" name="Picture 8"/>
          <p:cNvPicPr>
            <a:picLocks noChangeAspect="1"/>
          </p:cNvPicPr>
          <p:nvPr/>
        </p:nvPicPr>
        <p:blipFill>
          <a:blip r:embed="rId6"/>
          <a:stretch>
            <a:fillRect/>
          </a:stretch>
        </p:blipFill>
        <p:spPr>
          <a:xfrm>
            <a:off x="2552701" y="5493314"/>
            <a:ext cx="3238500" cy="1341037"/>
          </a:xfrm>
          <a:prstGeom prst="rect">
            <a:avLst/>
          </a:prstGeom>
        </p:spPr>
      </p:pic>
    </p:spTree>
    <p:extLst>
      <p:ext uri="{BB962C8B-B14F-4D97-AF65-F5344CB8AC3E}">
        <p14:creationId xmlns:p14="http://schemas.microsoft.com/office/powerpoint/2010/main" val="819451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nodePh="1">
                                  <p:stCondLst>
                                    <p:cond delay="0"/>
                                  </p:stCondLst>
                                  <p:endCondLst>
                                    <p:cond evt="begin" delay="0">
                                      <p:tn val="12"/>
                                    </p:cond>
                                  </p:end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95336" y="800100"/>
            <a:ext cx="3700464" cy="5715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t">
            <a:normAutofit lnSpcReduction="10000"/>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just"/>
            <a:r>
              <a:rPr lang="en-US" sz="2800" b="1" dirty="0" smtClean="0"/>
              <a:t>Cyber-Physical System</a:t>
            </a:r>
            <a:endParaRPr lang="en-US" b="1" dirty="0" smtClean="0"/>
          </a:p>
          <a:p>
            <a:pPr algn="just"/>
            <a:endParaRPr lang="en-US" sz="2000" b="1" dirty="0" smtClean="0"/>
          </a:p>
        </p:txBody>
      </p:sp>
      <p:sp>
        <p:nvSpPr>
          <p:cNvPr id="8" name="Subtitle 2"/>
          <p:cNvSpPr txBox="1">
            <a:spLocks/>
          </p:cNvSpPr>
          <p:nvPr/>
        </p:nvSpPr>
        <p:spPr>
          <a:xfrm>
            <a:off x="914400" y="2133600"/>
            <a:ext cx="7467600" cy="266699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342900" indent="-342900" algn="just">
              <a:buFont typeface="Wingdings" panose="05000000000000000000" pitchFamily="2" charset="2"/>
              <a:buChar char="v"/>
            </a:pPr>
            <a:endParaRPr lang="en-GB" sz="6400" b="1" dirty="0" smtClean="0"/>
          </a:p>
        </p:txBody>
      </p:sp>
      <p:sp>
        <p:nvSpPr>
          <p:cNvPr id="10" name="Subtitle 2"/>
          <p:cNvSpPr>
            <a:spLocks noGrp="1"/>
          </p:cNvSpPr>
          <p:nvPr>
            <p:ph type="body" idx="1"/>
          </p:nvPr>
        </p:nvSpPr>
        <p:spPr>
          <a:xfrm>
            <a:off x="914400" y="1403131"/>
            <a:ext cx="7315200" cy="4419602"/>
          </a:xfrm>
        </p:spPr>
        <p:txBody>
          <a:bodyPr>
            <a:normAutofit/>
          </a:bodyPr>
          <a:lstStyle/>
          <a:p>
            <a:pPr marL="342900" indent="-342900" algn="just">
              <a:lnSpc>
                <a:spcPct val="110000"/>
              </a:lnSpc>
              <a:spcBef>
                <a:spcPts val="0"/>
              </a:spcBef>
              <a:spcAft>
                <a:spcPts val="0"/>
              </a:spcAft>
              <a:buFont typeface="Arial" panose="020B0604020202020204" pitchFamily="34" charset="0"/>
              <a:buChar char="•"/>
            </a:pPr>
            <a:r>
              <a:rPr lang="en-ZA" sz="2200" b="1" dirty="0"/>
              <a:t>CPS are systems where physical and software components are deeply intertwined, each operating on different spatial and temporal scales, exhibiting multiple and distinct behavioural modalities, and interacting with each other in a myriad of ways that change with context.</a:t>
            </a:r>
            <a:endParaRPr lang="en-ZA" sz="2200" b="1" dirty="0" smtClean="0"/>
          </a:p>
          <a:p>
            <a:pPr marL="342900" indent="-342900" algn="just">
              <a:lnSpc>
                <a:spcPct val="110000"/>
              </a:lnSpc>
              <a:spcBef>
                <a:spcPts val="0"/>
              </a:spcBef>
              <a:spcAft>
                <a:spcPts val="0"/>
              </a:spcAft>
              <a:buFont typeface="Arial" panose="020B0604020202020204" pitchFamily="34" charset="0"/>
              <a:buChar char="•"/>
            </a:pPr>
            <a:endParaRPr lang="en-GB" sz="2200" b="1" dirty="0"/>
          </a:p>
          <a:p>
            <a:pPr marL="342900" indent="-342900" algn="just">
              <a:lnSpc>
                <a:spcPct val="110000"/>
              </a:lnSpc>
              <a:spcBef>
                <a:spcPts val="0"/>
              </a:spcBef>
              <a:spcAft>
                <a:spcPts val="0"/>
              </a:spcAft>
              <a:buFont typeface="Arial" panose="020B0604020202020204" pitchFamily="34" charset="0"/>
              <a:buChar char="•"/>
            </a:pPr>
            <a:r>
              <a:rPr lang="en-ZA" sz="2200" b="1" dirty="0" smtClean="0"/>
              <a:t>This is </a:t>
            </a:r>
            <a:r>
              <a:rPr lang="en-ZA" sz="2200" b="1" dirty="0"/>
              <a:t>useful </a:t>
            </a:r>
            <a:r>
              <a:rPr lang="en-ZA" sz="2200" b="1" dirty="0" smtClean="0"/>
              <a:t>for construction projects, which </a:t>
            </a:r>
            <a:r>
              <a:rPr lang="en-ZA" sz="2200" b="1" dirty="0"/>
              <a:t>involve different phases and cycles from its inception to onsite activities and management of the completed facility .</a:t>
            </a:r>
          </a:p>
        </p:txBody>
      </p:sp>
      <p:sp>
        <p:nvSpPr>
          <p:cNvPr id="6" name="Rounded Rectangle 5"/>
          <p:cNvSpPr/>
          <p:nvPr/>
        </p:nvSpPr>
        <p:spPr>
          <a:xfrm>
            <a:off x="5791200" y="417786"/>
            <a:ext cx="2971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DT for CER/T</a:t>
            </a:r>
            <a:endParaRPr lang="en-ZA" sz="3200" b="1" dirty="0">
              <a:solidFill>
                <a:schemeClr val="tx1"/>
              </a:solidFill>
              <a:latin typeface="+mj-lt"/>
            </a:endParaRPr>
          </a:p>
        </p:txBody>
      </p:sp>
      <p:pic>
        <p:nvPicPr>
          <p:cNvPr id="6146" name="Picture 2" descr="Construction 4.0—Innovation Framework for the Built Environment (Call for  Chapter Auth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428" y="5280952"/>
            <a:ext cx="4157902" cy="15008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5670" y="5181600"/>
            <a:ext cx="2857500" cy="1600200"/>
          </a:xfrm>
          <a:prstGeom prst="rect">
            <a:avLst/>
          </a:prstGeom>
        </p:spPr>
      </p:pic>
    </p:spTree>
    <p:extLst>
      <p:ext uri="{BB962C8B-B14F-4D97-AF65-F5344CB8AC3E}">
        <p14:creationId xmlns:p14="http://schemas.microsoft.com/office/powerpoint/2010/main" val="2146969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nodePh="1">
                                  <p:stCondLst>
                                    <p:cond delay="0"/>
                                  </p:stCondLst>
                                  <p:endCondLst>
                                    <p:cond evt="begin" delay="0">
                                      <p:tn val="12"/>
                                    </p:cond>
                                  </p:end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down)">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78079" y="647700"/>
            <a:ext cx="6008293" cy="5981700"/>
          </a:xfrm>
          <a:prstGeom prst="rect">
            <a:avLst/>
          </a:prstGeom>
        </p:spPr>
      </p:pic>
      <p:sp>
        <p:nvSpPr>
          <p:cNvPr id="4" name="Rounded Rectangle 3"/>
          <p:cNvSpPr/>
          <p:nvPr/>
        </p:nvSpPr>
        <p:spPr>
          <a:xfrm>
            <a:off x="6096000" y="76200"/>
            <a:ext cx="2971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DT for CER/T</a:t>
            </a:r>
            <a:endParaRPr lang="en-ZA" sz="3200" b="1" dirty="0">
              <a:solidFill>
                <a:schemeClr val="tx1"/>
              </a:solidFill>
              <a:latin typeface="+mj-lt"/>
            </a:endParaRPr>
          </a:p>
        </p:txBody>
      </p:sp>
    </p:spTree>
    <p:extLst>
      <p:ext uri="{BB962C8B-B14F-4D97-AF65-F5344CB8AC3E}">
        <p14:creationId xmlns:p14="http://schemas.microsoft.com/office/powerpoint/2010/main" val="1522759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049708045"/>
              </p:ext>
            </p:extLst>
          </p:nvPr>
        </p:nvGraphicFramePr>
        <p:xfrm>
          <a:off x="762000" y="914400"/>
          <a:ext cx="7467599" cy="4714875"/>
        </p:xfrm>
        <a:graphic>
          <a:graphicData uri="http://schemas.openxmlformats.org/drawingml/2006/table">
            <a:tbl>
              <a:tblPr>
                <a:tableStyleId>{5C22544A-7EE6-4342-B048-85BDC9FD1C3A}</a:tableStyleId>
              </a:tblPr>
              <a:tblGrid>
                <a:gridCol w="3352800">
                  <a:extLst>
                    <a:ext uri="{9D8B030D-6E8A-4147-A177-3AD203B41FA5}">
                      <a16:colId xmlns:a16="http://schemas.microsoft.com/office/drawing/2014/main" val="3145136667"/>
                    </a:ext>
                  </a:extLst>
                </a:gridCol>
                <a:gridCol w="914400">
                  <a:extLst>
                    <a:ext uri="{9D8B030D-6E8A-4147-A177-3AD203B41FA5}">
                      <a16:colId xmlns:a16="http://schemas.microsoft.com/office/drawing/2014/main" val="2317493688"/>
                    </a:ext>
                  </a:extLst>
                </a:gridCol>
                <a:gridCol w="731125">
                  <a:extLst>
                    <a:ext uri="{9D8B030D-6E8A-4147-A177-3AD203B41FA5}">
                      <a16:colId xmlns:a16="http://schemas.microsoft.com/office/drawing/2014/main" val="486594285"/>
                    </a:ext>
                  </a:extLst>
                </a:gridCol>
                <a:gridCol w="882869">
                  <a:extLst>
                    <a:ext uri="{9D8B030D-6E8A-4147-A177-3AD203B41FA5}">
                      <a16:colId xmlns:a16="http://schemas.microsoft.com/office/drawing/2014/main" val="845286448"/>
                    </a:ext>
                  </a:extLst>
                </a:gridCol>
                <a:gridCol w="703536">
                  <a:extLst>
                    <a:ext uri="{9D8B030D-6E8A-4147-A177-3AD203B41FA5}">
                      <a16:colId xmlns:a16="http://schemas.microsoft.com/office/drawing/2014/main" val="2812337307"/>
                    </a:ext>
                  </a:extLst>
                </a:gridCol>
                <a:gridCol w="882869">
                  <a:extLst>
                    <a:ext uri="{9D8B030D-6E8A-4147-A177-3AD203B41FA5}">
                      <a16:colId xmlns:a16="http://schemas.microsoft.com/office/drawing/2014/main" val="482113130"/>
                    </a:ext>
                  </a:extLst>
                </a:gridCol>
              </a:tblGrid>
              <a:tr h="190500">
                <a:tc rowSpan="2">
                  <a:txBody>
                    <a:bodyPr/>
                    <a:lstStyle/>
                    <a:p>
                      <a:pPr algn="ctr" fontAlgn="ctr"/>
                      <a:r>
                        <a:rPr lang="en-US" sz="2000" b="1" u="none" strike="noStrike" dirty="0">
                          <a:effectLst/>
                        </a:rPr>
                        <a:t>Variables</a:t>
                      </a:r>
                      <a:endParaRPr lang="en-ZA" sz="20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gridSpan="2">
                  <a:txBody>
                    <a:bodyPr/>
                    <a:lstStyle/>
                    <a:p>
                      <a:pPr algn="ctr" fontAlgn="b"/>
                      <a:r>
                        <a:rPr lang="en-US" sz="2000" b="1" u="none" strike="noStrike" dirty="0">
                          <a:effectLst/>
                        </a:rPr>
                        <a:t>Awareness</a:t>
                      </a:r>
                      <a:endParaRPr lang="en-ZA" sz="2000" b="1"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hMerge="1">
                  <a:txBody>
                    <a:bodyPr/>
                    <a:lstStyle/>
                    <a:p>
                      <a:endParaRPr lang="en-ZA"/>
                    </a:p>
                  </a:txBody>
                  <a:tcPr/>
                </a:tc>
                <a:tc gridSpan="2">
                  <a:txBody>
                    <a:bodyPr/>
                    <a:lstStyle/>
                    <a:p>
                      <a:pPr algn="ctr" fontAlgn="b"/>
                      <a:r>
                        <a:rPr lang="en-US" sz="2000" b="1" u="none" strike="noStrike" dirty="0">
                          <a:effectLst/>
                        </a:rPr>
                        <a:t>Usage</a:t>
                      </a:r>
                      <a:endParaRPr lang="en-ZA" sz="2000" b="1"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hMerge="1">
                  <a:txBody>
                    <a:bodyPr/>
                    <a:lstStyle/>
                    <a:p>
                      <a:endParaRPr lang="en-ZA"/>
                    </a:p>
                  </a:txBody>
                  <a:tcPr/>
                </a:tc>
                <a:tc rowSpan="2">
                  <a:txBody>
                    <a:bodyPr/>
                    <a:lstStyle/>
                    <a:p>
                      <a:pPr algn="ctr" fontAlgn="ctr"/>
                      <a:r>
                        <a:rPr lang="en-US" sz="2000" b="1" u="none" strike="noStrike">
                          <a:effectLst/>
                        </a:rPr>
                        <a:t>Gap</a:t>
                      </a:r>
                      <a:endParaRPr lang="en-ZA" sz="2000" b="1"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825605919"/>
                  </a:ext>
                </a:extLst>
              </a:tr>
              <a:tr h="190500">
                <a:tc vMerge="1">
                  <a:txBody>
                    <a:bodyPr/>
                    <a:lstStyle/>
                    <a:p>
                      <a:endParaRPr lang="en-ZA"/>
                    </a:p>
                  </a:txBody>
                  <a:tcPr/>
                </a:tc>
                <a:tc>
                  <a:txBody>
                    <a:bodyPr/>
                    <a:lstStyle/>
                    <a:p>
                      <a:pPr algn="ctr" fontAlgn="b"/>
                      <a:r>
                        <a:rPr lang="en-US" sz="2000" b="1" u="none" strike="noStrike">
                          <a:effectLst/>
                        </a:rPr>
                        <a:t>MIS</a:t>
                      </a:r>
                      <a:endParaRPr lang="en-ZA" sz="2000" b="1"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b="1" u="none" strike="noStrike">
                          <a:effectLst/>
                        </a:rPr>
                        <a:t>Rank</a:t>
                      </a:r>
                      <a:endParaRPr lang="en-ZA" sz="2000" b="1"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b="1" u="none" strike="noStrike">
                          <a:effectLst/>
                        </a:rPr>
                        <a:t>MIS</a:t>
                      </a:r>
                      <a:endParaRPr lang="en-ZA" sz="2000" b="1"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en-US" sz="2000" b="1" u="none" strike="noStrike" dirty="0">
                          <a:effectLst/>
                        </a:rPr>
                        <a:t>Rank</a:t>
                      </a:r>
                      <a:endParaRPr lang="en-ZA" sz="2000" b="1"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vMerge="1">
                  <a:txBody>
                    <a:bodyPr/>
                    <a:lstStyle/>
                    <a:p>
                      <a:endParaRPr lang="en-ZA"/>
                    </a:p>
                  </a:txBody>
                  <a:tcPr/>
                </a:tc>
                <a:extLst>
                  <a:ext uri="{0D108BD9-81ED-4DB2-BD59-A6C34878D82A}">
                    <a16:rowId xmlns:a16="http://schemas.microsoft.com/office/drawing/2014/main" val="1521287586"/>
                  </a:ext>
                </a:extLst>
              </a:tr>
              <a:tr h="190500">
                <a:tc>
                  <a:txBody>
                    <a:bodyPr/>
                    <a:lstStyle/>
                    <a:p>
                      <a:pPr algn="l" fontAlgn="b"/>
                      <a:r>
                        <a:rPr lang="en-US" sz="2000" b="1" u="none" strike="noStrike">
                          <a:effectLst/>
                        </a:rPr>
                        <a:t>Social Media</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4.39</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1</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4.03</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1</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0.36</a:t>
                      </a:r>
                      <a:endParaRPr lang="en-ZA"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0651858"/>
                  </a:ext>
                </a:extLst>
              </a:tr>
              <a:tr h="190500">
                <a:tc>
                  <a:txBody>
                    <a:bodyPr/>
                    <a:lstStyle/>
                    <a:p>
                      <a:pPr algn="l" fontAlgn="b"/>
                      <a:r>
                        <a:rPr lang="en-US" sz="2000" b="1" u="none" strike="noStrike">
                          <a:effectLst/>
                        </a:rPr>
                        <a:t>Internet of Things</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4.18</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3.69</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0.49</a:t>
                      </a:r>
                      <a:endParaRPr lang="en-ZA"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3368595"/>
                  </a:ext>
                </a:extLst>
              </a:tr>
              <a:tr h="190500">
                <a:tc>
                  <a:txBody>
                    <a:bodyPr/>
                    <a:lstStyle/>
                    <a:p>
                      <a:pPr algn="l" fontAlgn="b"/>
                      <a:r>
                        <a:rPr lang="en-US" sz="2000" b="1" u="none" strike="noStrike">
                          <a:effectLst/>
                        </a:rPr>
                        <a:t>Mobile Computing</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4.10</a:t>
                      </a:r>
                      <a:endParaRPr lang="en-ZA"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3.34</a:t>
                      </a:r>
                      <a:endParaRPr lang="en-ZA"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0.76</a:t>
                      </a:r>
                      <a:endParaRPr lang="en-ZA"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5382005"/>
                  </a:ext>
                </a:extLst>
              </a:tr>
              <a:tr h="190500">
                <a:tc>
                  <a:txBody>
                    <a:bodyPr/>
                    <a:lstStyle/>
                    <a:p>
                      <a:pPr algn="l" fontAlgn="b"/>
                      <a:r>
                        <a:rPr lang="en-US" sz="2000" b="1" u="none" strike="noStrike" dirty="0" smtClean="0">
                          <a:effectLst/>
                        </a:rPr>
                        <a:t>BIM</a:t>
                      </a:r>
                      <a:endParaRPr lang="en-ZA"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3.92</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3.21</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0.71</a:t>
                      </a:r>
                      <a:endParaRPr lang="en-ZA"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5325163"/>
                  </a:ext>
                </a:extLst>
              </a:tr>
              <a:tr h="190500">
                <a:tc>
                  <a:txBody>
                    <a:bodyPr/>
                    <a:lstStyle/>
                    <a:p>
                      <a:pPr algn="l" fontAlgn="b"/>
                      <a:r>
                        <a:rPr lang="en-US" sz="2000" b="1" u="none" strike="noStrike">
                          <a:effectLst/>
                        </a:rPr>
                        <a:t>Virtual Reality</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3.86</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5</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3.09</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6</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0.77</a:t>
                      </a:r>
                      <a:endParaRPr lang="en-ZA"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4133232"/>
                  </a:ext>
                </a:extLst>
              </a:tr>
              <a:tr h="190500">
                <a:tc>
                  <a:txBody>
                    <a:bodyPr/>
                    <a:lstStyle/>
                    <a:p>
                      <a:pPr algn="l" fontAlgn="b"/>
                      <a:r>
                        <a:rPr lang="en-US" sz="2000" b="1" u="none" strike="noStrike">
                          <a:effectLst/>
                        </a:rPr>
                        <a:t>Human computer Interaction</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3.84</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6</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3.10</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5</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0.74</a:t>
                      </a:r>
                      <a:endParaRPr lang="en-ZA"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7547654"/>
                  </a:ext>
                </a:extLst>
              </a:tr>
              <a:tr h="190500">
                <a:tc>
                  <a:txBody>
                    <a:bodyPr/>
                    <a:lstStyle/>
                    <a:p>
                      <a:pPr algn="l" fontAlgn="b"/>
                      <a:r>
                        <a:rPr lang="en-US" sz="2000" b="1" u="none" strike="noStrike">
                          <a:effectLst/>
                        </a:rPr>
                        <a:t>Robotic</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3.75</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7</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2.60</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12</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1.15</a:t>
                      </a:r>
                      <a:endParaRPr lang="en-ZA"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3345758"/>
                  </a:ext>
                </a:extLst>
              </a:tr>
              <a:tr h="190500">
                <a:tc>
                  <a:txBody>
                    <a:bodyPr/>
                    <a:lstStyle/>
                    <a:p>
                      <a:pPr algn="l" fontAlgn="b"/>
                      <a:r>
                        <a:rPr lang="en-US" sz="2000" b="1" u="none" strike="noStrike">
                          <a:effectLst/>
                        </a:rPr>
                        <a:t>Drone</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3.74</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8</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2.98</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7</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0.76</a:t>
                      </a:r>
                      <a:endParaRPr lang="en-ZA"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46066453"/>
                  </a:ext>
                </a:extLst>
              </a:tr>
              <a:tr h="190500">
                <a:tc>
                  <a:txBody>
                    <a:bodyPr/>
                    <a:lstStyle/>
                    <a:p>
                      <a:pPr algn="l" fontAlgn="b"/>
                      <a:r>
                        <a:rPr lang="en-US" sz="2000" b="1" u="none" strike="noStrike">
                          <a:effectLst/>
                        </a:rPr>
                        <a:t>Cloud Computing</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3.70</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9</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2.96</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8</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0.74</a:t>
                      </a:r>
                      <a:endParaRPr lang="en-ZA"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7155271"/>
                  </a:ext>
                </a:extLst>
              </a:tr>
              <a:tr h="190500">
                <a:tc>
                  <a:txBody>
                    <a:bodyPr/>
                    <a:lstStyle/>
                    <a:p>
                      <a:pPr algn="l" fontAlgn="b"/>
                      <a:r>
                        <a:rPr lang="en-US" sz="2000" b="1" u="none" strike="noStrike">
                          <a:effectLst/>
                        </a:rPr>
                        <a:t>Big Data</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3.63</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10</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2.88</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9</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0.75</a:t>
                      </a:r>
                      <a:endParaRPr lang="en-ZA"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7989296"/>
                  </a:ext>
                </a:extLst>
              </a:tr>
              <a:tr h="190500">
                <a:tc>
                  <a:txBody>
                    <a:bodyPr/>
                    <a:lstStyle/>
                    <a:p>
                      <a:pPr algn="l" fontAlgn="b"/>
                      <a:r>
                        <a:rPr lang="en-US" sz="2000" b="1" u="none" strike="noStrike">
                          <a:effectLst/>
                        </a:rPr>
                        <a:t>Cyber-Physical System</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3.42</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11</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2.69</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10</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0.73</a:t>
                      </a:r>
                      <a:endParaRPr lang="en-ZA"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4659949"/>
                  </a:ext>
                </a:extLst>
              </a:tr>
              <a:tr h="190500">
                <a:tc>
                  <a:txBody>
                    <a:bodyPr/>
                    <a:lstStyle/>
                    <a:p>
                      <a:pPr algn="l" fontAlgn="b"/>
                      <a:r>
                        <a:rPr lang="en-US" sz="2000" b="1" u="none" strike="noStrike">
                          <a:effectLst/>
                        </a:rPr>
                        <a:t>Augmented Reality</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3.28</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12</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2.65</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11</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0.63</a:t>
                      </a:r>
                      <a:endParaRPr lang="en-ZA"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2372473"/>
                  </a:ext>
                </a:extLst>
              </a:tr>
              <a:tr h="190500">
                <a:tc>
                  <a:txBody>
                    <a:bodyPr/>
                    <a:lstStyle/>
                    <a:p>
                      <a:pPr algn="l" fontAlgn="b"/>
                      <a:r>
                        <a:rPr lang="en-US" sz="2000" b="1" u="none" strike="noStrike">
                          <a:effectLst/>
                        </a:rPr>
                        <a:t>Smart factory</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2.96</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13</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2.27</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13</a:t>
                      </a:r>
                      <a:endParaRPr lang="en-ZA"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0.69</a:t>
                      </a:r>
                      <a:endParaRPr lang="en-ZA"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2923945"/>
                  </a:ext>
                </a:extLst>
              </a:tr>
            </a:tbl>
          </a:graphicData>
        </a:graphic>
      </p:graphicFrame>
      <p:sp>
        <p:nvSpPr>
          <p:cNvPr id="4" name="Rounded Rectangle 3"/>
          <p:cNvSpPr/>
          <p:nvPr/>
        </p:nvSpPr>
        <p:spPr>
          <a:xfrm>
            <a:off x="5943600" y="228600"/>
            <a:ext cx="2971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DT for CER/T</a:t>
            </a:r>
            <a:endParaRPr lang="en-ZA" sz="3200" b="1" dirty="0">
              <a:solidFill>
                <a:schemeClr val="tx1"/>
              </a:solidFill>
              <a:latin typeface="+mj-lt"/>
            </a:endParaRPr>
          </a:p>
        </p:txBody>
      </p:sp>
    </p:spTree>
    <p:extLst>
      <p:ext uri="{BB962C8B-B14F-4D97-AF65-F5344CB8AC3E}">
        <p14:creationId xmlns:p14="http://schemas.microsoft.com/office/powerpoint/2010/main" val="4249494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reduce emissions and maintain prosperity | Imperial News | Imperial  College Lon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821" y="2867024"/>
            <a:ext cx="2571750" cy="178117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181600" y="381000"/>
            <a:ext cx="35814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Recommendations</a:t>
            </a:r>
            <a:endParaRPr lang="en-ZA" sz="3200" b="1" dirty="0">
              <a:solidFill>
                <a:schemeClr val="tx1"/>
              </a:solidFill>
              <a:latin typeface="+mj-lt"/>
            </a:endParaRPr>
          </a:p>
        </p:txBody>
      </p:sp>
      <p:pic>
        <p:nvPicPr>
          <p:cNvPr id="5" name="Picture 4"/>
          <p:cNvPicPr>
            <a:picLocks noChangeAspect="1"/>
          </p:cNvPicPr>
          <p:nvPr/>
        </p:nvPicPr>
        <p:blipFill>
          <a:blip r:embed="rId4"/>
          <a:stretch>
            <a:fillRect/>
          </a:stretch>
        </p:blipFill>
        <p:spPr>
          <a:xfrm>
            <a:off x="5155324" y="1102518"/>
            <a:ext cx="3797839" cy="2366963"/>
          </a:xfrm>
          <a:prstGeom prst="rect">
            <a:avLst/>
          </a:prstGeom>
        </p:spPr>
      </p:pic>
      <p:pic>
        <p:nvPicPr>
          <p:cNvPr id="7" name="Picture 6"/>
          <p:cNvPicPr>
            <a:picLocks noChangeAspect="1"/>
          </p:cNvPicPr>
          <p:nvPr/>
        </p:nvPicPr>
        <p:blipFill>
          <a:blip r:embed="rId5"/>
          <a:stretch>
            <a:fillRect/>
          </a:stretch>
        </p:blipFill>
        <p:spPr>
          <a:xfrm>
            <a:off x="164172" y="4587625"/>
            <a:ext cx="4235950" cy="2117975"/>
          </a:xfrm>
          <a:prstGeom prst="rect">
            <a:avLst/>
          </a:prstGeom>
        </p:spPr>
      </p:pic>
      <p:pic>
        <p:nvPicPr>
          <p:cNvPr id="6" name="Picture 5"/>
          <p:cNvPicPr>
            <a:picLocks noChangeAspect="1"/>
          </p:cNvPicPr>
          <p:nvPr/>
        </p:nvPicPr>
        <p:blipFill>
          <a:blip r:embed="rId6"/>
          <a:stretch>
            <a:fillRect/>
          </a:stretch>
        </p:blipFill>
        <p:spPr>
          <a:xfrm>
            <a:off x="5715000" y="4914738"/>
            <a:ext cx="2857500" cy="1600200"/>
          </a:xfrm>
          <a:prstGeom prst="rect">
            <a:avLst/>
          </a:prstGeom>
        </p:spPr>
      </p:pic>
      <p:pic>
        <p:nvPicPr>
          <p:cNvPr id="4100" name="Picture 4" descr="Using Digital Twins to Mitigate Carbon Emissions in the Construction  Industry - Climate Adaptation Platfor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406" y="110359"/>
            <a:ext cx="4185469" cy="278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802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181600" y="381000"/>
            <a:ext cx="35814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Recommendations</a:t>
            </a:r>
            <a:endParaRPr lang="en-ZA" sz="3200" b="1" dirty="0">
              <a:solidFill>
                <a:schemeClr val="tx1"/>
              </a:solidFill>
              <a:latin typeface="+mj-lt"/>
            </a:endParaRPr>
          </a:p>
        </p:txBody>
      </p:sp>
      <p:sp>
        <p:nvSpPr>
          <p:cNvPr id="4" name="Subtitle 2"/>
          <p:cNvSpPr txBox="1">
            <a:spLocks/>
          </p:cNvSpPr>
          <p:nvPr/>
        </p:nvSpPr>
        <p:spPr>
          <a:xfrm>
            <a:off x="914400" y="1295400"/>
            <a:ext cx="7086600" cy="2590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t">
            <a:normAutofit fontScale="92500" lnSpcReduction="10000"/>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marL="457200" indent="-457200" algn="just">
              <a:buFont typeface="Wingdings" panose="05000000000000000000" pitchFamily="2" charset="2"/>
              <a:buChar char="v"/>
            </a:pPr>
            <a:r>
              <a:rPr lang="en-US" sz="2800" b="1" dirty="0" smtClean="0"/>
              <a:t>Training and workshop at various levels</a:t>
            </a:r>
          </a:p>
          <a:p>
            <a:pPr marL="457200" indent="-457200" algn="just">
              <a:buFont typeface="Wingdings" panose="05000000000000000000" pitchFamily="2" charset="2"/>
              <a:buChar char="v"/>
            </a:pPr>
            <a:r>
              <a:rPr lang="en-US" sz="2800" b="1" dirty="0" smtClean="0"/>
              <a:t>Additional study, learning and practice</a:t>
            </a:r>
          </a:p>
          <a:p>
            <a:pPr marL="457200" indent="-457200" algn="just">
              <a:buFont typeface="Wingdings" panose="05000000000000000000" pitchFamily="2" charset="2"/>
              <a:buChar char="v"/>
            </a:pPr>
            <a:r>
              <a:rPr lang="en-US" sz="2800" b="1" dirty="0" smtClean="0"/>
              <a:t>Software purchase and usage</a:t>
            </a:r>
          </a:p>
          <a:p>
            <a:pPr marL="457200" indent="-457200" algn="just">
              <a:buFont typeface="Wingdings" panose="05000000000000000000" pitchFamily="2" charset="2"/>
              <a:buChar char="v"/>
            </a:pPr>
            <a:r>
              <a:rPr lang="en-US" sz="2800" b="1" dirty="0" smtClean="0"/>
              <a:t>Implementation at various levels</a:t>
            </a:r>
          </a:p>
          <a:p>
            <a:pPr marL="457200" indent="-457200" algn="just">
              <a:buFont typeface="Wingdings" panose="05000000000000000000" pitchFamily="2" charset="2"/>
              <a:buChar char="v"/>
            </a:pPr>
            <a:r>
              <a:rPr lang="en-US" sz="2800" b="1" dirty="0" smtClean="0"/>
              <a:t>Keeping track with international practices</a:t>
            </a:r>
          </a:p>
          <a:p>
            <a:pPr marL="457200" indent="-457200" algn="just">
              <a:buFont typeface="Wingdings" panose="05000000000000000000" pitchFamily="2" charset="2"/>
              <a:buChar char="v"/>
            </a:pPr>
            <a:endParaRPr lang="en-US" sz="2800" b="1" dirty="0" smtClean="0"/>
          </a:p>
          <a:p>
            <a:pPr marL="342900" indent="-342900" algn="just">
              <a:buFont typeface="Wingdings" panose="05000000000000000000" pitchFamily="2" charset="2"/>
              <a:buChar char="v"/>
            </a:pPr>
            <a:endParaRPr lang="en-US" b="1" dirty="0" smtClean="0"/>
          </a:p>
          <a:p>
            <a:pPr algn="just"/>
            <a:endParaRPr lang="en-US" b="1" dirty="0" smtClean="0"/>
          </a:p>
          <a:p>
            <a:pPr algn="just"/>
            <a:endParaRPr lang="en-US" sz="2000" b="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953000"/>
            <a:ext cx="3028950" cy="1514475"/>
          </a:xfrm>
          <a:prstGeom prst="rect">
            <a:avLst/>
          </a:prstGeom>
        </p:spPr>
      </p:pic>
    </p:spTree>
    <p:extLst>
      <p:ext uri="{BB962C8B-B14F-4D97-AF65-F5344CB8AC3E}">
        <p14:creationId xmlns:p14="http://schemas.microsoft.com/office/powerpoint/2010/main" val="558600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933700" y="2743200"/>
            <a:ext cx="28575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Thank you for Listening!</a:t>
            </a:r>
            <a:endParaRPr lang="en-ZA" sz="3200" b="1" dirty="0">
              <a:solidFill>
                <a:schemeClr val="tx1"/>
              </a:solidFill>
              <a:latin typeface="+mj-lt"/>
            </a:endParaRPr>
          </a:p>
        </p:txBody>
      </p:sp>
      <p:pic>
        <p:nvPicPr>
          <p:cNvPr id="8194" name="Picture 2" descr="278 Quantity Surveyor Photos - Free &amp; Royalty-Free Stock Photos from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830" y="4419600"/>
            <a:ext cx="4039709" cy="24016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57200" y="457200"/>
            <a:ext cx="2857500" cy="1600200"/>
          </a:xfrm>
          <a:prstGeom prst="rect">
            <a:avLst/>
          </a:prstGeom>
        </p:spPr>
      </p:pic>
    </p:spTree>
    <p:extLst>
      <p:ext uri="{BB962C8B-B14F-4D97-AF65-F5344CB8AC3E}">
        <p14:creationId xmlns:p14="http://schemas.microsoft.com/office/powerpoint/2010/main" val="2250633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181600" y="381000"/>
            <a:ext cx="35814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Carbon / Emission</a:t>
            </a:r>
            <a:endParaRPr lang="en-ZA" sz="3200" b="1" dirty="0">
              <a:solidFill>
                <a:schemeClr val="tx1"/>
              </a:solidFill>
              <a:latin typeface="+mj-lt"/>
            </a:endParaRPr>
          </a:p>
        </p:txBody>
      </p:sp>
      <p:pic>
        <p:nvPicPr>
          <p:cNvPr id="10" name="Picture 9"/>
          <p:cNvPicPr>
            <a:picLocks noChangeAspect="1"/>
          </p:cNvPicPr>
          <p:nvPr/>
        </p:nvPicPr>
        <p:blipFill>
          <a:blip r:embed="rId3"/>
          <a:stretch>
            <a:fillRect/>
          </a:stretch>
        </p:blipFill>
        <p:spPr>
          <a:xfrm>
            <a:off x="4495800" y="4262003"/>
            <a:ext cx="4495800" cy="2276355"/>
          </a:xfrm>
          <a:prstGeom prst="rect">
            <a:avLst/>
          </a:prstGeom>
        </p:spPr>
      </p:pic>
      <p:sp>
        <p:nvSpPr>
          <p:cNvPr id="8" name="Subtitle 2"/>
          <p:cNvSpPr>
            <a:spLocks noGrp="1"/>
          </p:cNvSpPr>
          <p:nvPr>
            <p:ph type="body" idx="1"/>
          </p:nvPr>
        </p:nvSpPr>
        <p:spPr>
          <a:xfrm>
            <a:off x="1066800" y="2390281"/>
            <a:ext cx="7315200" cy="1419719"/>
          </a:xfrm>
        </p:spPr>
        <p:txBody>
          <a:bodyPr>
            <a:normAutofit/>
          </a:bodyPr>
          <a:lstStyle/>
          <a:p>
            <a:pPr algn="just">
              <a:lnSpc>
                <a:spcPct val="110000"/>
              </a:lnSpc>
              <a:spcBef>
                <a:spcPts val="0"/>
              </a:spcBef>
              <a:spcAft>
                <a:spcPts val="0"/>
              </a:spcAft>
            </a:pPr>
            <a:r>
              <a:rPr lang="en-ZA" sz="2200" b="1" dirty="0"/>
              <a:t>One of the major factor aggravating global warming is the increase in the rate of greenhouse gas emission, of which carbon dioxide (CO2) is the primary </a:t>
            </a:r>
            <a:r>
              <a:rPr lang="en-ZA" sz="2200" b="1" dirty="0" smtClean="0"/>
              <a:t>contributor. </a:t>
            </a:r>
            <a:endParaRPr lang="en-ZA" sz="2200" b="1" dirty="0" smtClean="0"/>
          </a:p>
        </p:txBody>
      </p:sp>
      <p:pic>
        <p:nvPicPr>
          <p:cNvPr id="9" name="Picture 8"/>
          <p:cNvPicPr>
            <a:picLocks noChangeAspect="1"/>
          </p:cNvPicPr>
          <p:nvPr/>
        </p:nvPicPr>
        <p:blipFill>
          <a:blip r:embed="rId4"/>
          <a:stretch>
            <a:fillRect/>
          </a:stretch>
        </p:blipFill>
        <p:spPr>
          <a:xfrm>
            <a:off x="304800" y="228600"/>
            <a:ext cx="2676525" cy="1704975"/>
          </a:xfrm>
          <a:prstGeom prst="rect">
            <a:avLst/>
          </a:prstGeom>
        </p:spPr>
      </p:pic>
      <p:pic>
        <p:nvPicPr>
          <p:cNvPr id="4" name="Picture 3"/>
          <p:cNvPicPr>
            <a:picLocks noChangeAspect="1"/>
          </p:cNvPicPr>
          <p:nvPr/>
        </p:nvPicPr>
        <p:blipFill>
          <a:blip r:embed="rId5"/>
          <a:stretch>
            <a:fillRect/>
          </a:stretch>
        </p:blipFill>
        <p:spPr>
          <a:xfrm>
            <a:off x="312683" y="4238355"/>
            <a:ext cx="3048000" cy="2205182"/>
          </a:xfrm>
          <a:prstGeom prst="rect">
            <a:avLst/>
          </a:prstGeom>
        </p:spPr>
      </p:pic>
    </p:spTree>
    <p:extLst>
      <p:ext uri="{BB962C8B-B14F-4D97-AF65-F5344CB8AC3E}">
        <p14:creationId xmlns:p14="http://schemas.microsoft.com/office/powerpoint/2010/main" val="1521787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181600" y="381000"/>
            <a:ext cx="35814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Carbon Emission</a:t>
            </a:r>
            <a:endParaRPr lang="en-ZA" sz="3200" b="1" dirty="0">
              <a:solidFill>
                <a:schemeClr val="tx1"/>
              </a:solidFill>
              <a:latin typeface="+mj-lt"/>
            </a:endParaRPr>
          </a:p>
        </p:txBody>
      </p:sp>
      <p:sp>
        <p:nvSpPr>
          <p:cNvPr id="5" name="Subtitle 2"/>
          <p:cNvSpPr>
            <a:spLocks noGrp="1"/>
          </p:cNvSpPr>
          <p:nvPr>
            <p:ph type="body" idx="1"/>
          </p:nvPr>
        </p:nvSpPr>
        <p:spPr>
          <a:xfrm>
            <a:off x="762000" y="1295401"/>
            <a:ext cx="7315200" cy="1295399"/>
          </a:xfrm>
        </p:spPr>
        <p:txBody>
          <a:bodyPr>
            <a:normAutofit/>
          </a:bodyPr>
          <a:lstStyle/>
          <a:p>
            <a:pPr marL="342900" indent="-342900" algn="just">
              <a:lnSpc>
                <a:spcPct val="110000"/>
              </a:lnSpc>
              <a:spcBef>
                <a:spcPts val="0"/>
              </a:spcBef>
              <a:spcAft>
                <a:spcPts val="0"/>
              </a:spcAft>
              <a:buFont typeface="Arial" panose="020B0604020202020204" pitchFamily="34" charset="0"/>
              <a:buChar char="•"/>
            </a:pPr>
            <a:r>
              <a:rPr lang="en-ZA" sz="2200" b="1" dirty="0" smtClean="0"/>
              <a:t>Infrastructures by </a:t>
            </a:r>
            <a:r>
              <a:rPr lang="en-ZA" sz="2200" b="1" dirty="0"/>
              <a:t>the construction industry consumes large amount of energy which are </a:t>
            </a:r>
            <a:r>
              <a:rPr lang="en-ZA" sz="2200" b="1" dirty="0" smtClean="0"/>
              <a:t>unrenewable (majorly), </a:t>
            </a:r>
            <a:r>
              <a:rPr lang="en-ZA" sz="2200" b="1" dirty="0"/>
              <a:t>leading to the massive emission of CO2. </a:t>
            </a:r>
            <a:endParaRPr lang="en-ZA" sz="2200" b="1" dirty="0" smtClean="0"/>
          </a:p>
        </p:txBody>
      </p:sp>
      <p:pic>
        <p:nvPicPr>
          <p:cNvPr id="2" name="Picture 1"/>
          <p:cNvPicPr>
            <a:picLocks noChangeAspect="1"/>
          </p:cNvPicPr>
          <p:nvPr/>
        </p:nvPicPr>
        <p:blipFill>
          <a:blip r:embed="rId3"/>
          <a:stretch>
            <a:fillRect/>
          </a:stretch>
        </p:blipFill>
        <p:spPr>
          <a:xfrm>
            <a:off x="762000" y="2857416"/>
            <a:ext cx="3268593" cy="1943184"/>
          </a:xfrm>
          <a:prstGeom prst="rect">
            <a:avLst/>
          </a:prstGeom>
        </p:spPr>
      </p:pic>
      <p:pic>
        <p:nvPicPr>
          <p:cNvPr id="6" name="Picture 5"/>
          <p:cNvPicPr>
            <a:picLocks noChangeAspect="1"/>
          </p:cNvPicPr>
          <p:nvPr/>
        </p:nvPicPr>
        <p:blipFill>
          <a:blip r:embed="rId4"/>
          <a:stretch>
            <a:fillRect/>
          </a:stretch>
        </p:blipFill>
        <p:spPr>
          <a:xfrm>
            <a:off x="5562600" y="2857416"/>
            <a:ext cx="2971800" cy="2754973"/>
          </a:xfrm>
          <a:prstGeom prst="rect">
            <a:avLst/>
          </a:prstGeom>
        </p:spPr>
      </p:pic>
    </p:spTree>
    <p:extLst>
      <p:ext uri="{BB962C8B-B14F-4D97-AF65-F5344CB8AC3E}">
        <p14:creationId xmlns:p14="http://schemas.microsoft.com/office/powerpoint/2010/main" val="559514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10200" y="1445535"/>
            <a:ext cx="2143125" cy="2143125"/>
          </a:xfrm>
          <a:prstGeom prst="rect">
            <a:avLst/>
          </a:prstGeom>
        </p:spPr>
      </p:pic>
      <p:sp>
        <p:nvSpPr>
          <p:cNvPr id="7" name="Rounded Rectangle 6"/>
          <p:cNvSpPr/>
          <p:nvPr/>
        </p:nvSpPr>
        <p:spPr>
          <a:xfrm>
            <a:off x="5181600" y="381000"/>
            <a:ext cx="35814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Carbon Reduction</a:t>
            </a:r>
            <a:endParaRPr lang="en-ZA" sz="3200" b="1" dirty="0">
              <a:solidFill>
                <a:schemeClr val="tx1"/>
              </a:solidFill>
              <a:latin typeface="+mj-lt"/>
            </a:endParaRPr>
          </a:p>
        </p:txBody>
      </p:sp>
      <p:pic>
        <p:nvPicPr>
          <p:cNvPr id="5" name="Picture 4"/>
          <p:cNvPicPr>
            <a:picLocks noChangeAspect="1"/>
          </p:cNvPicPr>
          <p:nvPr/>
        </p:nvPicPr>
        <p:blipFill>
          <a:blip r:embed="rId4"/>
          <a:stretch>
            <a:fillRect/>
          </a:stretch>
        </p:blipFill>
        <p:spPr>
          <a:xfrm>
            <a:off x="1014565" y="1445535"/>
            <a:ext cx="2790825" cy="1638300"/>
          </a:xfrm>
          <a:prstGeom prst="rect">
            <a:avLst/>
          </a:prstGeom>
        </p:spPr>
      </p:pic>
      <p:pic>
        <p:nvPicPr>
          <p:cNvPr id="6" name="Picture 5"/>
          <p:cNvPicPr>
            <a:picLocks noChangeAspect="1"/>
          </p:cNvPicPr>
          <p:nvPr/>
        </p:nvPicPr>
        <p:blipFill>
          <a:blip r:embed="rId5"/>
          <a:stretch>
            <a:fillRect/>
          </a:stretch>
        </p:blipFill>
        <p:spPr>
          <a:xfrm>
            <a:off x="581518" y="2819400"/>
            <a:ext cx="3656920" cy="2047875"/>
          </a:xfrm>
          <a:prstGeom prst="rect">
            <a:avLst/>
          </a:prstGeom>
        </p:spPr>
      </p:pic>
      <p:pic>
        <p:nvPicPr>
          <p:cNvPr id="10" name="Picture 9"/>
          <p:cNvPicPr>
            <a:picLocks noChangeAspect="1"/>
          </p:cNvPicPr>
          <p:nvPr/>
        </p:nvPicPr>
        <p:blipFill>
          <a:blip r:embed="rId6"/>
          <a:stretch>
            <a:fillRect/>
          </a:stretch>
        </p:blipFill>
        <p:spPr>
          <a:xfrm>
            <a:off x="4728563" y="4234095"/>
            <a:ext cx="4415437" cy="2623905"/>
          </a:xfrm>
          <a:prstGeom prst="rect">
            <a:avLst/>
          </a:prstGeom>
        </p:spPr>
      </p:pic>
    </p:spTree>
    <p:extLst>
      <p:ext uri="{BB962C8B-B14F-4D97-AF65-F5344CB8AC3E}">
        <p14:creationId xmlns:p14="http://schemas.microsoft.com/office/powerpoint/2010/main" val="673512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181600" y="381000"/>
            <a:ext cx="35814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Carbon Reduction</a:t>
            </a:r>
            <a:endParaRPr lang="en-ZA" sz="3200" b="1" dirty="0">
              <a:solidFill>
                <a:schemeClr val="tx1"/>
              </a:solidFill>
              <a:latin typeface="+mj-lt"/>
            </a:endParaRPr>
          </a:p>
        </p:txBody>
      </p:sp>
      <p:pic>
        <p:nvPicPr>
          <p:cNvPr id="2" name="Picture 1"/>
          <p:cNvPicPr>
            <a:picLocks noChangeAspect="1"/>
          </p:cNvPicPr>
          <p:nvPr/>
        </p:nvPicPr>
        <p:blipFill>
          <a:blip r:embed="rId3"/>
          <a:stretch>
            <a:fillRect/>
          </a:stretch>
        </p:blipFill>
        <p:spPr>
          <a:xfrm>
            <a:off x="2402136" y="4385441"/>
            <a:ext cx="3956814" cy="2167759"/>
          </a:xfrm>
          <a:prstGeom prst="rect">
            <a:avLst/>
          </a:prstGeom>
        </p:spPr>
      </p:pic>
      <p:pic>
        <p:nvPicPr>
          <p:cNvPr id="3" name="Picture 2"/>
          <p:cNvPicPr>
            <a:picLocks noChangeAspect="1"/>
          </p:cNvPicPr>
          <p:nvPr/>
        </p:nvPicPr>
        <p:blipFill>
          <a:blip r:embed="rId4"/>
          <a:stretch>
            <a:fillRect/>
          </a:stretch>
        </p:blipFill>
        <p:spPr>
          <a:xfrm>
            <a:off x="268224" y="609600"/>
            <a:ext cx="4623816" cy="2819400"/>
          </a:xfrm>
          <a:prstGeom prst="rect">
            <a:avLst/>
          </a:prstGeom>
        </p:spPr>
      </p:pic>
      <p:pic>
        <p:nvPicPr>
          <p:cNvPr id="4" name="Picture 3"/>
          <p:cNvPicPr>
            <a:picLocks noChangeAspect="1"/>
          </p:cNvPicPr>
          <p:nvPr/>
        </p:nvPicPr>
        <p:blipFill>
          <a:blip r:embed="rId5"/>
          <a:stretch>
            <a:fillRect/>
          </a:stretch>
        </p:blipFill>
        <p:spPr>
          <a:xfrm>
            <a:off x="5410200" y="1295400"/>
            <a:ext cx="3425588" cy="2743200"/>
          </a:xfrm>
          <a:prstGeom prst="rect">
            <a:avLst/>
          </a:prstGeom>
        </p:spPr>
      </p:pic>
    </p:spTree>
    <p:extLst>
      <p:ext uri="{BB962C8B-B14F-4D97-AF65-F5344CB8AC3E}">
        <p14:creationId xmlns:p14="http://schemas.microsoft.com/office/powerpoint/2010/main" val="314230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114800" y="495300"/>
            <a:ext cx="4876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Carbon Emission Trading</a:t>
            </a:r>
            <a:endParaRPr lang="en-ZA" sz="3200" b="1" dirty="0">
              <a:solidFill>
                <a:schemeClr val="tx1"/>
              </a:solidFill>
              <a:latin typeface="+mj-lt"/>
            </a:endParaRPr>
          </a:p>
        </p:txBody>
      </p:sp>
      <p:pic>
        <p:nvPicPr>
          <p:cNvPr id="3" name="Picture 2"/>
          <p:cNvPicPr>
            <a:picLocks noChangeAspect="1"/>
          </p:cNvPicPr>
          <p:nvPr/>
        </p:nvPicPr>
        <p:blipFill>
          <a:blip r:embed="rId3"/>
          <a:stretch>
            <a:fillRect/>
          </a:stretch>
        </p:blipFill>
        <p:spPr>
          <a:xfrm>
            <a:off x="5443499" y="2743200"/>
            <a:ext cx="3085646" cy="1733741"/>
          </a:xfrm>
          <a:prstGeom prst="rect">
            <a:avLst/>
          </a:prstGeom>
        </p:spPr>
      </p:pic>
      <p:pic>
        <p:nvPicPr>
          <p:cNvPr id="4" name="Picture 3"/>
          <p:cNvPicPr>
            <a:picLocks noChangeAspect="1"/>
          </p:cNvPicPr>
          <p:nvPr/>
        </p:nvPicPr>
        <p:blipFill>
          <a:blip r:embed="rId4"/>
          <a:stretch>
            <a:fillRect/>
          </a:stretch>
        </p:blipFill>
        <p:spPr>
          <a:xfrm>
            <a:off x="536986" y="1066800"/>
            <a:ext cx="3273136" cy="1704978"/>
          </a:xfrm>
          <a:prstGeom prst="rect">
            <a:avLst/>
          </a:prstGeom>
        </p:spPr>
      </p:pic>
      <p:sp>
        <p:nvSpPr>
          <p:cNvPr id="5" name="Rounded Rectangle 4"/>
          <p:cNvSpPr/>
          <p:nvPr/>
        </p:nvSpPr>
        <p:spPr>
          <a:xfrm>
            <a:off x="5397062" y="76200"/>
            <a:ext cx="35814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Carbon Reduction</a:t>
            </a:r>
            <a:endParaRPr lang="en-ZA" sz="3200" b="1" dirty="0">
              <a:solidFill>
                <a:schemeClr val="tx1"/>
              </a:solidFill>
              <a:latin typeface="+mj-lt"/>
            </a:endParaRPr>
          </a:p>
        </p:txBody>
      </p:sp>
      <p:sp>
        <p:nvSpPr>
          <p:cNvPr id="6" name="Subtitle 2"/>
          <p:cNvSpPr>
            <a:spLocks noGrp="1"/>
          </p:cNvSpPr>
          <p:nvPr>
            <p:ph type="body" idx="1"/>
          </p:nvPr>
        </p:nvSpPr>
        <p:spPr>
          <a:xfrm>
            <a:off x="4876800" y="1219200"/>
            <a:ext cx="3657600" cy="1323978"/>
          </a:xfrm>
        </p:spPr>
        <p:txBody>
          <a:bodyPr>
            <a:normAutofit fontScale="92500"/>
          </a:bodyPr>
          <a:lstStyle/>
          <a:p>
            <a:pPr algn="just">
              <a:lnSpc>
                <a:spcPct val="110000"/>
              </a:lnSpc>
              <a:spcBef>
                <a:spcPts val="0"/>
              </a:spcBef>
              <a:spcAft>
                <a:spcPts val="0"/>
              </a:spcAft>
            </a:pPr>
            <a:r>
              <a:rPr lang="en-ZA" sz="2200" b="1" dirty="0"/>
              <a:t>Cap and trade (establishing a cap on emissions that can be released into the atmosphere</a:t>
            </a:r>
            <a:r>
              <a:rPr lang="en-ZA" sz="2200" b="1" dirty="0" smtClean="0"/>
              <a:t>).</a:t>
            </a:r>
            <a:endParaRPr lang="en-ZA" sz="2200" b="1" dirty="0" smtClean="0"/>
          </a:p>
        </p:txBody>
      </p:sp>
      <p:sp>
        <p:nvSpPr>
          <p:cNvPr id="8" name="Subtitle 2"/>
          <p:cNvSpPr txBox="1">
            <a:spLocks/>
          </p:cNvSpPr>
          <p:nvPr/>
        </p:nvSpPr>
        <p:spPr>
          <a:xfrm>
            <a:off x="762000" y="2971800"/>
            <a:ext cx="4078493" cy="176688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just">
              <a:lnSpc>
                <a:spcPct val="110000"/>
              </a:lnSpc>
              <a:spcBef>
                <a:spcPts val="0"/>
              </a:spcBef>
              <a:spcAft>
                <a:spcPts val="0"/>
              </a:spcAft>
            </a:pPr>
            <a:r>
              <a:rPr lang="en-ZA" sz="2200" b="1" dirty="0"/>
              <a:t>Baseline and credit (introducing a transfer of the ability to freely emit from emitting sources to the government</a:t>
            </a:r>
            <a:r>
              <a:rPr lang="en-ZA" sz="2200" b="1" dirty="0" smtClean="0"/>
              <a:t>).</a:t>
            </a:r>
            <a:endParaRPr lang="en-ZA" sz="2200" b="1" dirty="0" smtClean="0"/>
          </a:p>
        </p:txBody>
      </p:sp>
      <p:sp>
        <p:nvSpPr>
          <p:cNvPr id="11" name="Subtitle 2"/>
          <p:cNvSpPr txBox="1">
            <a:spLocks/>
          </p:cNvSpPr>
          <p:nvPr/>
        </p:nvSpPr>
        <p:spPr>
          <a:xfrm>
            <a:off x="584283" y="4959406"/>
            <a:ext cx="7992159" cy="1224781"/>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just">
              <a:lnSpc>
                <a:spcPct val="110000"/>
              </a:lnSpc>
              <a:spcBef>
                <a:spcPts val="0"/>
              </a:spcBef>
              <a:spcAft>
                <a:spcPts val="0"/>
              </a:spcAft>
            </a:pPr>
            <a:r>
              <a:rPr lang="en-ZA" sz="2200" b="1" dirty="0" smtClean="0"/>
              <a:t>While </a:t>
            </a:r>
            <a:r>
              <a:rPr lang="en-ZA" sz="2200" b="1" dirty="0"/>
              <a:t>cap and trade schemes are based on allowance allocation and targets, baseline and credit schemes are based on how emissions differ from the </a:t>
            </a:r>
            <a:r>
              <a:rPr lang="en-ZA" sz="2200" b="1" dirty="0" smtClean="0"/>
              <a:t>baseline.</a:t>
            </a:r>
            <a:endParaRPr lang="en-ZA" sz="2200" b="1" dirty="0" smtClean="0"/>
          </a:p>
        </p:txBody>
      </p:sp>
    </p:spTree>
    <p:extLst>
      <p:ext uri="{BB962C8B-B14F-4D97-AF65-F5344CB8AC3E}">
        <p14:creationId xmlns:p14="http://schemas.microsoft.com/office/powerpoint/2010/main" val="187315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114800" y="495300"/>
            <a:ext cx="4876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Carbon Emission Trading</a:t>
            </a:r>
            <a:endParaRPr lang="en-ZA" sz="3200" b="1" dirty="0">
              <a:solidFill>
                <a:schemeClr val="tx1"/>
              </a:solidFill>
              <a:latin typeface="+mj-lt"/>
            </a:endParaRPr>
          </a:p>
        </p:txBody>
      </p:sp>
      <p:sp>
        <p:nvSpPr>
          <p:cNvPr id="5" name="Rounded Rectangle 4"/>
          <p:cNvSpPr/>
          <p:nvPr/>
        </p:nvSpPr>
        <p:spPr>
          <a:xfrm>
            <a:off x="5397062" y="76200"/>
            <a:ext cx="35814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Carbon Reduction</a:t>
            </a:r>
            <a:endParaRPr lang="en-ZA" sz="3200" b="1" dirty="0">
              <a:solidFill>
                <a:schemeClr val="tx1"/>
              </a:solidFill>
              <a:latin typeface="+mj-lt"/>
            </a:endParaRPr>
          </a:p>
        </p:txBody>
      </p:sp>
      <p:sp>
        <p:nvSpPr>
          <p:cNvPr id="10" name="Rectangle 9"/>
          <p:cNvSpPr/>
          <p:nvPr/>
        </p:nvSpPr>
        <p:spPr>
          <a:xfrm>
            <a:off x="685800" y="1600200"/>
            <a:ext cx="7391400" cy="3770263"/>
          </a:xfrm>
          <a:prstGeom prst="rect">
            <a:avLst/>
          </a:prstGeom>
        </p:spPr>
        <p:txBody>
          <a:bodyPr wrap="square">
            <a:spAutoFit/>
          </a:bodyPr>
          <a:lstStyle/>
          <a:p>
            <a:pPr marL="342900" indent="-342900" algn="just">
              <a:buFont typeface="Wingdings" panose="05000000000000000000" pitchFamily="2" charset="2"/>
              <a:buChar char="v"/>
            </a:pPr>
            <a:r>
              <a:rPr lang="en-ZA" sz="2200" b="1" dirty="0"/>
              <a:t>The world’s biggest carbon trading system is the European Union Emissions Trading System (EU ETS). </a:t>
            </a:r>
            <a:endParaRPr lang="en-ZA" sz="2200" b="1" dirty="0" smtClean="0"/>
          </a:p>
          <a:p>
            <a:pPr>
              <a:lnSpc>
                <a:spcPct val="150000"/>
              </a:lnSpc>
            </a:pPr>
            <a:r>
              <a:rPr lang="en-GB" sz="2200" b="1" dirty="0" smtClean="0"/>
              <a:t>Others are:</a:t>
            </a:r>
            <a:endParaRPr lang="en-ZA" sz="2200" b="1" dirty="0" smtClean="0"/>
          </a:p>
          <a:p>
            <a:pPr marL="285750" indent="-285750">
              <a:lnSpc>
                <a:spcPct val="150000"/>
              </a:lnSpc>
              <a:buFont typeface="Wingdings" panose="05000000000000000000" pitchFamily="2" charset="2"/>
              <a:buChar char="v"/>
            </a:pPr>
            <a:r>
              <a:rPr lang="en-US" b="1" dirty="0" smtClean="0"/>
              <a:t>California's </a:t>
            </a:r>
            <a:r>
              <a:rPr lang="en-US" b="1" dirty="0"/>
              <a:t>AB-32 cap-and-trade system (</a:t>
            </a:r>
            <a:r>
              <a:rPr lang="en-US" b="1" dirty="0" err="1"/>
              <a:t>CaT</a:t>
            </a:r>
            <a:r>
              <a:rPr lang="en-US" b="1" dirty="0"/>
              <a:t>) and the Regional Greenhouse Gas </a:t>
            </a:r>
            <a:r>
              <a:rPr lang="en-US" b="1" dirty="0" smtClean="0"/>
              <a:t>Initiative</a:t>
            </a:r>
          </a:p>
          <a:p>
            <a:pPr marL="285750" indent="-285750">
              <a:lnSpc>
                <a:spcPct val="150000"/>
              </a:lnSpc>
              <a:buFont typeface="Wingdings" panose="05000000000000000000" pitchFamily="2" charset="2"/>
              <a:buChar char="v"/>
            </a:pPr>
            <a:r>
              <a:rPr lang="en-US" b="1" dirty="0"/>
              <a:t>T</a:t>
            </a:r>
            <a:r>
              <a:rPr lang="en-US" b="1" dirty="0" smtClean="0"/>
              <a:t>he </a:t>
            </a:r>
            <a:r>
              <a:rPr lang="en-US" b="1" dirty="0"/>
              <a:t>Canada Quebec Carbon </a:t>
            </a:r>
            <a:r>
              <a:rPr lang="en-US" b="1" dirty="0" smtClean="0"/>
              <a:t>Market</a:t>
            </a:r>
          </a:p>
          <a:p>
            <a:pPr marL="285750" indent="-285750">
              <a:lnSpc>
                <a:spcPct val="150000"/>
              </a:lnSpc>
              <a:buFont typeface="Wingdings" panose="05000000000000000000" pitchFamily="2" charset="2"/>
              <a:buChar char="v"/>
            </a:pPr>
            <a:r>
              <a:rPr lang="en-US" b="1" dirty="0" smtClean="0"/>
              <a:t>Australia's </a:t>
            </a:r>
            <a:r>
              <a:rPr lang="en-US" b="1" dirty="0"/>
              <a:t>New South Wales Emission Scheme (NSW </a:t>
            </a:r>
            <a:r>
              <a:rPr lang="en-US" b="1" dirty="0" smtClean="0"/>
              <a:t>ETS)</a:t>
            </a:r>
          </a:p>
          <a:p>
            <a:pPr marL="285750" indent="-285750">
              <a:lnSpc>
                <a:spcPct val="150000"/>
              </a:lnSpc>
              <a:buFont typeface="Wingdings" panose="05000000000000000000" pitchFamily="2" charset="2"/>
              <a:buChar char="v"/>
            </a:pPr>
            <a:r>
              <a:rPr lang="en-US" b="1" dirty="0" smtClean="0"/>
              <a:t>Korea </a:t>
            </a:r>
            <a:r>
              <a:rPr lang="en-US" b="1" dirty="0"/>
              <a:t>Carbon </a:t>
            </a:r>
            <a:r>
              <a:rPr lang="en-US" b="1" dirty="0" smtClean="0"/>
              <a:t>Market</a:t>
            </a:r>
          </a:p>
          <a:p>
            <a:pPr marL="285750" indent="-285750">
              <a:lnSpc>
                <a:spcPct val="150000"/>
              </a:lnSpc>
              <a:buFont typeface="Wingdings" panose="05000000000000000000" pitchFamily="2" charset="2"/>
              <a:buChar char="v"/>
            </a:pPr>
            <a:r>
              <a:rPr lang="en-US" b="1" dirty="0" smtClean="0"/>
              <a:t>China </a:t>
            </a:r>
            <a:r>
              <a:rPr lang="en-US" b="1" dirty="0"/>
              <a:t>Carbon Trading Pilots </a:t>
            </a:r>
            <a:endParaRPr lang="en-ZA" sz="2200" b="1" dirty="0"/>
          </a:p>
        </p:txBody>
      </p:sp>
    </p:spTree>
    <p:extLst>
      <p:ext uri="{BB962C8B-B14F-4D97-AF65-F5344CB8AC3E}">
        <p14:creationId xmlns:p14="http://schemas.microsoft.com/office/powerpoint/2010/main" val="504920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171815" y="590550"/>
            <a:ext cx="6219586" cy="5810250"/>
          </a:xfrm>
          <a:prstGeom prst="rect">
            <a:avLst/>
          </a:prstGeom>
        </p:spPr>
      </p:pic>
      <p:sp>
        <p:nvSpPr>
          <p:cNvPr id="16" name="Rounded Rectangle 15"/>
          <p:cNvSpPr/>
          <p:nvPr/>
        </p:nvSpPr>
        <p:spPr>
          <a:xfrm>
            <a:off x="4114800" y="76200"/>
            <a:ext cx="4876800"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mj-lt"/>
              </a:rPr>
              <a:t>Carbon Emission Trading</a:t>
            </a:r>
            <a:endParaRPr lang="en-ZA" sz="3200" b="1" dirty="0">
              <a:solidFill>
                <a:schemeClr val="tx1"/>
              </a:solidFill>
              <a:latin typeface="+mj-lt"/>
            </a:endParaRPr>
          </a:p>
        </p:txBody>
      </p:sp>
    </p:spTree>
    <p:extLst>
      <p:ext uri="{BB962C8B-B14F-4D97-AF65-F5344CB8AC3E}">
        <p14:creationId xmlns:p14="http://schemas.microsoft.com/office/powerpoint/2010/main" val="634199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74c99e27-5ce1-467e-bf3d-041d47cd1344"/>
  <p:tag name="TPLASTSAVEVERSION" val="6.2 PC"/>
  <p:tag name="WASPOLLED" val="AE0A73B0F31A454FB8C28FE086E58D6A"/>
  <p:tag name="TPVERSION" val="5"/>
  <p:tag name="TPFULLVERSION" val="5.0.0.2212"/>
  <p:tag name="PPTVERSION" val="15"/>
  <p:tag name="TPOS" val="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6637</TotalTime>
  <Words>1064</Words>
  <Application>Microsoft Office PowerPoint</Application>
  <PresentationFormat>On-screen Show (4:3)</PresentationFormat>
  <Paragraphs>293</Paragraphs>
  <Slides>29</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29</vt:i4>
      </vt:variant>
      <vt:variant>
        <vt:lpstr>Custom Shows</vt:lpstr>
      </vt:variant>
      <vt:variant>
        <vt:i4>3</vt:i4>
      </vt:variant>
    </vt:vector>
  </HeadingPairs>
  <TitlesOfParts>
    <vt:vector size="38" baseType="lpstr">
      <vt:lpstr>Arial</vt:lpstr>
      <vt:lpstr>Calibri</vt:lpstr>
      <vt:lpstr>Garamond</vt:lpstr>
      <vt:lpstr>Times New Roman</vt:lpstr>
      <vt:lpstr>Wingdings</vt:lpstr>
      <vt:lpstr>Organic</vt:lpstr>
      <vt:lpstr>The Place of Digital Technologies in the Implementation of Carbon Reduction in 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 Overview</vt:lpstr>
      <vt:lpstr>DCP 12-14-11</vt:lpstr>
      <vt:lpstr>VetMed11-1-12</vt:lpstr>
    </vt:vector>
  </TitlesOfParts>
  <Company>UF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Brophy,Timothy S</dc:creator>
  <cp:lastModifiedBy>Ayo Deji</cp:lastModifiedBy>
  <cp:revision>691</cp:revision>
  <cp:lastPrinted>2014-11-18T13:44:01Z</cp:lastPrinted>
  <dcterms:created xsi:type="dcterms:W3CDTF">2011-08-05T11:58:20Z</dcterms:created>
  <dcterms:modified xsi:type="dcterms:W3CDTF">2021-11-12T08:51:40Z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TC102037751033</vt:lpwstr>
  </property>
</Properties>
</file>