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73" r:id="rId4"/>
    <p:sldId id="274" r:id="rId5"/>
    <p:sldId id="259" r:id="rId6"/>
    <p:sldId id="260" r:id="rId7"/>
    <p:sldId id="261" r:id="rId8"/>
    <p:sldId id="262" r:id="rId9"/>
    <p:sldId id="263" r:id="rId10"/>
    <p:sldId id="264" r:id="rId11"/>
    <p:sldId id="275" r:id="rId12"/>
    <p:sldId id="265" r:id="rId13"/>
    <p:sldId id="266" r:id="rId14"/>
    <p:sldId id="267" r:id="rId15"/>
    <p:sldId id="276" r:id="rId16"/>
    <p:sldId id="268" r:id="rId17"/>
    <p:sldId id="269" r:id="rId18"/>
    <p:sldId id="277" r:id="rId19"/>
    <p:sldId id="270" r:id="rId20"/>
    <p:sldId id="278" r:id="rId21"/>
    <p:sldId id="279" r:id="rId22"/>
    <p:sldId id="280" r:id="rId23"/>
    <p:sldId id="281"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61" autoAdjust="0"/>
  </p:normalViewPr>
  <p:slideViewPr>
    <p:cSldViewPr snapToGrid="0">
      <p:cViewPr varScale="1">
        <p:scale>
          <a:sx n="65" d="100"/>
          <a:sy n="65" d="100"/>
        </p:scale>
        <p:origin x="1303" y="36"/>
      </p:cViewPr>
      <p:guideLst/>
    </p:cSldViewPr>
  </p:slideViewPr>
  <p:notesTextViewPr>
    <p:cViewPr>
      <p:scale>
        <a:sx n="1" d="1"/>
        <a:sy n="1" d="1"/>
      </p:scale>
      <p:origin x="0" y="0"/>
    </p:cViewPr>
  </p:notesTextViewPr>
  <p:sorterViewPr>
    <p:cViewPr>
      <p:scale>
        <a:sx n="100" d="100"/>
        <a:sy n="100" d="100"/>
      </p:scale>
      <p:origin x="0" y="-19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BBF47-A616-418C-B1D5-D6EEE867A8A5}" type="datetimeFigureOut">
              <a:rPr lang="en-GB" smtClean="0"/>
              <a:t>13/11/2021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C3B77-FCAC-4244-BB80-CB99FE2712AA}" type="slidenum">
              <a:rPr lang="en-GB" smtClean="0"/>
              <a:t>‹#›</a:t>
            </a:fld>
            <a:endParaRPr lang="en-GB"/>
          </a:p>
        </p:txBody>
      </p:sp>
    </p:spTree>
    <p:extLst>
      <p:ext uri="{BB962C8B-B14F-4D97-AF65-F5344CB8AC3E}">
        <p14:creationId xmlns:p14="http://schemas.microsoft.com/office/powerpoint/2010/main" val="406220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World Commission on Environment and Development (WCED) popularly called ‘the Brundtland Report’. </a:t>
            </a:r>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2</a:t>
            </a:fld>
            <a:endParaRPr lang="en-GB"/>
          </a:p>
        </p:txBody>
      </p:sp>
    </p:spTree>
    <p:extLst>
      <p:ext uri="{BB962C8B-B14F-4D97-AF65-F5344CB8AC3E}">
        <p14:creationId xmlns:p14="http://schemas.microsoft.com/office/powerpoint/2010/main" val="330941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practical way to contextualise how a Quantity Surveyor can contribute to sustainable construction is to influence decisions on energy consumption, carbon emission of built environments of all activities at the planning, design, and construction stage. Full influence can be exerted to achieve a reduction in cost-in-use of the built asset and social cohesion of users should be promoted as much as possible.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17</a:t>
            </a:fld>
            <a:endParaRPr lang="en-GB"/>
          </a:p>
        </p:txBody>
      </p:sp>
    </p:spTree>
    <p:extLst>
      <p:ext uri="{BB962C8B-B14F-4D97-AF65-F5344CB8AC3E}">
        <p14:creationId xmlns:p14="http://schemas.microsoft.com/office/powerpoint/2010/main" val="361673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practical way to contextualise how a Quantity Surveyor can contribute to sustainable construction is to influence decisions on energy consumption, carbon emission of built environments of all activities at the planning, design, and construction stage. Full influence can be exerted to achieve a reduction in cost-in-use of the built asset and social cohesion of users should be promoted as much as possible.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18</a:t>
            </a:fld>
            <a:endParaRPr lang="en-GB"/>
          </a:p>
        </p:txBody>
      </p:sp>
    </p:spTree>
    <p:extLst>
      <p:ext uri="{BB962C8B-B14F-4D97-AF65-F5344CB8AC3E}">
        <p14:creationId xmlns:p14="http://schemas.microsoft.com/office/powerpoint/2010/main" val="388755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(about 15 to 35 </a:t>
            </a:r>
            <a:r>
              <a:rPr lang="en-GB" sz="1200" dirty="0" err="1">
                <a:effectLst/>
                <a:latin typeface="Arial" panose="020B0604020202020204" pitchFamily="34" charset="0"/>
                <a:ea typeface="Calibri" panose="020F0502020204030204" pitchFamily="34" charset="0"/>
              </a:rPr>
              <a:t>kilometers</a:t>
            </a:r>
            <a:r>
              <a:rPr lang="en-GB" sz="1200" dirty="0">
                <a:effectLst/>
                <a:latin typeface="Arial" panose="020B0604020202020204" pitchFamily="34" charset="0"/>
                <a:ea typeface="Calibri" panose="020F0502020204030204" pitchFamily="34" charset="0"/>
              </a:rPr>
              <a:t> above Earth’s surface) </a:t>
            </a:r>
          </a:p>
          <a:p>
            <a:endParaRPr lang="en-GB"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levels of atmospheric carbon dioxide and other greenhouse gas (such as Nitrous oxide - N</a:t>
            </a:r>
            <a:r>
              <a:rPr lang="en-GB"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GB" sz="1800" dirty="0">
                <a:effectLst/>
                <a:latin typeface="Arial" panose="020B0604020202020204" pitchFamily="34" charset="0"/>
                <a:ea typeface="Calibri" panose="020F0502020204030204" pitchFamily="34" charset="0"/>
                <a:cs typeface="Times New Roman" panose="02020603050405020304" pitchFamily="18" charset="0"/>
              </a:rPr>
              <a:t>O, methane - CH</a:t>
            </a:r>
            <a:r>
              <a:rPr lang="en-GB" sz="1800" baseline="-25000" dirty="0">
                <a:effectLst/>
                <a:latin typeface="Arial" panose="020B0604020202020204" pitchFamily="34" charset="0"/>
                <a:ea typeface="Calibri" panose="020F0502020204030204" pitchFamily="34" charset="0"/>
                <a:cs typeface="Times New Roman" panose="02020603050405020304" pitchFamily="18" charset="0"/>
              </a:rPr>
              <a:t>4</a:t>
            </a:r>
            <a:r>
              <a:rPr lang="en-GB" sz="1800" dirty="0">
                <a:effectLst/>
                <a:latin typeface="Arial" panose="020B0604020202020204" pitchFamily="34" charset="0"/>
                <a:ea typeface="Calibri" panose="020F0502020204030204" pitchFamily="34" charset="0"/>
                <a:cs typeface="Times New Roman" panose="02020603050405020304" pitchFamily="18" charset="0"/>
              </a:rPr>
              <a:t> and others) emission</a:t>
            </a:r>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5</a:t>
            </a:fld>
            <a:endParaRPr lang="en-GB"/>
          </a:p>
        </p:txBody>
      </p:sp>
    </p:spTree>
    <p:extLst>
      <p:ext uri="{BB962C8B-B14F-4D97-AF65-F5344CB8AC3E}">
        <p14:creationId xmlns:p14="http://schemas.microsoft.com/office/powerpoint/2010/main" val="331963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Figure 3 shows the recorded global economic losses from disasters as a share of global Gross Domestic Product (GDP) between 1990 and 2017. It should be noted that the percentages shown are with respect Gross values of domestic product, the significance of the figures will be more prominent when compared with country wealth.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9</a:t>
            </a:fld>
            <a:endParaRPr lang="en-GB"/>
          </a:p>
        </p:txBody>
      </p:sp>
    </p:spTree>
    <p:extLst>
      <p:ext uri="{BB962C8B-B14F-4D97-AF65-F5344CB8AC3E}">
        <p14:creationId xmlns:p14="http://schemas.microsoft.com/office/powerpoint/2010/main" val="17690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Brundtland Report</a:t>
            </a: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highlighted the three fundamental components of sustainable development, the environment, the economy, and society, and highlighted several recommendations which include the need to conserve and enhance our resource base, by </a:t>
            </a:r>
            <a:r>
              <a:rPr lang="en-GB" sz="1800" dirty="0">
                <a:solidFill>
                  <a:srgbClr val="000000"/>
                </a:solidFill>
                <a:effectLst/>
                <a:latin typeface="Arial" panose="020B0604020202020204" pitchFamily="34" charset="0"/>
                <a:ea typeface="Calibri" panose="020F0502020204030204" pitchFamily="34" charset="0"/>
              </a:rPr>
              <a:t>gradually changing the ways in which we develop</a:t>
            </a:r>
          </a:p>
          <a:p>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Calibri" panose="020F0502020204030204" pitchFamily="34" charset="0"/>
              </a:rPr>
              <a:t>The Paris Agreement (Paris Accord) </a:t>
            </a:r>
            <a:r>
              <a:rPr lang="en-GB" sz="1800" dirty="0">
                <a:solidFill>
                  <a:srgbClr val="000000"/>
                </a:solidFill>
                <a:effectLst/>
                <a:latin typeface="Arial" panose="020B0604020202020204" pitchFamily="34" charset="0"/>
                <a:ea typeface="Calibri" panose="020F0502020204030204" pitchFamily="34" charset="0"/>
              </a:rPr>
              <a:t>is a legally binding international treaty on climate change adopted by 196 Parties. Its goal is to limit global warming and covers climate change mitigation, adaptation, and finance</a:t>
            </a:r>
          </a:p>
          <a:p>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2E2E2E"/>
                </a:solidFill>
                <a:effectLst/>
                <a:latin typeface="Arial" panose="020B0604020202020204" pitchFamily="34" charset="0"/>
                <a:ea typeface="Calibri" panose="020F0502020204030204" pitchFamily="34" charset="0"/>
              </a:rPr>
              <a:t>The Sendai Framework for Disaster Risk Reduction (SFDRR) (2015–2030) was initiated to advance Disaster Risk Reduction (DRR) efforts, it aids the understanding of disaster risk and highlights steps for </a:t>
            </a:r>
            <a:r>
              <a:rPr lang="en-GB" sz="1800" dirty="0">
                <a:effectLst/>
                <a:latin typeface="Arial" panose="020B0604020202020204" pitchFamily="34" charset="0"/>
                <a:ea typeface="Calibri" panose="020F0502020204030204" pitchFamily="34" charset="0"/>
              </a:rPr>
              <a:t>mitigating disaster risk (</a:t>
            </a:r>
            <a:r>
              <a:rPr lang="en-GB" sz="1800" dirty="0" err="1">
                <a:effectLst/>
                <a:latin typeface="Arial" panose="020B0604020202020204" pitchFamily="34" charset="0"/>
                <a:ea typeface="Calibri" panose="020F0502020204030204" pitchFamily="34" charset="0"/>
              </a:rPr>
              <a:t>Busayo</a:t>
            </a:r>
            <a:r>
              <a:rPr lang="en-GB" sz="1800" dirty="0">
                <a:effectLst/>
                <a:latin typeface="Arial" panose="020B0604020202020204" pitchFamily="34" charset="0"/>
                <a:ea typeface="Calibri" panose="020F0502020204030204" pitchFamily="34" charset="0"/>
              </a:rPr>
              <a:t> et al, 2020)</a:t>
            </a:r>
            <a:endParaRPr lang="en-GB" sz="1800" dirty="0">
              <a:solidFill>
                <a:srgbClr val="000000"/>
              </a:solidFill>
              <a:effectLst/>
              <a:latin typeface="Arial" panose="020B0604020202020204" pitchFamily="34" charset="0"/>
              <a:ea typeface="Calibri" panose="020F0502020204030204" pitchFamily="34" charset="0"/>
            </a:endParaRPr>
          </a:p>
          <a:p>
            <a:endParaRPr lang="en-GB" sz="1800" dirty="0">
              <a:solidFill>
                <a:srgbClr val="000000"/>
              </a:solidFill>
              <a:effectLst/>
              <a:latin typeface="Arial" panose="020B0604020202020204" pitchFamily="34" charset="0"/>
            </a:endParaRPr>
          </a:p>
          <a:p>
            <a:r>
              <a:rPr lang="en-GB" sz="1800" dirty="0">
                <a:effectLst/>
                <a:latin typeface="Arial" panose="020B0604020202020204" pitchFamily="34" charset="0"/>
                <a:ea typeface="Calibri" panose="020F0502020204030204" pitchFamily="34" charset="0"/>
              </a:rPr>
              <a:t>UK became the world’s first major economy to pass a law committing the country to a target of ‘net zero’ emissions by 2050 (Met Office, 2021)</a:t>
            </a:r>
            <a:endParaRPr lang="en-GB" sz="180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10</a:t>
            </a:fld>
            <a:endParaRPr lang="en-GB"/>
          </a:p>
        </p:txBody>
      </p:sp>
    </p:spTree>
    <p:extLst>
      <p:ext uri="{BB962C8B-B14F-4D97-AF65-F5344CB8AC3E}">
        <p14:creationId xmlns:p14="http://schemas.microsoft.com/office/powerpoint/2010/main" val="31196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Brundtland Report</a:t>
            </a: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highlighted the three fundamental components of sustainable development, the environment, the economy, and society, and highlighted several recommendations which include the need to conserve and enhance our resource base, by </a:t>
            </a:r>
            <a:r>
              <a:rPr lang="en-GB" sz="1800" dirty="0">
                <a:solidFill>
                  <a:srgbClr val="000000"/>
                </a:solidFill>
                <a:effectLst/>
                <a:latin typeface="Arial" panose="020B0604020202020204" pitchFamily="34" charset="0"/>
                <a:ea typeface="Calibri" panose="020F0502020204030204" pitchFamily="34" charset="0"/>
              </a:rPr>
              <a:t>gradually changing the ways in which we develop</a:t>
            </a:r>
          </a:p>
          <a:p>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Calibri" panose="020F0502020204030204" pitchFamily="34" charset="0"/>
              </a:rPr>
              <a:t>The Paris Agreement (Paris Accord) </a:t>
            </a:r>
            <a:r>
              <a:rPr lang="en-GB" sz="1800" dirty="0">
                <a:solidFill>
                  <a:srgbClr val="000000"/>
                </a:solidFill>
                <a:effectLst/>
                <a:latin typeface="Arial" panose="020B0604020202020204" pitchFamily="34" charset="0"/>
                <a:ea typeface="Calibri" panose="020F0502020204030204" pitchFamily="34" charset="0"/>
              </a:rPr>
              <a:t>is a legally binding international treaty on climate change adopted by 196 Parties. Its goal is to limit global warming and covers climate change mitigation, adaptation, and finance</a:t>
            </a:r>
          </a:p>
          <a:p>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2E2E2E"/>
                </a:solidFill>
                <a:effectLst/>
                <a:latin typeface="Arial" panose="020B0604020202020204" pitchFamily="34" charset="0"/>
                <a:ea typeface="Calibri" panose="020F0502020204030204" pitchFamily="34" charset="0"/>
              </a:rPr>
              <a:t>The Sendai Framework for Disaster Risk Reduction (SFDRR) (2015–2030) was initiated to advance Disaster Risk Reduction (DRR) efforts, it aids the understanding of disaster risk and highlights steps for </a:t>
            </a:r>
            <a:r>
              <a:rPr lang="en-GB" sz="1800" dirty="0">
                <a:effectLst/>
                <a:latin typeface="Arial" panose="020B0604020202020204" pitchFamily="34" charset="0"/>
                <a:ea typeface="Calibri" panose="020F0502020204030204" pitchFamily="34" charset="0"/>
              </a:rPr>
              <a:t>mitigating disaster risk (</a:t>
            </a:r>
            <a:r>
              <a:rPr lang="en-GB" sz="1800" dirty="0" err="1">
                <a:effectLst/>
                <a:latin typeface="Arial" panose="020B0604020202020204" pitchFamily="34" charset="0"/>
                <a:ea typeface="Calibri" panose="020F0502020204030204" pitchFamily="34" charset="0"/>
              </a:rPr>
              <a:t>Busayo</a:t>
            </a:r>
            <a:r>
              <a:rPr lang="en-GB" sz="1800" dirty="0">
                <a:effectLst/>
                <a:latin typeface="Arial" panose="020B0604020202020204" pitchFamily="34" charset="0"/>
                <a:ea typeface="Calibri" panose="020F0502020204030204" pitchFamily="34" charset="0"/>
              </a:rPr>
              <a:t> et al, 2020)</a:t>
            </a:r>
            <a:endParaRPr lang="en-GB" sz="1800" dirty="0">
              <a:solidFill>
                <a:srgbClr val="000000"/>
              </a:solidFill>
              <a:effectLst/>
              <a:latin typeface="Arial" panose="020B0604020202020204" pitchFamily="34" charset="0"/>
              <a:ea typeface="Calibri" panose="020F0502020204030204" pitchFamily="34" charset="0"/>
            </a:endParaRPr>
          </a:p>
          <a:p>
            <a:endParaRPr lang="en-GB" sz="1800" dirty="0">
              <a:solidFill>
                <a:srgbClr val="000000"/>
              </a:solidFill>
              <a:effectLst/>
              <a:latin typeface="Arial" panose="020B0604020202020204" pitchFamily="34" charset="0"/>
            </a:endParaRPr>
          </a:p>
          <a:p>
            <a:r>
              <a:rPr lang="en-GB" sz="1800" dirty="0">
                <a:effectLst/>
                <a:latin typeface="Arial" panose="020B0604020202020204" pitchFamily="34" charset="0"/>
                <a:ea typeface="Calibri" panose="020F0502020204030204" pitchFamily="34" charset="0"/>
              </a:rPr>
              <a:t>UK became the world’s first major economy to pass a law committing the country to a target of ‘net zero’ emissions by 2050 (Met Office, 2021)</a:t>
            </a:r>
            <a:endParaRPr lang="en-GB" sz="180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11</a:t>
            </a:fld>
            <a:endParaRPr lang="en-GB"/>
          </a:p>
        </p:txBody>
      </p:sp>
    </p:spTree>
    <p:extLst>
      <p:ext uri="{BB962C8B-B14F-4D97-AF65-F5344CB8AC3E}">
        <p14:creationId xmlns:p14="http://schemas.microsoft.com/office/powerpoint/2010/main" val="188604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On 18</a:t>
            </a:r>
            <a:r>
              <a:rPr lang="en-GB" sz="1800" baseline="30000" dirty="0">
                <a:effectLst/>
                <a:latin typeface="Arial" panose="020B0604020202020204" pitchFamily="34" charset="0"/>
                <a:ea typeface="Calibri" panose="020F0502020204030204" pitchFamily="34" charset="0"/>
              </a:rPr>
              <a:t>th</a:t>
            </a:r>
            <a:r>
              <a:rPr lang="en-GB" sz="1800" dirty="0">
                <a:effectLst/>
                <a:latin typeface="Arial" panose="020B0604020202020204" pitchFamily="34" charset="0"/>
                <a:ea typeface="Calibri" panose="020F0502020204030204" pitchFamily="34" charset="0"/>
              </a:rPr>
              <a:t> March 2021, Nigeria also launched a National Action Plan on Gender and Climate Change (NAPGCC) which aims to ensure that climate actions in Nigeria integrates the contributions of everyone. The Action Plan targets the attainment of a climate-resilient Nigeria, the important and critical roles of all class of individuals in the implementation policies and strategies. Nigeria has a Department of Climate Change in the Federal Ministry of Environment and I believe that the domestication of all relevant action plans in the construction industry </a:t>
            </a:r>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12</a:t>
            </a:fld>
            <a:endParaRPr lang="en-GB"/>
          </a:p>
        </p:txBody>
      </p:sp>
    </p:spTree>
    <p:extLst>
      <p:ext uri="{BB962C8B-B14F-4D97-AF65-F5344CB8AC3E}">
        <p14:creationId xmlns:p14="http://schemas.microsoft.com/office/powerpoint/2010/main" val="367477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2C2C2C"/>
                </a:solidFill>
                <a:effectLst/>
                <a:latin typeface="Arial" panose="020B0604020202020204" pitchFamily="34" charset="0"/>
                <a:ea typeface="Times New Roman" panose="02020603050405020304" pitchFamily="18" charset="0"/>
              </a:rPr>
              <a:t>But one thing remains, Quantity Surveyors and other professionals need to know how the sustainability agenda can be supported through existing traditional and emerging roles. Infrastructure expenditures should preserve the present day, defend the climate, reduce disaster risks, and meet economic and functional targets.</a:t>
            </a:r>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13</a:t>
            </a:fld>
            <a:endParaRPr lang="en-GB"/>
          </a:p>
        </p:txBody>
      </p:sp>
    </p:spTree>
    <p:extLst>
      <p:ext uri="{BB962C8B-B14F-4D97-AF65-F5344CB8AC3E}">
        <p14:creationId xmlns:p14="http://schemas.microsoft.com/office/powerpoint/2010/main" val="410833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good to know that there are some EDGE certified properties in Nigeria as well such as Peridot Parkland Estate and Cornerstone Towers. Incorporating sustainability in building services only requires the consideration of sustainable options for Lighting, heating, ventilation and air conditioning (HVAC), piped systems, power supply, transportation system and automation options.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15</a:t>
            </a:fld>
            <a:endParaRPr lang="en-GB"/>
          </a:p>
        </p:txBody>
      </p:sp>
    </p:spTree>
    <p:extLst>
      <p:ext uri="{BB962C8B-B14F-4D97-AF65-F5344CB8AC3E}">
        <p14:creationId xmlns:p14="http://schemas.microsoft.com/office/powerpoint/2010/main" val="113304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good to know that there are some EDGE certified properties in Nigeria as well such as Peridot Parkland Estate and Cornerstone Towers. Incorporating sustainability in building services only requires the consideration of sustainable options for Lighting, heating, ventilation and air conditioning (HVAC), piped systems, power supply, transportation system and automation options.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9C3B77-FCAC-4244-BB80-CB99FE2712AA}" type="slidenum">
              <a:rPr lang="en-GB" smtClean="0"/>
              <a:t>16</a:t>
            </a:fld>
            <a:endParaRPr lang="en-GB"/>
          </a:p>
        </p:txBody>
      </p:sp>
    </p:spTree>
    <p:extLst>
      <p:ext uri="{BB962C8B-B14F-4D97-AF65-F5344CB8AC3E}">
        <p14:creationId xmlns:p14="http://schemas.microsoft.com/office/powerpoint/2010/main" val="63533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23B5-55AD-42CB-82D6-E27F8840E0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265497-8EB2-41F6-8EC8-6B6C29456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CE6A7A-D56B-4B1C-BC89-4CE6994E6B14}"/>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5" name="Footer Placeholder 4">
            <a:extLst>
              <a:ext uri="{FF2B5EF4-FFF2-40B4-BE49-F238E27FC236}">
                <a16:creationId xmlns:a16="http://schemas.microsoft.com/office/drawing/2014/main" id="{75A0EA9C-159C-4D7B-A927-C418E2E79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38835-0095-41E2-B7BE-42416BB6E11B}"/>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23039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0669-2CAA-4A1D-AD04-027641B1ED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DE2CC-3B74-48B5-B5A1-C48C01FF8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5946F-84FB-4B0C-B0AF-5E9E5C4E613E}"/>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5" name="Footer Placeholder 4">
            <a:extLst>
              <a:ext uri="{FF2B5EF4-FFF2-40B4-BE49-F238E27FC236}">
                <a16:creationId xmlns:a16="http://schemas.microsoft.com/office/drawing/2014/main" id="{23140FC8-821A-48F3-BC1C-CB55A6BA1D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A3340-86A0-40F1-8817-BFC777B7F113}"/>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388911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773B-6DC7-430D-8C43-F20C24FBA2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DFB3D3-2A81-45F3-A21D-86783E1F8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EC68D-5493-40B9-9C5F-314DD2EA6CFD}"/>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5" name="Footer Placeholder 4">
            <a:extLst>
              <a:ext uri="{FF2B5EF4-FFF2-40B4-BE49-F238E27FC236}">
                <a16:creationId xmlns:a16="http://schemas.microsoft.com/office/drawing/2014/main" id="{E9F4BD26-ACA9-490C-970E-A73650B04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BB006-9F7C-44F4-831F-9C07417FD3F6}"/>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390283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8126-6F79-4449-ABFA-ADFC7C8FEF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2277CB-FAC8-4DC9-BB13-60BEED1BB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477E6-ED8B-4C65-83E1-8B0436ED3C84}"/>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5" name="Footer Placeholder 4">
            <a:extLst>
              <a:ext uri="{FF2B5EF4-FFF2-40B4-BE49-F238E27FC236}">
                <a16:creationId xmlns:a16="http://schemas.microsoft.com/office/drawing/2014/main" id="{37E0F7F2-BF7B-4BDF-B5CF-F3398AF914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6C26C3-55C9-4A02-BCDC-6A1145852842}"/>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166322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96A8-12B9-4EE2-A96F-16B1427BFB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E861D4-7A1B-4881-A9D6-1066608E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EF828C-A575-4081-AE24-C2F66DBC3F4E}"/>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5" name="Footer Placeholder 4">
            <a:extLst>
              <a:ext uri="{FF2B5EF4-FFF2-40B4-BE49-F238E27FC236}">
                <a16:creationId xmlns:a16="http://schemas.microsoft.com/office/drawing/2014/main" id="{F4424D28-8D46-400D-BFE4-2DE625C3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443CC0-19D8-4B1D-BE6F-1035A89EF4B6}"/>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390129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FFD6-CB24-4937-8263-8B95E7A401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1451D4-07DA-4544-B5FD-F56FAF336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B4DFAC-79D3-42F1-AEFF-1687595E7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F7F739-B5BD-4C0B-A1AA-E3CEB3D0F8AE}"/>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6" name="Footer Placeholder 5">
            <a:extLst>
              <a:ext uri="{FF2B5EF4-FFF2-40B4-BE49-F238E27FC236}">
                <a16:creationId xmlns:a16="http://schemas.microsoft.com/office/drawing/2014/main" id="{75B8CC93-F9FA-4892-8DC6-FAAE411483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E95A-7812-49BD-A3E3-C965AC30C941}"/>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281405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4049-94BE-4EA5-9B0D-7AA2881134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FA96B-8252-457D-9CC6-EC3387CA2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2B8F2-AA7E-4D6A-9444-AC5E43EB9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879BD8-E5DB-41EE-A9DD-9712F8C49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E2725-5097-46FE-BB81-1117EB248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531DD4-86DD-4374-9E6C-4DB2067803D6}"/>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8" name="Footer Placeholder 7">
            <a:extLst>
              <a:ext uri="{FF2B5EF4-FFF2-40B4-BE49-F238E27FC236}">
                <a16:creationId xmlns:a16="http://schemas.microsoft.com/office/drawing/2014/main" id="{3B411694-1371-438F-88FF-D8F6CFFF0E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76A611-575C-4948-964D-E5B5702E9DFB}"/>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275741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8F5A-D818-4E96-89FC-17C1487DC1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7600CD-5A06-4DE6-93DF-556AB9388650}"/>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4" name="Footer Placeholder 3">
            <a:extLst>
              <a:ext uri="{FF2B5EF4-FFF2-40B4-BE49-F238E27FC236}">
                <a16:creationId xmlns:a16="http://schemas.microsoft.com/office/drawing/2014/main" id="{DE6CB369-CF1C-4D93-8C2A-435542CB78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5AA9FA-AF53-46F3-AF52-EDA5E4DA349B}"/>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146538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EE9F3-7512-4B62-82F1-ADCB08A3C925}"/>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3" name="Footer Placeholder 2">
            <a:extLst>
              <a:ext uri="{FF2B5EF4-FFF2-40B4-BE49-F238E27FC236}">
                <a16:creationId xmlns:a16="http://schemas.microsoft.com/office/drawing/2014/main" id="{20BDECC4-E7CA-4EFB-8709-DDC64D7526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53D87C-CB3D-4BA6-B7B1-14C0837F93E0}"/>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423658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D92F-A1D9-4C98-8182-0962D5D04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03C757-69CC-4429-AE18-35E37348E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6FFF5F-38F8-421A-96CE-EFFF05B16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3B578E-371E-4057-AA5A-6F15EFB4322F}"/>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6" name="Footer Placeholder 5">
            <a:extLst>
              <a:ext uri="{FF2B5EF4-FFF2-40B4-BE49-F238E27FC236}">
                <a16:creationId xmlns:a16="http://schemas.microsoft.com/office/drawing/2014/main" id="{2BAE1981-92B5-414D-BE08-4E3234DEB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769BB1-BBCB-41DA-B411-3F44921FC57B}"/>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268997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D109-13EE-489E-8CF7-A05321561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B9FBD6-A193-4FF4-AE49-6B4EBF368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BDD506-ECF2-4003-B850-E5B3C50D3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36D9F-6B3C-457C-A4C5-B3DD53A57178}"/>
              </a:ext>
            </a:extLst>
          </p:cNvPr>
          <p:cNvSpPr>
            <a:spLocks noGrp="1"/>
          </p:cNvSpPr>
          <p:nvPr>
            <p:ph type="dt" sz="half" idx="10"/>
          </p:nvPr>
        </p:nvSpPr>
        <p:spPr/>
        <p:txBody>
          <a:bodyPr/>
          <a:lstStyle/>
          <a:p>
            <a:fld id="{98566029-159D-4555-AD20-FA45A47AFBA3}" type="datetimeFigureOut">
              <a:rPr lang="en-GB" smtClean="0"/>
              <a:t>13/11/2021</a:t>
            </a:fld>
            <a:endParaRPr lang="en-GB"/>
          </a:p>
        </p:txBody>
      </p:sp>
      <p:sp>
        <p:nvSpPr>
          <p:cNvPr id="6" name="Footer Placeholder 5">
            <a:extLst>
              <a:ext uri="{FF2B5EF4-FFF2-40B4-BE49-F238E27FC236}">
                <a16:creationId xmlns:a16="http://schemas.microsoft.com/office/drawing/2014/main" id="{D005CDE5-C87F-43A2-8CCF-C562451DD3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F1BD46-989D-46AF-859E-E69B937A520D}"/>
              </a:ext>
            </a:extLst>
          </p:cNvPr>
          <p:cNvSpPr>
            <a:spLocks noGrp="1"/>
          </p:cNvSpPr>
          <p:nvPr>
            <p:ph type="sldNum" sz="quarter" idx="12"/>
          </p:nvPr>
        </p:nvSpPr>
        <p:spPr/>
        <p:txBody>
          <a:bodyPr/>
          <a:lstStyle/>
          <a:p>
            <a:fld id="{8F7C7BF1-B6FE-4C11-8C01-1B47C6669011}" type="slidenum">
              <a:rPr lang="en-GB" smtClean="0"/>
              <a:t>‹#›</a:t>
            </a:fld>
            <a:endParaRPr lang="en-GB"/>
          </a:p>
        </p:txBody>
      </p:sp>
    </p:spTree>
    <p:extLst>
      <p:ext uri="{BB962C8B-B14F-4D97-AF65-F5344CB8AC3E}">
        <p14:creationId xmlns:p14="http://schemas.microsoft.com/office/powerpoint/2010/main" val="1004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085C0-E991-4152-96A3-53D5D1F4E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82BAA2-1D99-479A-B9D6-1A80DFAF0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C7FF32-D398-498A-BBE7-E62018EEF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66029-159D-4555-AD20-FA45A47AFBA3}" type="datetimeFigureOut">
              <a:rPr lang="en-GB" smtClean="0"/>
              <a:t>13/11/2021</a:t>
            </a:fld>
            <a:endParaRPr lang="en-GB"/>
          </a:p>
        </p:txBody>
      </p:sp>
      <p:sp>
        <p:nvSpPr>
          <p:cNvPr id="5" name="Footer Placeholder 4">
            <a:extLst>
              <a:ext uri="{FF2B5EF4-FFF2-40B4-BE49-F238E27FC236}">
                <a16:creationId xmlns:a16="http://schemas.microsoft.com/office/drawing/2014/main" id="{0F2C35D0-5001-4E66-B095-9102E5FFF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A24231-7141-4C4F-B148-F2128590C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C7BF1-B6FE-4C11-8C01-1B47C6669011}" type="slidenum">
              <a:rPr lang="en-GB" smtClean="0"/>
              <a:t>‹#›</a:t>
            </a:fld>
            <a:endParaRPr lang="en-GB"/>
          </a:p>
        </p:txBody>
      </p:sp>
    </p:spTree>
    <p:extLst>
      <p:ext uri="{BB962C8B-B14F-4D97-AF65-F5344CB8AC3E}">
        <p14:creationId xmlns:p14="http://schemas.microsoft.com/office/powerpoint/2010/main" val="1377240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3FA3-0185-4E69-9A4E-0A1B0EA6223F}"/>
              </a:ext>
            </a:extLst>
          </p:cNvPr>
          <p:cNvSpPr>
            <a:spLocks noGrp="1"/>
          </p:cNvSpPr>
          <p:nvPr>
            <p:ph type="ctrTitle"/>
          </p:nvPr>
        </p:nvSpPr>
        <p:spPr>
          <a:xfrm>
            <a:off x="833120" y="538241"/>
            <a:ext cx="10525760" cy="3779679"/>
          </a:xfrm>
        </p:spPr>
        <p:txBody>
          <a:bodyPr>
            <a:noAutofit/>
          </a:bodyPr>
          <a:lstStyle/>
          <a:p>
            <a:r>
              <a:rPr lang="en-US" sz="2500" b="1" dirty="0">
                <a:effectLst/>
                <a:latin typeface="Arial" panose="020B0604020202020204" pitchFamily="34" charset="0"/>
                <a:ea typeface="Calibri" panose="020F0502020204030204" pitchFamily="34" charset="0"/>
              </a:rPr>
              <a:t>CLIMATE CHANGE AND GLOBAL DISASTERS: DEVELOPING SUSTAINABLE INFRASTRUCTURES AMIDST DECLINING ECONOMIC RESOURCES</a:t>
            </a:r>
            <a:br>
              <a:rPr lang="en-US" sz="2500" b="1" dirty="0">
                <a:effectLst/>
                <a:latin typeface="Arial" panose="020B0604020202020204" pitchFamily="34" charset="0"/>
                <a:ea typeface="Calibri" panose="020F0502020204030204" pitchFamily="34" charset="0"/>
              </a:rPr>
            </a:br>
            <a:br>
              <a:rPr lang="en-US" sz="2500" b="1" dirty="0">
                <a:effectLst/>
                <a:latin typeface="Arial" panose="020B0604020202020204" pitchFamily="34" charset="0"/>
                <a:ea typeface="Calibri" panose="020F0502020204030204" pitchFamily="34" charset="0"/>
              </a:rPr>
            </a:br>
            <a:br>
              <a:rPr lang="en-US" sz="2500" b="1" dirty="0">
                <a:effectLst/>
                <a:latin typeface="Arial" panose="020B0604020202020204" pitchFamily="34" charset="0"/>
                <a:ea typeface="Calibri" panose="020F0502020204030204" pitchFamily="34" charset="0"/>
              </a:rPr>
            </a:br>
            <a:br>
              <a:rPr lang="en-US" sz="2500" b="1" dirty="0">
                <a:effectLst/>
                <a:latin typeface="Arial" panose="020B0604020202020204" pitchFamily="34" charset="0"/>
                <a:ea typeface="Calibri" panose="020F0502020204030204" pitchFamily="34" charset="0"/>
              </a:rPr>
            </a:br>
            <a:r>
              <a:rPr lang="en-US" sz="2500" b="1" dirty="0">
                <a:effectLst/>
                <a:latin typeface="Arial" panose="020B0604020202020204" pitchFamily="34" charset="0"/>
                <a:ea typeface="Calibri" panose="020F0502020204030204" pitchFamily="34" charset="0"/>
              </a:rPr>
              <a:t>BY </a:t>
            </a:r>
            <a:br>
              <a:rPr lang="en-US" sz="2500" b="1" dirty="0">
                <a:effectLst/>
                <a:latin typeface="Arial" panose="020B0604020202020204" pitchFamily="34" charset="0"/>
                <a:ea typeface="Calibri" panose="020F0502020204030204" pitchFamily="34" charset="0"/>
              </a:rPr>
            </a:br>
            <a:br>
              <a:rPr lang="en-US" sz="2500" b="1" dirty="0">
                <a:effectLst/>
                <a:latin typeface="Arial" panose="020B0604020202020204" pitchFamily="34" charset="0"/>
                <a:ea typeface="Calibri" panose="020F0502020204030204" pitchFamily="34" charset="0"/>
              </a:rPr>
            </a:br>
            <a:r>
              <a:rPr lang="en-GB" sz="2500" b="1" dirty="0">
                <a:effectLst/>
                <a:latin typeface="Arial" panose="020B0604020202020204" pitchFamily="34" charset="0"/>
                <a:ea typeface="Calibri" panose="020F0502020204030204" pitchFamily="34" charset="0"/>
              </a:rPr>
              <a:t>PROF. H. A. ODEYINKA </a:t>
            </a:r>
            <a:r>
              <a:rPr lang="en-GB" sz="2500" b="1" i="1" dirty="0">
                <a:effectLst/>
                <a:latin typeface="Arial" panose="020B0604020202020204" pitchFamily="34" charset="0"/>
                <a:ea typeface="Calibri" panose="020F0502020204030204" pitchFamily="34" charset="0"/>
              </a:rPr>
              <a:t>(PhD, </a:t>
            </a:r>
            <a:r>
              <a:rPr lang="en-GB" sz="2500" b="1" i="1" dirty="0">
                <a:latin typeface="Arial" panose="020B0604020202020204" pitchFamily="34" charset="0"/>
                <a:ea typeface="Calibri" panose="020F0502020204030204" pitchFamily="34" charset="0"/>
              </a:rPr>
              <a:t>FNIQS, MRICS</a:t>
            </a:r>
            <a:r>
              <a:rPr lang="en-GB" sz="2500" b="1" i="1" dirty="0">
                <a:effectLst/>
                <a:latin typeface="Arial" panose="020B0604020202020204" pitchFamily="34" charset="0"/>
                <a:ea typeface="Calibri" panose="020F0502020204030204" pitchFamily="34" charset="0"/>
              </a:rPr>
              <a:t>, FHEA) </a:t>
            </a:r>
            <a:br>
              <a:rPr lang="en-GB" sz="2500" b="1" i="1" dirty="0">
                <a:effectLst/>
                <a:latin typeface="Arial" panose="020B0604020202020204" pitchFamily="34" charset="0"/>
                <a:ea typeface="Calibri" panose="020F0502020204030204" pitchFamily="34" charset="0"/>
              </a:rPr>
            </a:br>
            <a:r>
              <a:rPr lang="en-GB" sz="2500" b="1" dirty="0">
                <a:effectLst/>
                <a:latin typeface="Arial" panose="020B0604020202020204" pitchFamily="34" charset="0"/>
                <a:ea typeface="Calibri" panose="020F0502020204030204" pitchFamily="34" charset="0"/>
              </a:rPr>
              <a:t>OBAFEMI AWOLOWO UNIVERSITY, ILE IFE, OSUN STATE, NIGERIA</a:t>
            </a:r>
            <a:endParaRPr lang="en-GB" sz="2500" dirty="0"/>
          </a:p>
        </p:txBody>
      </p:sp>
      <p:sp>
        <p:nvSpPr>
          <p:cNvPr id="3" name="Subtitle 2">
            <a:extLst>
              <a:ext uri="{FF2B5EF4-FFF2-40B4-BE49-F238E27FC236}">
                <a16:creationId xmlns:a16="http://schemas.microsoft.com/office/drawing/2014/main" id="{803FC539-0495-4B2E-A3B3-233E1D92B237}"/>
              </a:ext>
            </a:extLst>
          </p:cNvPr>
          <p:cNvSpPr>
            <a:spLocks noGrp="1"/>
          </p:cNvSpPr>
          <p:nvPr>
            <p:ph type="subTitle" idx="1"/>
          </p:nvPr>
        </p:nvSpPr>
        <p:spPr>
          <a:xfrm>
            <a:off x="1524000" y="4429919"/>
            <a:ext cx="9144000" cy="1655762"/>
          </a:xfrm>
        </p:spPr>
        <p:txBody>
          <a:bodyPr>
            <a:normAutofit lnSpcReduction="10000"/>
          </a:bodyPr>
          <a:lstStyle/>
          <a:p>
            <a:endParaRPr lang="en-US" sz="1800" b="1" dirty="0">
              <a:effectLst/>
              <a:latin typeface="Arial" panose="020B0604020202020204" pitchFamily="34" charset="0"/>
              <a:ea typeface="Calibri" panose="020F0502020204030204" pitchFamily="34" charset="0"/>
            </a:endParaRPr>
          </a:p>
          <a:p>
            <a:r>
              <a:rPr lang="en-US" sz="1800" b="1" dirty="0">
                <a:effectLst/>
                <a:latin typeface="Arial" panose="020B0604020202020204" pitchFamily="34" charset="0"/>
                <a:ea typeface="Calibri" panose="020F0502020204030204" pitchFamily="34" charset="0"/>
              </a:rPr>
              <a:t>A KEYNOTE PAPER </a:t>
            </a:r>
          </a:p>
          <a:p>
            <a:r>
              <a:rPr lang="en-US" sz="1800" b="1" dirty="0">
                <a:effectLst/>
                <a:latin typeface="Arial" panose="020B0604020202020204" pitchFamily="34" charset="0"/>
                <a:ea typeface="Calibri" panose="020F0502020204030204" pitchFamily="34" charset="0"/>
              </a:rPr>
              <a:t>DELIVERED AT THE 29TH BIENNIAL CONFERENCE/ELECTION GENERAL MEETING OF THE NIGERIAN INSTITUTE OF QUANTITY SURVEYORS </a:t>
            </a:r>
          </a:p>
          <a:p>
            <a:r>
              <a:rPr lang="en-US" sz="1800" b="1" dirty="0">
                <a:effectLst/>
                <a:latin typeface="Arial" panose="020B0604020202020204" pitchFamily="34" charset="0"/>
                <a:ea typeface="Calibri" panose="020F0502020204030204" pitchFamily="34" charset="0"/>
              </a:rPr>
              <a:t>“ABUJA 2021” </a:t>
            </a:r>
            <a:endParaRPr lang="en-GB" dirty="0"/>
          </a:p>
        </p:txBody>
      </p:sp>
    </p:spTree>
    <p:extLst>
      <p:ext uri="{BB962C8B-B14F-4D97-AF65-F5344CB8AC3E}">
        <p14:creationId xmlns:p14="http://schemas.microsoft.com/office/powerpoint/2010/main" val="77396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467D-3E20-4B89-AF4A-F462936AF38F}"/>
              </a:ext>
            </a:extLst>
          </p:cNvPr>
          <p:cNvSpPr>
            <a:spLocks noGrp="1"/>
          </p:cNvSpPr>
          <p:nvPr>
            <p:ph type="title"/>
          </p:nvPr>
        </p:nvSpPr>
        <p:spPr>
          <a:xfrm>
            <a:off x="838200" y="136525"/>
            <a:ext cx="10515600" cy="1325563"/>
          </a:xfrm>
        </p:spPr>
        <p:txBody>
          <a:bodyPr>
            <a:norm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Key UN initiatives addressing Climate Change</a:t>
            </a:r>
            <a:br>
              <a:rPr lang="en-GB" sz="3500" b="1" dirty="0">
                <a:effectLst/>
                <a:latin typeface="Calibri" panose="020F0502020204030204" pitchFamily="34" charset="0"/>
                <a:ea typeface="Calibri" panose="020F0502020204030204" pitchFamily="34" charset="0"/>
                <a:cs typeface="Times New Roman" panose="02020603050405020304" pitchFamily="18" charset="0"/>
              </a:rPr>
            </a:br>
            <a:endParaRPr lang="en-GB" sz="3500" b="1" dirty="0"/>
          </a:p>
        </p:txBody>
      </p:sp>
      <p:sp>
        <p:nvSpPr>
          <p:cNvPr id="3" name="Content Placeholder 2">
            <a:extLst>
              <a:ext uri="{FF2B5EF4-FFF2-40B4-BE49-F238E27FC236}">
                <a16:creationId xmlns:a16="http://schemas.microsoft.com/office/drawing/2014/main" id="{E76DF3DE-4310-4FF3-A585-FBCC270BC8C2}"/>
              </a:ext>
            </a:extLst>
          </p:cNvPr>
          <p:cNvSpPr>
            <a:spLocks noGrp="1"/>
          </p:cNvSpPr>
          <p:nvPr>
            <p:ph idx="1"/>
          </p:nvPr>
        </p:nvSpPr>
        <p:spPr>
          <a:xfrm>
            <a:off x="838200" y="939800"/>
            <a:ext cx="10833100" cy="5781675"/>
          </a:xfrm>
        </p:spPr>
        <p:txBody>
          <a:bodyPr>
            <a:noAutofit/>
          </a:bodyPr>
          <a:lstStyle/>
          <a:p>
            <a:pPr algn="just"/>
            <a:r>
              <a:rPr lang="en-GB" sz="2400" b="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Brundtland Report</a:t>
            </a:r>
            <a:r>
              <a:rPr lang="en-GB"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(1987) highlighted the three fundamental components of sustainable development, the environment, the economy, and society</a:t>
            </a:r>
          </a:p>
          <a:p>
            <a:pPr algn="just"/>
            <a:endParaRPr lang="en-GB"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endParaRPr>
          </a:p>
          <a:p>
            <a:pPr algn="just"/>
            <a:r>
              <a:rPr lang="en-GB" sz="2400" b="1" dirty="0">
                <a:solidFill>
                  <a:srgbClr val="000000"/>
                </a:solidFill>
                <a:effectLst/>
                <a:latin typeface="Arial" panose="020B0604020202020204" pitchFamily="34" charset="0"/>
                <a:ea typeface="Calibri" panose="020F0502020204030204" pitchFamily="34" charset="0"/>
              </a:rPr>
              <a:t>The Paris Agreement 2015 (Paris Accord) – COP21 </a:t>
            </a:r>
            <a:r>
              <a:rPr lang="en-GB" sz="2400" dirty="0">
                <a:solidFill>
                  <a:srgbClr val="000000"/>
                </a:solidFill>
                <a:effectLst/>
                <a:latin typeface="Arial" panose="020B0604020202020204" pitchFamily="34" charset="0"/>
                <a:ea typeface="Calibri" panose="020F0502020204030204" pitchFamily="34" charset="0"/>
              </a:rPr>
              <a:t>is a legally binding international treaty on climate change. Its goal is to limit global warming and covers climate change mitigation, adaptation, and finance</a:t>
            </a:r>
          </a:p>
          <a:p>
            <a:pPr algn="just"/>
            <a:endParaRPr lang="en-GB" sz="2400" dirty="0">
              <a:solidFill>
                <a:srgbClr val="000000"/>
              </a:solidFill>
              <a:effectLst/>
              <a:latin typeface="Arial" panose="020B0604020202020204" pitchFamily="34" charset="0"/>
              <a:ea typeface="Calibri" panose="020F0502020204030204" pitchFamily="34" charset="0"/>
            </a:endParaRPr>
          </a:p>
          <a:p>
            <a:pPr algn="just"/>
            <a:r>
              <a:rPr lang="en-GB" sz="2400" dirty="0">
                <a:solidFill>
                  <a:srgbClr val="000000"/>
                </a:solidFill>
                <a:effectLst/>
                <a:latin typeface="Arial" panose="020B0604020202020204" pitchFamily="34" charset="0"/>
                <a:ea typeface="Calibri" panose="020F0502020204030204" pitchFamily="34" charset="0"/>
              </a:rPr>
              <a:t>The 2030 Agenda for</a:t>
            </a:r>
            <a:r>
              <a:rPr lang="en-GB" sz="2400" b="1" dirty="0">
                <a:solidFill>
                  <a:srgbClr val="000000"/>
                </a:solidFill>
                <a:effectLst/>
                <a:latin typeface="Arial" panose="020B0604020202020204" pitchFamily="34" charset="0"/>
                <a:ea typeface="Calibri" panose="020F0502020204030204" pitchFamily="34" charset="0"/>
              </a:rPr>
              <a:t> Sustainable Development” is another intervention with a blueprint for peace and prosperity of the people and the planet. </a:t>
            </a:r>
            <a:r>
              <a:rPr lang="en-GB" sz="2400" b="1" dirty="0">
                <a:solidFill>
                  <a:srgbClr val="000000"/>
                </a:solidFill>
                <a:latin typeface="Arial" panose="020B0604020202020204" pitchFamily="34" charset="0"/>
                <a:ea typeface="Calibri" panose="020F0502020204030204" pitchFamily="34" charset="0"/>
              </a:rPr>
              <a:t> </a:t>
            </a:r>
          </a:p>
          <a:p>
            <a:pPr lvl="1" algn="just"/>
            <a:r>
              <a:rPr lang="en-GB" dirty="0">
                <a:solidFill>
                  <a:srgbClr val="000000"/>
                </a:solidFill>
                <a:effectLst/>
                <a:latin typeface="Arial" panose="020B0604020202020204" pitchFamily="34" charset="0"/>
                <a:ea typeface="Calibri" panose="020F0502020204030204" pitchFamily="34" charset="0"/>
              </a:rPr>
              <a:t>clear targets described 17 </a:t>
            </a:r>
            <a:r>
              <a:rPr lang="en-GB" b="1" dirty="0">
                <a:solidFill>
                  <a:srgbClr val="000000"/>
                </a:solidFill>
                <a:effectLst/>
                <a:latin typeface="Arial" panose="020B0604020202020204" pitchFamily="34" charset="0"/>
                <a:ea typeface="Calibri" panose="020F0502020204030204" pitchFamily="34" charset="0"/>
              </a:rPr>
              <a:t>Sustainable Development Goals </a:t>
            </a:r>
            <a:r>
              <a:rPr lang="en-GB" dirty="0">
                <a:solidFill>
                  <a:srgbClr val="000000"/>
                </a:solidFill>
                <a:effectLst/>
                <a:latin typeface="Arial" panose="020B0604020202020204" pitchFamily="34" charset="0"/>
                <a:ea typeface="Calibri" panose="020F0502020204030204" pitchFamily="34" charset="0"/>
              </a:rPr>
              <a:t>(SDGs) (United Nations, 2015)</a:t>
            </a:r>
          </a:p>
          <a:p>
            <a:endParaRPr lang="en-GB" sz="2000" dirty="0">
              <a:solidFill>
                <a:srgbClr val="2E2E2E"/>
              </a:solidFill>
              <a:effectLst/>
              <a:latin typeface="Arial" panose="020B0604020202020204" pitchFamily="34" charset="0"/>
              <a:ea typeface="Calibri" panose="020F0502020204030204" pitchFamily="34" charset="0"/>
            </a:endParaRPr>
          </a:p>
          <a:p>
            <a:endParaRPr lang="en-GB" sz="2000" dirty="0">
              <a:solidFill>
                <a:srgbClr val="2E2E2E"/>
              </a:solidFill>
              <a:latin typeface="Arial" panose="020B0604020202020204" pitchFamily="34" charset="0"/>
            </a:endParaRPr>
          </a:p>
          <a:p>
            <a:endParaRPr lang="en-GB" sz="2000" dirty="0"/>
          </a:p>
        </p:txBody>
      </p:sp>
    </p:spTree>
    <p:extLst>
      <p:ext uri="{BB962C8B-B14F-4D97-AF65-F5344CB8AC3E}">
        <p14:creationId xmlns:p14="http://schemas.microsoft.com/office/powerpoint/2010/main" val="145515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467D-3E20-4B89-AF4A-F462936AF38F}"/>
              </a:ext>
            </a:extLst>
          </p:cNvPr>
          <p:cNvSpPr>
            <a:spLocks noGrp="1"/>
          </p:cNvSpPr>
          <p:nvPr>
            <p:ph type="title"/>
          </p:nvPr>
        </p:nvSpPr>
        <p:spPr>
          <a:xfrm>
            <a:off x="838200" y="136525"/>
            <a:ext cx="10515600" cy="1325563"/>
          </a:xfrm>
        </p:spPr>
        <p:txBody>
          <a:bodyPr>
            <a:normAutofit fontScale="90000"/>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Key UN initiatives addressing Climate Change (Contd.)</a:t>
            </a:r>
            <a:br>
              <a:rPr lang="en-GB" sz="3500" b="1" dirty="0">
                <a:effectLst/>
                <a:latin typeface="Calibri" panose="020F0502020204030204" pitchFamily="34" charset="0"/>
                <a:ea typeface="Calibri" panose="020F0502020204030204" pitchFamily="34" charset="0"/>
                <a:cs typeface="Times New Roman" panose="02020603050405020304" pitchFamily="18" charset="0"/>
              </a:rPr>
            </a:br>
            <a:endParaRPr lang="en-GB" sz="3500" b="1" dirty="0"/>
          </a:p>
        </p:txBody>
      </p:sp>
      <p:sp>
        <p:nvSpPr>
          <p:cNvPr id="3" name="Content Placeholder 2">
            <a:extLst>
              <a:ext uri="{FF2B5EF4-FFF2-40B4-BE49-F238E27FC236}">
                <a16:creationId xmlns:a16="http://schemas.microsoft.com/office/drawing/2014/main" id="{E76DF3DE-4310-4FF3-A585-FBCC270BC8C2}"/>
              </a:ext>
            </a:extLst>
          </p:cNvPr>
          <p:cNvSpPr>
            <a:spLocks noGrp="1"/>
          </p:cNvSpPr>
          <p:nvPr>
            <p:ph idx="1"/>
          </p:nvPr>
        </p:nvSpPr>
        <p:spPr>
          <a:xfrm>
            <a:off x="838200" y="939801"/>
            <a:ext cx="10833100" cy="5408246"/>
          </a:xfrm>
        </p:spPr>
        <p:txBody>
          <a:bodyPr>
            <a:noAutofit/>
          </a:bodyPr>
          <a:lstStyle/>
          <a:p>
            <a:endParaRPr lang="en-GB" sz="2000" dirty="0">
              <a:solidFill>
                <a:srgbClr val="2E2E2E"/>
              </a:solidFill>
              <a:effectLst/>
              <a:latin typeface="Arial" panose="020B0604020202020204" pitchFamily="34" charset="0"/>
              <a:ea typeface="Calibri" panose="020F0502020204030204" pitchFamily="34" charset="0"/>
            </a:endParaRPr>
          </a:p>
          <a:p>
            <a:endParaRPr lang="en-GB" sz="2000" dirty="0">
              <a:solidFill>
                <a:srgbClr val="2E2E2E"/>
              </a:solidFill>
              <a:effectLst/>
              <a:latin typeface="Arial" panose="020B0604020202020204" pitchFamily="34" charset="0"/>
              <a:ea typeface="Calibri" panose="020F0502020204030204" pitchFamily="34" charset="0"/>
            </a:endParaRPr>
          </a:p>
          <a:p>
            <a:r>
              <a:rPr lang="en-GB" sz="2400" dirty="0">
                <a:solidFill>
                  <a:srgbClr val="2E2E2E"/>
                </a:solidFill>
                <a:effectLst/>
                <a:latin typeface="Arial" panose="020B0604020202020204" pitchFamily="34" charset="0"/>
                <a:ea typeface="Calibri" panose="020F0502020204030204" pitchFamily="34" charset="0"/>
              </a:rPr>
              <a:t>The </a:t>
            </a:r>
            <a:r>
              <a:rPr lang="en-GB" sz="2400" b="1" dirty="0">
                <a:solidFill>
                  <a:srgbClr val="2E2E2E"/>
                </a:solidFill>
                <a:effectLst/>
                <a:latin typeface="Arial" panose="020B0604020202020204" pitchFamily="34" charset="0"/>
                <a:ea typeface="Calibri" panose="020F0502020204030204" pitchFamily="34" charset="0"/>
              </a:rPr>
              <a:t>Sendai Framework for Disaster Risk Reduction (SFDRR) (2015–2030) </a:t>
            </a:r>
            <a:r>
              <a:rPr lang="en-GB" sz="2400" dirty="0">
                <a:solidFill>
                  <a:srgbClr val="2E2E2E"/>
                </a:solidFill>
                <a:effectLst/>
                <a:latin typeface="Arial" panose="020B0604020202020204" pitchFamily="34" charset="0"/>
                <a:ea typeface="Calibri" panose="020F0502020204030204" pitchFamily="34" charset="0"/>
              </a:rPr>
              <a:t>was initiated to advance Disaster Risk Reduction (DRR) efforts</a:t>
            </a:r>
          </a:p>
          <a:p>
            <a:endParaRPr lang="en-GB" sz="2400" dirty="0">
              <a:solidFill>
                <a:srgbClr val="2E2E2E"/>
              </a:solidFill>
              <a:latin typeface="Arial" panose="020B0604020202020204" pitchFamily="34" charset="0"/>
              <a:ea typeface="Calibri" panose="020F0502020204030204" pitchFamily="34" charset="0"/>
            </a:endParaRPr>
          </a:p>
          <a:p>
            <a:r>
              <a:rPr lang="en-GB" sz="2400" b="1" dirty="0">
                <a:solidFill>
                  <a:schemeClr val="accent6">
                    <a:lumMod val="50000"/>
                  </a:schemeClr>
                </a:solidFill>
                <a:effectLst/>
                <a:latin typeface="Roboto" panose="02000000000000000000" pitchFamily="2" charset="0"/>
              </a:rPr>
              <a:t>2021 United Nations Climate Change Conference</a:t>
            </a:r>
            <a:r>
              <a:rPr lang="en-GB" sz="2400" b="1" dirty="0">
                <a:solidFill>
                  <a:schemeClr val="accent6">
                    <a:lumMod val="50000"/>
                  </a:schemeClr>
                </a:solidFill>
                <a:effectLst/>
                <a:latin typeface="Arial" panose="020B0604020202020204" pitchFamily="34" charset="0"/>
                <a:ea typeface="Calibri" panose="020F0502020204030204" pitchFamily="34" charset="0"/>
              </a:rPr>
              <a:t> (COP 26) Glasgow Agreement</a:t>
            </a:r>
          </a:p>
          <a:p>
            <a:endParaRPr lang="en-GB" sz="2400" b="1" dirty="0">
              <a:solidFill>
                <a:schemeClr val="accent6">
                  <a:lumMod val="50000"/>
                </a:schemeClr>
              </a:solidFill>
              <a:effectLst/>
              <a:latin typeface="Arial" panose="020B0604020202020204" pitchFamily="34" charset="0"/>
              <a:ea typeface="Calibri" panose="020F0502020204030204" pitchFamily="34" charset="0"/>
            </a:endParaRPr>
          </a:p>
          <a:p>
            <a:pPr lvl="1"/>
            <a:r>
              <a:rPr lang="en-US" dirty="0"/>
              <a:t>the rise in the average global temperature is limited to 1.5 degrees</a:t>
            </a:r>
          </a:p>
          <a:p>
            <a:pPr lvl="1"/>
            <a:endParaRPr lang="en-US" dirty="0"/>
          </a:p>
          <a:p>
            <a:pPr lvl="1"/>
            <a:r>
              <a:rPr lang="en-US" dirty="0"/>
              <a:t>Parties are encouraged to strengthen their emissions reductions and to align their national climate action pledges with the Paris Agreement</a:t>
            </a:r>
            <a:endParaRPr lang="en-GB" b="1" dirty="0">
              <a:solidFill>
                <a:schemeClr val="accent6">
                  <a:lumMod val="50000"/>
                </a:schemeClr>
              </a:solidFill>
              <a:effectLst/>
              <a:latin typeface="Arial" panose="020B0604020202020204" pitchFamily="34" charset="0"/>
              <a:ea typeface="Calibri" panose="020F0502020204030204" pitchFamily="34" charset="0"/>
            </a:endParaRPr>
          </a:p>
          <a:p>
            <a:endParaRPr lang="en-GB" sz="2000" dirty="0">
              <a:solidFill>
                <a:srgbClr val="2E2E2E"/>
              </a:solidFill>
              <a:latin typeface="Arial" panose="020B0604020202020204" pitchFamily="34" charset="0"/>
            </a:endParaRPr>
          </a:p>
          <a:p>
            <a:endParaRPr lang="en-GB" sz="2000" dirty="0"/>
          </a:p>
        </p:txBody>
      </p:sp>
    </p:spTree>
    <p:extLst>
      <p:ext uri="{BB962C8B-B14F-4D97-AF65-F5344CB8AC3E}">
        <p14:creationId xmlns:p14="http://schemas.microsoft.com/office/powerpoint/2010/main" val="316124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4ED4-6E17-48F1-A94B-412F58538F48}"/>
              </a:ext>
            </a:extLst>
          </p:cNvPr>
          <p:cNvSpPr>
            <a:spLocks noGrp="1"/>
          </p:cNvSpPr>
          <p:nvPr>
            <p:ph type="title"/>
          </p:nvPr>
        </p:nvSpPr>
        <p:spPr/>
        <p:txBody>
          <a:bodyPr>
            <a:normAutofit/>
          </a:bodyPr>
          <a:lstStyle/>
          <a:p>
            <a:r>
              <a:rPr lang="en-GB" sz="3500" b="1" dirty="0">
                <a:latin typeface="Arial" panose="020B0604020202020204" pitchFamily="34" charset="0"/>
                <a:cs typeface="Arial" panose="020B0604020202020204" pitchFamily="34" charset="0"/>
              </a:rPr>
              <a:t>Country-based interventions</a:t>
            </a:r>
          </a:p>
        </p:txBody>
      </p:sp>
      <p:sp>
        <p:nvSpPr>
          <p:cNvPr id="3" name="Content Placeholder 2">
            <a:extLst>
              <a:ext uri="{FF2B5EF4-FFF2-40B4-BE49-F238E27FC236}">
                <a16:creationId xmlns:a16="http://schemas.microsoft.com/office/drawing/2014/main" id="{AF2E5F35-8B46-4145-AAA0-1A272E2EE4C1}"/>
              </a:ext>
            </a:extLst>
          </p:cNvPr>
          <p:cNvSpPr>
            <a:spLocks noGrp="1"/>
          </p:cNvSpPr>
          <p:nvPr>
            <p:ph idx="1"/>
          </p:nvPr>
        </p:nvSpPr>
        <p:spPr/>
        <p:txBody>
          <a:bodyPr>
            <a:normAutofit/>
          </a:bodyPr>
          <a:lstStyle/>
          <a:p>
            <a:r>
              <a:rPr lang="en-GB" sz="2400" dirty="0">
                <a:effectLst/>
                <a:latin typeface="Arial" panose="020B0604020202020204" pitchFamily="34" charset="0"/>
                <a:ea typeface="Calibri" panose="020F0502020204030204" pitchFamily="34" charset="0"/>
              </a:rPr>
              <a:t>UK became the world’s first major economy to pass a law committing the country to a target of ‘net zero’ emissions by 2050 (Met Office, 2021)</a:t>
            </a:r>
            <a:endParaRPr lang="en-GB" sz="2400" dirty="0">
              <a:latin typeface="Arial" panose="020B0604020202020204" pitchFamily="34" charset="0"/>
              <a:ea typeface="Calibri" panose="020F0502020204030204" pitchFamily="34" charset="0"/>
            </a:endParaRPr>
          </a:p>
          <a:p>
            <a:endParaRPr lang="en-GB" sz="2400" dirty="0">
              <a:effectLst/>
              <a:latin typeface="Arial" panose="020B0604020202020204" pitchFamily="34" charset="0"/>
              <a:ea typeface="Calibri" panose="020F0502020204030204" pitchFamily="34" charset="0"/>
            </a:endParaRPr>
          </a:p>
          <a:p>
            <a:r>
              <a:rPr lang="en-GB" sz="2400" dirty="0">
                <a:effectLst/>
                <a:latin typeface="Arial" panose="020B0604020202020204" pitchFamily="34" charset="0"/>
                <a:ea typeface="Calibri" panose="020F0502020204030204" pitchFamily="34" charset="0"/>
              </a:rPr>
              <a:t>On 18</a:t>
            </a:r>
            <a:r>
              <a:rPr lang="en-GB" sz="2400" baseline="30000" dirty="0">
                <a:effectLst/>
                <a:latin typeface="Arial" panose="020B0604020202020204" pitchFamily="34" charset="0"/>
                <a:ea typeface="Calibri" panose="020F0502020204030204" pitchFamily="34" charset="0"/>
              </a:rPr>
              <a:t>th</a:t>
            </a:r>
            <a:r>
              <a:rPr lang="en-GB" sz="2400" dirty="0">
                <a:effectLst/>
                <a:latin typeface="Arial" panose="020B0604020202020204" pitchFamily="34" charset="0"/>
                <a:ea typeface="Calibri" panose="020F0502020204030204" pitchFamily="34" charset="0"/>
              </a:rPr>
              <a:t> March 2021, Nigeria also launched a National Action Plan on Gender and Climate Change (NAPGCC) which aims to ensure that climate actions in Nigeria integrates the contributions of everyone. </a:t>
            </a:r>
            <a:endParaRPr lang="en-GB" sz="2400" dirty="0">
              <a:latin typeface="Arial" panose="020B0604020202020204" pitchFamily="34" charset="0"/>
              <a:ea typeface="Calibri" panose="020F0502020204030204" pitchFamily="34" charset="0"/>
            </a:endParaRPr>
          </a:p>
          <a:p>
            <a:endParaRPr lang="en-GB" sz="2400" dirty="0">
              <a:effectLst/>
              <a:latin typeface="Arial" panose="020B0604020202020204" pitchFamily="34" charset="0"/>
              <a:ea typeface="Calibri" panose="020F0502020204030204" pitchFamily="34" charset="0"/>
            </a:endParaRPr>
          </a:p>
          <a:p>
            <a:r>
              <a:rPr lang="en-GB" sz="2400" dirty="0">
                <a:latin typeface="Arial" panose="020B0604020202020204" pitchFamily="34" charset="0"/>
                <a:ea typeface="Calibri" panose="020F0502020204030204" pitchFamily="34" charset="0"/>
              </a:rPr>
              <a:t>B</a:t>
            </a:r>
            <a:r>
              <a:rPr lang="en-GB" sz="2400" dirty="0">
                <a:effectLst/>
                <a:latin typeface="Arial" panose="020B0604020202020204" pitchFamily="34" charset="0"/>
                <a:ea typeface="Calibri" panose="020F0502020204030204" pitchFamily="34" charset="0"/>
              </a:rPr>
              <a:t>eyond the overarching policies, there is the need for country and organisation-specific alignment of principles. </a:t>
            </a:r>
            <a:endParaRPr lang="en-GB" sz="2400" dirty="0"/>
          </a:p>
        </p:txBody>
      </p:sp>
    </p:spTree>
    <p:extLst>
      <p:ext uri="{BB962C8B-B14F-4D97-AF65-F5344CB8AC3E}">
        <p14:creationId xmlns:p14="http://schemas.microsoft.com/office/powerpoint/2010/main" val="273848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2BFA-C7C6-48A7-B523-D0A24C4C4B20}"/>
              </a:ext>
            </a:extLst>
          </p:cNvPr>
          <p:cNvSpPr>
            <a:spLocks noGrp="1"/>
          </p:cNvSpPr>
          <p:nvPr>
            <p:ph type="title"/>
          </p:nvPr>
        </p:nvSpPr>
        <p:spPr>
          <a:xfrm>
            <a:off x="838200" y="365125"/>
            <a:ext cx="10515600" cy="1209675"/>
          </a:xfrm>
        </p:spPr>
        <p:txBody>
          <a:bodyPr>
            <a:noAutofit/>
          </a:bodyPr>
          <a:lstStyle/>
          <a:p>
            <a:r>
              <a:rPr lang="en-GB" sz="3500" b="1" dirty="0">
                <a:effectLst/>
                <a:latin typeface="Arial" panose="020B0604020202020204" pitchFamily="34" charset="0"/>
                <a:ea typeface="Calibri" panose="020F0502020204030204" pitchFamily="34" charset="0"/>
                <a:cs typeface="Arial" panose="020B0604020202020204" pitchFamily="34" charset="0"/>
              </a:rPr>
              <a:t>Sustainable Infrastructure Development – A Response Strategy to Global Warming</a:t>
            </a:r>
            <a:br>
              <a:rPr lang="en-GB" sz="3500" b="1" dirty="0">
                <a:effectLst/>
                <a:latin typeface="Arial" panose="020B0604020202020204" pitchFamily="34" charset="0"/>
                <a:ea typeface="Calibri" panose="020F0502020204030204" pitchFamily="34" charset="0"/>
                <a:cs typeface="Arial" panose="020B0604020202020204" pitchFamily="34" charset="0"/>
              </a:rPr>
            </a:br>
            <a:endParaRPr lang="en-GB" sz="35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523E292-E55D-4F3C-9644-29A468AFA16A}"/>
              </a:ext>
            </a:extLst>
          </p:cNvPr>
          <p:cNvSpPr>
            <a:spLocks noGrp="1"/>
          </p:cNvSpPr>
          <p:nvPr>
            <p:ph idx="1"/>
          </p:nvPr>
        </p:nvSpPr>
        <p:spPr>
          <a:xfrm>
            <a:off x="838200" y="1574800"/>
            <a:ext cx="10515600" cy="4602163"/>
          </a:xfrm>
        </p:spPr>
        <p:txBody>
          <a:bodyPr>
            <a:normAutofit/>
          </a:bodyPr>
          <a:lstStyle/>
          <a:p>
            <a:r>
              <a:rPr lang="en-GB" sz="2400" dirty="0">
                <a:solidFill>
                  <a:srgbClr val="2C2C2C"/>
                </a:solidFill>
                <a:effectLst/>
                <a:latin typeface="Arial" panose="020B0604020202020204" pitchFamily="34" charset="0"/>
                <a:ea typeface="Times New Roman" panose="02020603050405020304" pitchFamily="18" charset="0"/>
              </a:rPr>
              <a:t>The significant contribution of the construction industry to global warming  is huge </a:t>
            </a:r>
          </a:p>
          <a:p>
            <a:endParaRPr lang="en-GB" sz="2400" dirty="0">
              <a:solidFill>
                <a:srgbClr val="2C2C2C"/>
              </a:solidFill>
              <a:latin typeface="Arial" panose="020B0604020202020204" pitchFamily="34" charset="0"/>
              <a:ea typeface="Times New Roman" panose="02020603050405020304" pitchFamily="18" charset="0"/>
            </a:endParaRPr>
          </a:p>
          <a:p>
            <a:r>
              <a:rPr lang="en-GB" sz="2400" dirty="0">
                <a:solidFill>
                  <a:srgbClr val="2C2C2C"/>
                </a:solidFill>
                <a:effectLst/>
                <a:latin typeface="Arial" panose="020B0604020202020204" pitchFamily="34" charset="0"/>
                <a:ea typeface="Times New Roman" panose="02020603050405020304" pitchFamily="18" charset="0"/>
              </a:rPr>
              <a:t>The construction industry also has a lot to contribute to the global response </a:t>
            </a:r>
            <a:r>
              <a:rPr lang="en-GB" sz="2400" dirty="0">
                <a:solidFill>
                  <a:srgbClr val="2C2C2C"/>
                </a:solidFill>
                <a:latin typeface="Arial" panose="020B0604020202020204" pitchFamily="34" charset="0"/>
                <a:ea typeface="Times New Roman" panose="02020603050405020304" pitchFamily="18" charset="0"/>
              </a:rPr>
              <a:t>of </a:t>
            </a:r>
            <a:r>
              <a:rPr lang="en-GB" sz="2400" dirty="0">
                <a:solidFill>
                  <a:srgbClr val="2C2C2C"/>
                </a:solidFill>
                <a:effectLst/>
                <a:latin typeface="Arial" panose="020B0604020202020204" pitchFamily="34" charset="0"/>
                <a:ea typeface="Times New Roman" panose="02020603050405020304" pitchFamily="18" charset="0"/>
              </a:rPr>
              <a:t>sustainable infrastructure development</a:t>
            </a:r>
          </a:p>
          <a:p>
            <a:endParaRPr lang="en-GB" sz="2400" dirty="0">
              <a:solidFill>
                <a:srgbClr val="2C2C2C"/>
              </a:solidFill>
              <a:latin typeface="Arial" panose="020B0604020202020204" pitchFamily="34" charset="0"/>
              <a:ea typeface="Times New Roman" panose="02020603050405020304" pitchFamily="18" charset="0"/>
            </a:endParaRPr>
          </a:p>
          <a:p>
            <a:pPr lvl="1"/>
            <a:r>
              <a:rPr lang="en-GB" i="1" dirty="0">
                <a:effectLst/>
                <a:latin typeface="Arial" panose="020B0604020202020204" pitchFamily="34" charset="0"/>
                <a:ea typeface="Calibri" panose="020F0502020204030204" pitchFamily="34" charset="0"/>
                <a:cs typeface="Times New Roman" panose="02020603050405020304" pitchFamily="18" charset="0"/>
              </a:rPr>
              <a:t>“…quicken</a:t>
            </a:r>
            <a:r>
              <a:rPr lang="en-GB" i="1" spc="23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human</a:t>
            </a:r>
            <a:r>
              <a:rPr lang="en-GB" i="1" spc="28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development,</a:t>
            </a:r>
            <a:r>
              <a:rPr lang="en-GB" i="1" spc="2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mainly</a:t>
            </a:r>
            <a:r>
              <a:rPr lang="en-GB" i="1" spc="1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in</a:t>
            </a:r>
            <a:r>
              <a:rPr lang="en-GB" i="1" spc="2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a:t>
            </a:r>
            <a:r>
              <a:rPr lang="en-GB" i="1" spc="3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poorest</a:t>
            </a:r>
            <a:r>
              <a:rPr lang="en-GB" i="1" spc="3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countries,</a:t>
            </a:r>
            <a:r>
              <a:rPr lang="en-GB" i="1" spc="2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and</a:t>
            </a:r>
            <a:r>
              <a:rPr lang="en-GB" i="1" spc="2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to</a:t>
            </a:r>
            <a:r>
              <a:rPr lang="en-GB" i="1" spc="2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eradicate</a:t>
            </a:r>
            <a:r>
              <a:rPr lang="en-GB" i="1" spc="2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a:t>
            </a:r>
            <a:r>
              <a:rPr lang="en-GB" i="1" spc="3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gross</a:t>
            </a:r>
            <a:r>
              <a:rPr lang="en-GB" i="1" spc="2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inequities</a:t>
            </a:r>
            <a:r>
              <a:rPr lang="en-GB" i="1" spc="2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present</a:t>
            </a:r>
            <a:r>
              <a:rPr lang="en-GB" i="1" spc="35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in</a:t>
            </a:r>
            <a:r>
              <a:rPr lang="en-GB" i="1" spc="27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a:t>
            </a:r>
            <a:r>
              <a:rPr lang="en-GB" i="1" spc="27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world</a:t>
            </a:r>
            <a:r>
              <a:rPr lang="en-GB" i="1" spc="27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today;</a:t>
            </a:r>
            <a:r>
              <a:rPr lang="en-GB" i="1" spc="26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while</a:t>
            </a:r>
            <a:r>
              <a:rPr lang="en-GB" i="1" spc="27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at</a:t>
            </a:r>
            <a:r>
              <a:rPr lang="en-GB" i="1" spc="27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a:t>
            </a:r>
            <a:r>
              <a:rPr lang="en-GB" i="1" spc="26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same</a:t>
            </a:r>
            <a:r>
              <a:rPr lang="en-GB" i="1" spc="26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time</a:t>
            </a:r>
            <a:r>
              <a:rPr lang="en-GB" i="1" spc="26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preventing </a:t>
            </a:r>
            <a:r>
              <a:rPr lang="en-GB" i="1" spc="27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a:t>
            </a:r>
            <a:r>
              <a:rPr lang="en-GB" i="1" spc="27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depletion</a:t>
            </a:r>
            <a:r>
              <a:rPr lang="en-GB" i="1" spc="275" dirty="0">
                <a:effectLst/>
                <a:latin typeface="Arial" panose="020B0604020202020204" pitchFamily="34" charset="0"/>
                <a:ea typeface="Calibri" panose="020F0502020204030204" pitchFamily="34" charset="0"/>
                <a:cs typeface="Times New Roman" panose="02020603050405020304" pitchFamily="18" charset="0"/>
              </a:rPr>
              <a:t> </a:t>
            </a:r>
            <a:r>
              <a:rPr lang="en-GB" i="1" spc="-10" dirty="0">
                <a:effectLst/>
                <a:latin typeface="Arial" panose="020B0604020202020204" pitchFamily="34" charset="0"/>
                <a:ea typeface="Calibri" panose="020F0502020204030204" pitchFamily="34" charset="0"/>
                <a:cs typeface="Times New Roman" panose="02020603050405020304" pitchFamily="18" charset="0"/>
              </a:rPr>
              <a:t>of</a:t>
            </a:r>
            <a:r>
              <a:rPr lang="en-GB" i="1" spc="26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 resources</a:t>
            </a:r>
            <a:r>
              <a:rPr lang="en-GB" i="1" spc="27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and</a:t>
            </a:r>
            <a:r>
              <a:rPr lang="en-GB" i="1" spc="26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biological</a:t>
            </a:r>
            <a:r>
              <a:rPr lang="en-GB" i="1" spc="15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systems</a:t>
            </a:r>
            <a:r>
              <a:rPr lang="en-GB" i="1" spc="15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of</a:t>
            </a:r>
            <a:r>
              <a:rPr lang="en-GB" i="1" spc="14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the</a:t>
            </a:r>
            <a:r>
              <a:rPr lang="en-GB" i="1" spc="15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planet</a:t>
            </a:r>
            <a:r>
              <a:rPr lang="en-GB" i="1" spc="15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to</a:t>
            </a:r>
            <a:r>
              <a:rPr lang="en-GB" i="1" spc="15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such</a:t>
            </a:r>
            <a:r>
              <a:rPr lang="en-GB" i="1" spc="15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a</a:t>
            </a:r>
            <a:r>
              <a:rPr lang="en-GB" i="1" spc="13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degree</a:t>
            </a:r>
            <a:r>
              <a:rPr lang="en-GB" i="1" spc="15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that</a:t>
            </a:r>
            <a:r>
              <a:rPr lang="en-GB" i="1" spc="15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future</a:t>
            </a:r>
            <a:r>
              <a:rPr lang="en-GB" i="1" spc="150"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generations</a:t>
            </a:r>
            <a:r>
              <a:rPr lang="en-GB" i="1" spc="15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would</a:t>
            </a:r>
            <a:r>
              <a:rPr lang="en-GB" i="1" spc="155" dirty="0">
                <a:effectLst/>
                <a:latin typeface="Arial" panose="020B0604020202020204" pitchFamily="34" charset="0"/>
                <a:ea typeface="Calibri" panose="020F0502020204030204" pitchFamily="34" charset="0"/>
                <a:cs typeface="Times New Roman" panose="02020603050405020304" pitchFamily="18" charset="0"/>
              </a:rPr>
              <a:t> not </a:t>
            </a:r>
            <a:r>
              <a:rPr lang="en-GB" i="1" dirty="0">
                <a:effectLst/>
                <a:latin typeface="Arial" panose="020B0604020202020204" pitchFamily="34" charset="0"/>
                <a:ea typeface="Calibri" panose="020F0502020204030204" pitchFamily="34" charset="0"/>
                <a:cs typeface="Times New Roman" panose="02020603050405020304" pitchFamily="18" charset="0"/>
              </a:rPr>
              <a:t>be</a:t>
            </a:r>
            <a:r>
              <a:rPr lang="en-GB" i="1" spc="245" dirty="0">
                <a:effectLst/>
                <a:latin typeface="Arial" panose="020B0604020202020204" pitchFamily="34" charset="0"/>
                <a:ea typeface="Calibri" panose="020F0502020204030204" pitchFamily="34" charset="0"/>
                <a:cs typeface="Times New Roman" panose="02020603050405020304" pitchFamily="18" charset="0"/>
              </a:rPr>
              <a:t> </a:t>
            </a:r>
            <a:r>
              <a:rPr lang="en-GB" i="1" dirty="0">
                <a:effectLst/>
                <a:latin typeface="Arial" panose="020B0604020202020204" pitchFamily="34" charset="0"/>
                <a:ea typeface="Calibri" panose="020F0502020204030204" pitchFamily="34" charset="0"/>
                <a:cs typeface="Times New Roman" panose="02020603050405020304" pitchFamily="18" charset="0"/>
              </a:rPr>
              <a:t>impoverished’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dirty="0">
              <a:solidFill>
                <a:srgbClr val="2C2C2C"/>
              </a:solidFill>
              <a:effectLst/>
              <a:latin typeface="Arial" panose="020B0604020202020204" pitchFamily="34" charset="0"/>
              <a:ea typeface="Times New Roman" panose="02020603050405020304" pitchFamily="18" charset="0"/>
            </a:endParaRPr>
          </a:p>
          <a:p>
            <a:endParaRPr lang="en-GB" sz="2400" dirty="0">
              <a:solidFill>
                <a:srgbClr val="2C2C2C"/>
              </a:solidFill>
              <a:latin typeface="Arial" panose="020B0604020202020204" pitchFamily="34" charset="0"/>
            </a:endParaRPr>
          </a:p>
          <a:p>
            <a:endParaRPr lang="en-GB" sz="2400" dirty="0"/>
          </a:p>
        </p:txBody>
      </p:sp>
    </p:spTree>
    <p:extLst>
      <p:ext uri="{BB962C8B-B14F-4D97-AF65-F5344CB8AC3E}">
        <p14:creationId xmlns:p14="http://schemas.microsoft.com/office/powerpoint/2010/main" val="24511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a:extLst>
              <a:ext uri="{FF2B5EF4-FFF2-40B4-BE49-F238E27FC236}">
                <a16:creationId xmlns:a16="http://schemas.microsoft.com/office/drawing/2014/main" id="{1A21034E-8A0F-42E3-A45D-EF4013A3FEB9}"/>
              </a:ext>
            </a:extLst>
          </p:cNvPr>
          <p:cNvPicPr>
            <a:picLocks noChangeAspect="1"/>
          </p:cNvPicPr>
          <p:nvPr/>
        </p:nvPicPr>
        <p:blipFill>
          <a:blip r:embed="rId2"/>
          <a:stretch>
            <a:fillRect/>
          </a:stretch>
        </p:blipFill>
        <p:spPr>
          <a:xfrm>
            <a:off x="320040" y="697046"/>
            <a:ext cx="11548872" cy="3551278"/>
          </a:xfrm>
          <a:prstGeom prst="rect">
            <a:avLst/>
          </a:prstGeom>
        </p:spPr>
      </p:pic>
      <p:sp>
        <p:nvSpPr>
          <p:cNvPr id="11" name="Rectangle 10">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4861B5-639A-4F7C-B1C4-919BFEADF4BA}"/>
              </a:ext>
            </a:extLst>
          </p:cNvPr>
          <p:cNvSpPr>
            <a:spLocks noGrp="1"/>
          </p:cNvSpPr>
          <p:nvPr>
            <p:ph type="title"/>
          </p:nvPr>
        </p:nvSpPr>
        <p:spPr>
          <a:xfrm>
            <a:off x="320040" y="4945371"/>
            <a:ext cx="3410712" cy="1409709"/>
          </a:xfrm>
        </p:spPr>
        <p:txBody>
          <a:bodyPr anchor="ctr">
            <a:normAutofit/>
          </a:bodyPr>
          <a:lstStyle/>
          <a:p>
            <a:r>
              <a:rPr lang="en-GB" sz="1800" b="1" dirty="0">
                <a:solidFill>
                  <a:schemeClr val="bg1"/>
                </a:solidFill>
                <a:effectLst/>
                <a:latin typeface="Arial" panose="020B0604020202020204" pitchFamily="34" charset="0"/>
                <a:ea typeface="Calibri" panose="020F0502020204030204" pitchFamily="34" charset="0"/>
              </a:rPr>
              <a:t>Examples of Sustainable Infrastructure/Project – leading to reduction in carbon emission</a:t>
            </a:r>
            <a:endParaRPr lang="en-GB" sz="1800" b="1" dirty="0">
              <a:solidFill>
                <a:schemeClr val="bg1"/>
              </a:solidFill>
            </a:endParaRPr>
          </a:p>
        </p:txBody>
      </p:sp>
      <p:cxnSp>
        <p:nvCxnSpPr>
          <p:cNvPr id="13" name="Straight Connector 12">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F81221-4D4E-4E15-ABC9-0B273B1D7F12}"/>
              </a:ext>
            </a:extLst>
          </p:cNvPr>
          <p:cNvSpPr>
            <a:spLocks noGrp="1"/>
          </p:cNvSpPr>
          <p:nvPr>
            <p:ph idx="1"/>
          </p:nvPr>
        </p:nvSpPr>
        <p:spPr>
          <a:xfrm>
            <a:off x="4379976" y="5010912"/>
            <a:ext cx="6976872" cy="1344168"/>
          </a:xfrm>
        </p:spPr>
        <p:txBody>
          <a:bodyPr anchor="ctr">
            <a:normAutofit/>
          </a:bodyPr>
          <a:lstStyle/>
          <a:p>
            <a:r>
              <a:rPr lang="en-GB" sz="1800" dirty="0">
                <a:solidFill>
                  <a:schemeClr val="bg1"/>
                </a:solidFill>
                <a:latin typeface="Arial" panose="020B0604020202020204" pitchFamily="34" charset="0"/>
                <a:ea typeface="Calibri" panose="020F0502020204030204" pitchFamily="34" charset="0"/>
              </a:rPr>
              <a:t>C</a:t>
            </a:r>
            <a:r>
              <a:rPr lang="en-GB" sz="1800" dirty="0">
                <a:solidFill>
                  <a:schemeClr val="bg1"/>
                </a:solidFill>
                <a:effectLst/>
                <a:latin typeface="Arial" panose="020B0604020202020204" pitchFamily="34" charset="0"/>
                <a:ea typeface="Calibri" panose="020F0502020204030204" pitchFamily="34" charset="0"/>
              </a:rPr>
              <a:t>ommercial office space named Project Mint (Triton Square), London. The project attained post-construction rating of outstanding.</a:t>
            </a:r>
            <a:endParaRPr lang="en-GB" sz="1800" dirty="0">
              <a:solidFill>
                <a:schemeClr val="bg1"/>
              </a:solidFill>
            </a:endParaRPr>
          </a:p>
        </p:txBody>
      </p:sp>
      <p:sp>
        <p:nvSpPr>
          <p:cNvPr id="10" name="TextBox 9">
            <a:extLst>
              <a:ext uri="{FF2B5EF4-FFF2-40B4-BE49-F238E27FC236}">
                <a16:creationId xmlns:a16="http://schemas.microsoft.com/office/drawing/2014/main" id="{BB526C29-F5E2-462A-AA92-454F20BCB112}"/>
              </a:ext>
            </a:extLst>
          </p:cNvPr>
          <p:cNvSpPr txBox="1"/>
          <p:nvPr/>
        </p:nvSpPr>
        <p:spPr>
          <a:xfrm>
            <a:off x="320040" y="4279393"/>
            <a:ext cx="6096000" cy="463075"/>
          </a:xfrm>
          <a:prstGeom prst="rect">
            <a:avLst/>
          </a:prstGeom>
          <a:noFill/>
        </p:spPr>
        <p:txBody>
          <a:bodyPr wrap="square">
            <a:spAutoFit/>
          </a:bodyPr>
          <a:lstStyle/>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Commercial office complex (BREEAM,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0696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9A3EA-AF81-465B-A129-1E3F6A77E259}"/>
              </a:ext>
            </a:extLst>
          </p:cNvPr>
          <p:cNvSpPr>
            <a:spLocks noGrp="1"/>
          </p:cNvSpPr>
          <p:nvPr>
            <p:ph type="title"/>
          </p:nvPr>
        </p:nvSpPr>
        <p:spPr>
          <a:xfrm>
            <a:off x="838200" y="894027"/>
            <a:ext cx="3494362" cy="4782873"/>
          </a:xfrm>
        </p:spPr>
        <p:txBody>
          <a:bodyPr>
            <a:normAutofit/>
          </a:bodyPr>
          <a:lstStyle/>
          <a:p>
            <a:pPr algn="r"/>
            <a:r>
              <a:rPr lang="en-GB">
                <a:effectLst/>
                <a:latin typeface="Arial" panose="020B0604020202020204" pitchFamily="34" charset="0"/>
                <a:ea typeface="Calibri" panose="020F0502020204030204" pitchFamily="34" charset="0"/>
              </a:rPr>
              <a:t>The key attributes of the project</a:t>
            </a:r>
            <a:endParaRPr lang="en-GB"/>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6BF170-34CB-40A7-808B-D0D2A3F6EE56}"/>
              </a:ext>
            </a:extLst>
          </p:cNvPr>
          <p:cNvSpPr>
            <a:spLocks noGrp="1"/>
          </p:cNvSpPr>
          <p:nvPr>
            <p:ph idx="1"/>
          </p:nvPr>
        </p:nvSpPr>
        <p:spPr>
          <a:xfrm>
            <a:off x="4976032" y="894027"/>
            <a:ext cx="6377768" cy="4782873"/>
          </a:xfrm>
        </p:spPr>
        <p:txBody>
          <a:bodyPr anchor="ctr">
            <a:normAutofit/>
          </a:bodyPr>
          <a:lstStyle/>
          <a:p>
            <a:pPr marL="342900" lvl="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Stairs are centrally located to facilitate walking between floors with a daylight provision and an exemplary view, external terraces are also provided as well as gym and cycle space to promote wellbeing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The use of low carbon and efficient technologies such as hybrid air source heat pumps, boilers with 94% efficiency and solar PV achieving 35% reduction in carbon emission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Greywater and rainwater harvesting are implemented with a use of low flow sanitary ware that improves water use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69258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9A3EA-AF81-465B-A129-1E3F6A77E259}"/>
              </a:ext>
            </a:extLst>
          </p:cNvPr>
          <p:cNvSpPr>
            <a:spLocks noGrp="1"/>
          </p:cNvSpPr>
          <p:nvPr>
            <p:ph type="title"/>
          </p:nvPr>
        </p:nvSpPr>
        <p:spPr>
          <a:xfrm>
            <a:off x="838200" y="894027"/>
            <a:ext cx="3494362" cy="4782873"/>
          </a:xfrm>
        </p:spPr>
        <p:txBody>
          <a:bodyPr>
            <a:normAutofit/>
          </a:bodyPr>
          <a:lstStyle/>
          <a:p>
            <a:pPr algn="r"/>
            <a:r>
              <a:rPr lang="en-GB" dirty="0">
                <a:effectLst/>
                <a:latin typeface="Arial" panose="020B0604020202020204" pitchFamily="34" charset="0"/>
                <a:ea typeface="Calibri" panose="020F0502020204030204" pitchFamily="34" charset="0"/>
              </a:rPr>
              <a:t>The key attributes of the project</a:t>
            </a:r>
            <a:br>
              <a:rPr lang="en-GB" dirty="0">
                <a:effectLst/>
                <a:latin typeface="Arial" panose="020B0604020202020204" pitchFamily="34" charset="0"/>
                <a:ea typeface="Calibri" panose="020F0502020204030204" pitchFamily="34" charset="0"/>
              </a:rPr>
            </a:br>
            <a:r>
              <a:rPr lang="en-GB" dirty="0">
                <a:effectLst/>
                <a:latin typeface="Arial" panose="020B0604020202020204" pitchFamily="34" charset="0"/>
                <a:ea typeface="Calibri" panose="020F0502020204030204" pitchFamily="34" charset="0"/>
              </a:rPr>
              <a:t>(Contd.) </a:t>
            </a:r>
            <a:endParaRPr lang="en-GB" dirty="0"/>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6BF170-34CB-40A7-808B-D0D2A3F6EE56}"/>
              </a:ext>
            </a:extLst>
          </p:cNvPr>
          <p:cNvSpPr>
            <a:spLocks noGrp="1"/>
          </p:cNvSpPr>
          <p:nvPr>
            <p:ph idx="1"/>
          </p:nvPr>
        </p:nvSpPr>
        <p:spPr>
          <a:xfrm>
            <a:off x="4976032" y="894027"/>
            <a:ext cx="6377768" cy="4782873"/>
          </a:xfrm>
        </p:spPr>
        <p:txBody>
          <a:bodyPr anchor="ctr">
            <a:normAutofit/>
          </a:bodyPr>
          <a:lstStyle/>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Choosing refurbishment over demolition thereby reducing about 6000 vehicle movements, 35,000 tonnes of concrete and 2000 tonnes of steel have been reused as well as granite and cladding system. T</a:t>
            </a:r>
            <a:r>
              <a:rPr lang="en-GB" sz="2000" dirty="0">
                <a:effectLst/>
                <a:latin typeface="Roboto" panose="02000000000000000000" pitchFamily="2" charset="0"/>
                <a:ea typeface="Calibri" panose="020F0502020204030204" pitchFamily="34" charset="0"/>
                <a:cs typeface="Times New Roman" panose="02020603050405020304" pitchFamily="18" charset="0"/>
              </a:rPr>
              <a:t>hese measures led to embodied carbon savings of 57,000 tonnes – equivalent to powering 14,000 homes or driving 150 million miles. 99.9% of waste has been diverted to landfill.</a:t>
            </a:r>
          </a:p>
          <a:p>
            <a:pPr marL="342900" lvl="0" indent="-342900">
              <a:buFont typeface="Symbol" panose="05050102010706020507" pitchFamily="18" charset="2"/>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Innovation on the project – A small </a:t>
            </a:r>
            <a:r>
              <a:rPr lang="en-GB" sz="2000" dirty="0">
                <a:effectLst/>
                <a:latin typeface="Roboto" panose="02000000000000000000" pitchFamily="2" charset="0"/>
                <a:ea typeface="Calibri" panose="020F0502020204030204" pitchFamily="34" charset="0"/>
                <a:cs typeface="Times New Roman" panose="02020603050405020304" pitchFamily="18" charset="0"/>
              </a:rPr>
              <a:t>company was assisted to provide lifecycle </a:t>
            </a:r>
            <a:r>
              <a:rPr lang="en-GB" sz="2000" dirty="0">
                <a:effectLst/>
                <a:latin typeface="Arial" panose="020B0604020202020204" pitchFamily="34" charset="0"/>
                <a:ea typeface="Calibri" panose="020F0502020204030204" pitchFamily="34" charset="0"/>
                <a:cs typeface="Times New Roman" panose="02020603050405020304" pitchFamily="18" charset="0"/>
              </a:rPr>
              <a:t>assessment data and create an Environmental Product Declaration (EPD) for their product. The </a:t>
            </a:r>
            <a:r>
              <a:rPr lang="en-GB" sz="2000" b="1" dirty="0">
                <a:effectLst/>
                <a:latin typeface="Arial" panose="020B0604020202020204" pitchFamily="34" charset="0"/>
                <a:ea typeface="Calibri" panose="020F0502020204030204" pitchFamily="34" charset="0"/>
                <a:cs typeface="Times New Roman" panose="02020603050405020304" pitchFamily="18" charset="0"/>
              </a:rPr>
              <a:t>EPD</a:t>
            </a:r>
            <a:r>
              <a:rPr lang="en-GB" sz="2000" dirty="0">
                <a:effectLst/>
                <a:latin typeface="Arial" panose="020B0604020202020204" pitchFamily="34" charset="0"/>
                <a:ea typeface="Calibri" panose="020F0502020204030204" pitchFamily="34" charset="0"/>
                <a:cs typeface="Times New Roman" panose="02020603050405020304" pitchFamily="18" charset="0"/>
              </a:rPr>
              <a:t> is produced based on Life Cycle Assessment (LCA) calculations and provides a quantitative basis for comparison of products and services.</a:t>
            </a:r>
            <a:r>
              <a:rPr lang="en-GB" sz="2000" dirty="0">
                <a:effectLst/>
                <a:latin typeface="Roboto" panose="02000000000000000000" pitchFamily="2"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Tree>
    <p:extLst>
      <p:ext uri="{BB962C8B-B14F-4D97-AF65-F5344CB8AC3E}">
        <p14:creationId xmlns:p14="http://schemas.microsoft.com/office/powerpoint/2010/main" val="180584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84DB-F2C7-4D96-93B6-F0EA6E18CD15}"/>
              </a:ext>
            </a:extLst>
          </p:cNvPr>
          <p:cNvSpPr>
            <a:spLocks noGrp="1"/>
          </p:cNvSpPr>
          <p:nvPr>
            <p:ph type="title"/>
          </p:nvPr>
        </p:nvSpPr>
        <p:spPr/>
        <p:txBody>
          <a:bodyPr>
            <a:normAutofit/>
          </a:bodyPr>
          <a:lstStyle/>
          <a:p>
            <a:r>
              <a:rPr lang="en-GB" sz="3500" b="1" dirty="0">
                <a:effectLst/>
                <a:latin typeface="Arial" panose="020B0604020202020204" pitchFamily="34" charset="0"/>
                <a:ea typeface="Calibri" panose="020F0502020204030204" pitchFamily="34" charset="0"/>
              </a:rPr>
              <a:t>Sustainable Infrastructure </a:t>
            </a:r>
            <a:r>
              <a:rPr lang="en-GB" sz="3500" b="1" dirty="0">
                <a:latin typeface="Arial" panose="020B0604020202020204" pitchFamily="34" charset="0"/>
                <a:ea typeface="Calibri" panose="020F0502020204030204" pitchFamily="34" charset="0"/>
              </a:rPr>
              <a:t>D</a:t>
            </a:r>
            <a:r>
              <a:rPr lang="en-GB" sz="3500" b="1" dirty="0">
                <a:effectLst/>
                <a:latin typeface="Arial" panose="020B0604020202020204" pitchFamily="34" charset="0"/>
                <a:ea typeface="Calibri" panose="020F0502020204030204" pitchFamily="34" charset="0"/>
              </a:rPr>
              <a:t>evelopment</a:t>
            </a:r>
            <a:endParaRPr lang="en-GB" sz="3500" b="1" dirty="0"/>
          </a:p>
        </p:txBody>
      </p:sp>
      <p:sp>
        <p:nvSpPr>
          <p:cNvPr id="3" name="Content Placeholder 2">
            <a:extLst>
              <a:ext uri="{FF2B5EF4-FFF2-40B4-BE49-F238E27FC236}">
                <a16:creationId xmlns:a16="http://schemas.microsoft.com/office/drawing/2014/main" id="{5ACBE80D-7D8E-43CC-B141-5B4F0304AAA7}"/>
              </a:ext>
            </a:extLst>
          </p:cNvPr>
          <p:cNvSpPr>
            <a:spLocks noGrp="1"/>
          </p:cNvSpPr>
          <p:nvPr>
            <p:ph idx="1"/>
          </p:nvPr>
        </p:nvSpPr>
        <p:spPr/>
        <p:txBody>
          <a:bodyPr>
            <a:normAutofit/>
          </a:bodyPr>
          <a:lstStyle/>
          <a:p>
            <a:r>
              <a:rPr lang="en-GB" sz="2400" dirty="0">
                <a:latin typeface="Arial" panose="020B0604020202020204" pitchFamily="34" charset="0"/>
                <a:ea typeface="Calibri" panose="020F0502020204030204" pitchFamily="34" charset="0"/>
              </a:rPr>
              <a:t>S</a:t>
            </a:r>
            <a:r>
              <a:rPr lang="en-GB" sz="2400" dirty="0">
                <a:effectLst/>
                <a:latin typeface="Arial" panose="020B0604020202020204" pitchFamily="34" charset="0"/>
                <a:ea typeface="Calibri" panose="020F0502020204030204" pitchFamily="34" charset="0"/>
              </a:rPr>
              <a:t>ustainable infrastructure is the practice of creating constructed facilities by using best-practice, clean and resource - efficient measures</a:t>
            </a:r>
          </a:p>
          <a:p>
            <a:endParaRPr lang="en-GB" sz="2400" dirty="0">
              <a:latin typeface="Arial" panose="020B0604020202020204" pitchFamily="34" charset="0"/>
            </a:endParaRPr>
          </a:p>
          <a:p>
            <a:r>
              <a:rPr lang="en-GB" sz="2400" dirty="0">
                <a:latin typeface="Arial" panose="020B0604020202020204" pitchFamily="34" charset="0"/>
                <a:ea typeface="Calibri" panose="020F0502020204030204" pitchFamily="34" charset="0"/>
              </a:rPr>
              <a:t>C</a:t>
            </a:r>
            <a:r>
              <a:rPr lang="en-GB" sz="2400" dirty="0">
                <a:effectLst/>
                <a:latin typeface="Arial" panose="020B0604020202020204" pitchFamily="34" charset="0"/>
                <a:ea typeface="Calibri" panose="020F0502020204030204" pitchFamily="34" charset="0"/>
              </a:rPr>
              <a:t>ertification programmes like LEED (Leadership in Energy and Environmental Design) in the United States and BREEAM (Building Research Establishment Environmental Assessment Method) in the UK.</a:t>
            </a:r>
          </a:p>
          <a:p>
            <a:endParaRPr lang="en-GB" sz="2400" dirty="0">
              <a:latin typeface="Arial" panose="020B0604020202020204" pitchFamily="34" charset="0"/>
            </a:endParaRPr>
          </a:p>
          <a:p>
            <a:r>
              <a:rPr lang="en-GB" sz="2400" dirty="0">
                <a:effectLst/>
                <a:latin typeface="Arial" panose="020B0604020202020204" pitchFamily="34" charset="0"/>
                <a:ea typeface="Calibri" panose="020F0502020204030204" pitchFamily="34" charset="0"/>
              </a:rPr>
              <a:t>The areas of assessment of BREEAM include</a:t>
            </a:r>
            <a:r>
              <a:rPr lang="en-GB" sz="2400" dirty="0">
                <a:solidFill>
                  <a:srgbClr val="000000"/>
                </a:solidFill>
                <a:effectLst/>
                <a:latin typeface="Arial" panose="020B0604020202020204" pitchFamily="34" charset="0"/>
                <a:ea typeface="Calibri" panose="020F0502020204030204" pitchFamily="34" charset="0"/>
              </a:rPr>
              <a:t>: 1. Energy 2. Land use and ecology 3. Water 4. Health and wellbeing 5. Pollution 6. Transport 7. Materials 8. Waste 9. Management.</a:t>
            </a:r>
            <a:endParaRPr lang="en-GB" sz="2400" dirty="0"/>
          </a:p>
        </p:txBody>
      </p:sp>
    </p:spTree>
    <p:extLst>
      <p:ext uri="{BB962C8B-B14F-4D97-AF65-F5344CB8AC3E}">
        <p14:creationId xmlns:p14="http://schemas.microsoft.com/office/powerpoint/2010/main" val="298810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84DB-F2C7-4D96-93B6-F0EA6E18CD15}"/>
              </a:ext>
            </a:extLst>
          </p:cNvPr>
          <p:cNvSpPr>
            <a:spLocks noGrp="1"/>
          </p:cNvSpPr>
          <p:nvPr>
            <p:ph type="title"/>
          </p:nvPr>
        </p:nvSpPr>
        <p:spPr>
          <a:xfrm>
            <a:off x="838200" y="365125"/>
            <a:ext cx="10515600" cy="1325563"/>
          </a:xfrm>
        </p:spPr>
        <p:txBody>
          <a:bodyPr>
            <a:normAutofit/>
          </a:bodyPr>
          <a:lstStyle/>
          <a:p>
            <a:r>
              <a:rPr lang="en-GB" sz="3500" b="1" dirty="0">
                <a:effectLst/>
                <a:latin typeface="Arial" panose="020B0604020202020204" pitchFamily="34" charset="0"/>
                <a:ea typeface="Calibri" panose="020F0502020204030204" pitchFamily="34" charset="0"/>
              </a:rPr>
              <a:t>The Implication for the Quantity Surveyor</a:t>
            </a:r>
            <a:endParaRPr lang="en-GB" sz="3500" b="1" dirty="0"/>
          </a:p>
        </p:txBody>
      </p:sp>
      <p:sp>
        <p:nvSpPr>
          <p:cNvPr id="3" name="Content Placeholder 2">
            <a:extLst>
              <a:ext uri="{FF2B5EF4-FFF2-40B4-BE49-F238E27FC236}">
                <a16:creationId xmlns:a16="http://schemas.microsoft.com/office/drawing/2014/main" id="{5ACBE80D-7D8E-43CC-B141-5B4F0304AAA7}"/>
              </a:ext>
            </a:extLst>
          </p:cNvPr>
          <p:cNvSpPr>
            <a:spLocks noGrp="1"/>
          </p:cNvSpPr>
          <p:nvPr>
            <p:ph idx="1"/>
          </p:nvPr>
        </p:nvSpPr>
        <p:spPr/>
        <p:txBody>
          <a:bodyPr>
            <a:normAutofit/>
          </a:bodyPr>
          <a:lstStyle/>
          <a:p>
            <a:r>
              <a:rPr lang="en-GB" sz="2400" dirty="0">
                <a:latin typeface="Arial" panose="020B0604020202020204" pitchFamily="34" charset="0"/>
                <a:ea typeface="Calibri" panose="020F0502020204030204" pitchFamily="34" charset="0"/>
              </a:rPr>
              <a:t>The need to shift focus from costing capital expenditure (CAPEX) of infrastructure project alone to including operating expenditure (OPEX)</a:t>
            </a:r>
          </a:p>
          <a:p>
            <a:endParaRPr lang="en-GB" sz="2400" dirty="0">
              <a:latin typeface="Arial" panose="020B0604020202020204" pitchFamily="34" charset="0"/>
            </a:endParaRPr>
          </a:p>
          <a:p>
            <a:r>
              <a:rPr lang="en-GB" sz="2400" dirty="0">
                <a:latin typeface="Arial" panose="020B0604020202020204" pitchFamily="34" charset="0"/>
                <a:ea typeface="Calibri" panose="020F0502020204030204" pitchFamily="34" charset="0"/>
              </a:rPr>
              <a:t>The need to be knowledgeable in ‘</a:t>
            </a:r>
            <a:r>
              <a:rPr lang="en-GB" sz="2400" b="1" dirty="0">
                <a:latin typeface="Arial" panose="020B0604020202020204" pitchFamily="34" charset="0"/>
                <a:ea typeface="Calibri" panose="020F0502020204030204" pitchFamily="34" charset="0"/>
              </a:rPr>
              <a:t>whole life costing</a:t>
            </a:r>
            <a:r>
              <a:rPr lang="en-GB" sz="2400" dirty="0">
                <a:latin typeface="Arial" panose="020B0604020202020204" pitchFamily="34" charset="0"/>
                <a:ea typeface="Calibri" panose="020F0502020204030204" pitchFamily="34" charset="0"/>
              </a:rPr>
              <a:t>’ so as to enable construction client to choose between traditional construction and sustainable construction</a:t>
            </a:r>
            <a:r>
              <a:rPr lang="en-GB" sz="2400" dirty="0">
                <a:effectLst/>
                <a:latin typeface="Arial" panose="020B0604020202020204" pitchFamily="34" charset="0"/>
                <a:ea typeface="Calibri" panose="020F0502020204030204" pitchFamily="34" charset="0"/>
              </a:rPr>
              <a:t>.</a:t>
            </a:r>
          </a:p>
          <a:p>
            <a:endParaRPr lang="en-GB" sz="2400" dirty="0">
              <a:latin typeface="Arial" panose="020B0604020202020204" pitchFamily="34" charset="0"/>
            </a:endParaRPr>
          </a:p>
          <a:p>
            <a:r>
              <a:rPr lang="en-GB" sz="2400" dirty="0">
                <a:effectLst/>
                <a:latin typeface="Arial" panose="020B0604020202020204" pitchFamily="34" charset="0"/>
                <a:ea typeface="Calibri" panose="020F0502020204030204" pitchFamily="34" charset="0"/>
              </a:rPr>
              <a:t>Traditional construction may appear cheater initially but extremely costly when the life cycle cost (Operating expenditure) is factored in as well as the cost of carbon emission (externality).</a:t>
            </a:r>
            <a:endParaRPr lang="en-GB" sz="2400" dirty="0"/>
          </a:p>
        </p:txBody>
      </p:sp>
    </p:spTree>
    <p:extLst>
      <p:ext uri="{BB962C8B-B14F-4D97-AF65-F5344CB8AC3E}">
        <p14:creationId xmlns:p14="http://schemas.microsoft.com/office/powerpoint/2010/main" val="270508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9B4-87AC-45D3-BD1A-3E5F64F11FC6}"/>
              </a:ext>
            </a:extLst>
          </p:cNvPr>
          <p:cNvSpPr>
            <a:spLocks noGrp="1"/>
          </p:cNvSpPr>
          <p:nvPr>
            <p:ph type="title"/>
          </p:nvPr>
        </p:nvSpPr>
        <p:spPr/>
        <p:txBody>
          <a:bodyPr>
            <a:no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De-mystifying the High Cost of Sustainable Infrastructure   - the UK Example</a:t>
            </a:r>
            <a:endParaRPr lang="en-GB" sz="3500" b="1" dirty="0"/>
          </a:p>
        </p:txBody>
      </p:sp>
      <p:sp>
        <p:nvSpPr>
          <p:cNvPr id="3" name="Content Placeholder 2">
            <a:extLst>
              <a:ext uri="{FF2B5EF4-FFF2-40B4-BE49-F238E27FC236}">
                <a16:creationId xmlns:a16="http://schemas.microsoft.com/office/drawing/2014/main" id="{1E1CBFE1-9008-4738-A607-FDECB0368540}"/>
              </a:ext>
            </a:extLst>
          </p:cNvPr>
          <p:cNvSpPr>
            <a:spLocks noGrp="1"/>
          </p:cNvSpPr>
          <p:nvPr>
            <p:ph idx="1"/>
          </p:nvPr>
        </p:nvSpPr>
        <p:spPr/>
        <p:txBody>
          <a:bodyPr>
            <a:normAutofit/>
          </a:bodyPr>
          <a:lstStyle/>
          <a:p>
            <a:pPr marL="0" indent="0">
              <a:buNone/>
            </a:pPr>
            <a:r>
              <a:rPr lang="en-GB" b="1" dirty="0"/>
              <a:t>Evidence collected by UK’s Building Research Establishment (BRE) and Cyril </a:t>
            </a:r>
            <a:r>
              <a:rPr lang="en-GB" b="1" dirty="0" err="1"/>
              <a:t>Sweett</a:t>
            </a:r>
            <a:r>
              <a:rPr lang="en-GB" b="1" dirty="0"/>
              <a:t> (a firm of Chartered Quantity Surveyors) [</a:t>
            </a:r>
            <a:r>
              <a:rPr lang="en-GB" dirty="0"/>
              <a:t>BRE Trust 2005</a:t>
            </a:r>
            <a:r>
              <a:rPr lang="en-GB" b="1" dirty="0"/>
              <a:t>]</a:t>
            </a:r>
          </a:p>
          <a:p>
            <a:pPr marL="0" indent="0">
              <a:buNone/>
            </a:pPr>
            <a:endParaRPr lang="en-GB" sz="2400" b="1" u="sng" dirty="0">
              <a:solidFill>
                <a:srgbClr val="7030A0"/>
              </a:solidFill>
              <a:latin typeface="Arial" panose="020B0604020202020204" pitchFamily="34" charset="0"/>
            </a:endParaRPr>
          </a:p>
          <a:p>
            <a:pPr marL="0" indent="0">
              <a:buNone/>
            </a:pPr>
            <a:r>
              <a:rPr lang="en-GB" sz="2400" b="1" u="sng" dirty="0">
                <a:solidFill>
                  <a:srgbClr val="7030A0"/>
                </a:solidFill>
                <a:latin typeface="Arial" panose="020B0604020202020204" pitchFamily="34" charset="0"/>
              </a:rPr>
              <a:t>Housing Project</a:t>
            </a:r>
          </a:p>
          <a:p>
            <a:pPr marL="0" indent="0">
              <a:buNone/>
            </a:pPr>
            <a:endParaRPr lang="en-GB" sz="2400" b="1" u="sng" dirty="0">
              <a:solidFill>
                <a:srgbClr val="7030A0"/>
              </a:solidFill>
              <a:latin typeface="Arial" panose="020B0604020202020204" pitchFamily="34" charset="0"/>
            </a:endParaRPr>
          </a:p>
          <a:p>
            <a:pPr>
              <a:buFont typeface="Wingdings" panose="05000000000000000000" pitchFamily="2" charset="2"/>
              <a:buChar char="§"/>
            </a:pPr>
            <a:r>
              <a:rPr lang="en-GB" dirty="0" err="1"/>
              <a:t>EcoHome’s</a:t>
            </a:r>
            <a:r>
              <a:rPr lang="en-GB" dirty="0"/>
              <a:t> Good rating can be achieved for an additional capital cost of between 0.3% and 0.9%. Achieving a Very Good rating can be achieved with an additional cost of between 1.3% and 3.1% and an Excellent rating for between 4.2% and 6.9%, for a range of locations.</a:t>
            </a:r>
            <a:endParaRPr lang="en-GB" sz="1600" b="1" dirty="0">
              <a:latin typeface="Arial" panose="020B0604020202020204" pitchFamily="34" charset="0"/>
            </a:endParaRPr>
          </a:p>
        </p:txBody>
      </p:sp>
    </p:spTree>
    <p:extLst>
      <p:ext uri="{BB962C8B-B14F-4D97-AF65-F5344CB8AC3E}">
        <p14:creationId xmlns:p14="http://schemas.microsoft.com/office/powerpoint/2010/main" val="41690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3670-FDBF-4529-B60D-3C36ECD4D533}"/>
              </a:ext>
            </a:extLst>
          </p:cNvPr>
          <p:cNvSpPr>
            <a:spLocks noGrp="1"/>
          </p:cNvSpPr>
          <p:nvPr>
            <p:ph type="title"/>
          </p:nvPr>
        </p:nvSpPr>
        <p:spPr/>
        <p:txBody>
          <a:bodyPr>
            <a:no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The concept of Climate Change and Sustainable Development</a:t>
            </a:r>
            <a:br>
              <a:rPr lang="en-GB" sz="3500" b="1" dirty="0">
                <a:effectLst/>
                <a:latin typeface="Calibri" panose="020F0502020204030204" pitchFamily="34" charset="0"/>
                <a:ea typeface="Calibri" panose="020F0502020204030204" pitchFamily="34" charset="0"/>
                <a:cs typeface="Times New Roman" panose="02020603050405020304" pitchFamily="18" charset="0"/>
              </a:rPr>
            </a:br>
            <a:endParaRPr lang="en-GB" sz="3500" b="1" dirty="0"/>
          </a:p>
        </p:txBody>
      </p:sp>
      <p:sp>
        <p:nvSpPr>
          <p:cNvPr id="3" name="Content Placeholder 2">
            <a:extLst>
              <a:ext uri="{FF2B5EF4-FFF2-40B4-BE49-F238E27FC236}">
                <a16:creationId xmlns:a16="http://schemas.microsoft.com/office/drawing/2014/main" id="{F6881DC7-6AD2-4085-A1D5-1F91FAD72E77}"/>
              </a:ext>
            </a:extLst>
          </p:cNvPr>
          <p:cNvSpPr>
            <a:spLocks noGrp="1"/>
          </p:cNvSpPr>
          <p:nvPr>
            <p:ph idx="1"/>
          </p:nvPr>
        </p:nvSpPr>
        <p:spPr>
          <a:xfrm>
            <a:off x="838200" y="1555994"/>
            <a:ext cx="10515600" cy="4351338"/>
          </a:xfrm>
        </p:spPr>
        <p:txBody>
          <a:bodyPr>
            <a:noAutofit/>
          </a:bodyPr>
          <a:lstStyle/>
          <a:p>
            <a:r>
              <a:rPr lang="en-GB" dirty="0">
                <a:effectLst/>
                <a:latin typeface="Arial" panose="020B0604020202020204" pitchFamily="34" charset="0"/>
                <a:ea typeface="Calibri" panose="020F0502020204030204" pitchFamily="34" charset="0"/>
              </a:rPr>
              <a:t>Climate change refers to a large-scale, long-term shift in the planet's weather patterns and average temperatures” (Meteorological Office UK (Met Office) (2021). </a:t>
            </a:r>
          </a:p>
          <a:p>
            <a:endParaRPr lang="en-GB" dirty="0">
              <a:latin typeface="Arial" panose="020B0604020202020204" pitchFamily="34" charset="0"/>
              <a:ea typeface="Calibri" panose="020F0502020204030204" pitchFamily="34" charset="0"/>
            </a:endParaRPr>
          </a:p>
          <a:p>
            <a:r>
              <a:rPr lang="en-GB" dirty="0">
                <a:effectLst/>
                <a:latin typeface="Arial" panose="020B0604020202020204" pitchFamily="34" charset="0"/>
                <a:ea typeface="Calibri" panose="020F0502020204030204" pitchFamily="34" charset="0"/>
              </a:rPr>
              <a:t>Sustainable Development (SD) is a development that meets the needs of the present without compromising meeting the needs of the future generation (WCED, 1987). </a:t>
            </a:r>
          </a:p>
          <a:p>
            <a:endParaRPr lang="en-GB" dirty="0">
              <a:latin typeface="Arial" panose="020B0604020202020204" pitchFamily="34" charset="0"/>
            </a:endParaRPr>
          </a:p>
          <a:p>
            <a:r>
              <a:rPr lang="en-GB" dirty="0">
                <a:latin typeface="Arial" panose="020B0604020202020204" pitchFamily="34" charset="0"/>
              </a:rPr>
              <a:t>The need for Sustainable Development – Emission, depletion of ozone layer, disaster risk</a:t>
            </a:r>
          </a:p>
        </p:txBody>
      </p:sp>
    </p:spTree>
    <p:extLst>
      <p:ext uri="{BB962C8B-B14F-4D97-AF65-F5344CB8AC3E}">
        <p14:creationId xmlns:p14="http://schemas.microsoft.com/office/powerpoint/2010/main" val="398333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9B4-87AC-45D3-BD1A-3E5F64F11FC6}"/>
              </a:ext>
            </a:extLst>
          </p:cNvPr>
          <p:cNvSpPr>
            <a:spLocks noGrp="1"/>
          </p:cNvSpPr>
          <p:nvPr>
            <p:ph type="title"/>
          </p:nvPr>
        </p:nvSpPr>
        <p:spPr/>
        <p:txBody>
          <a:bodyPr>
            <a:no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De-mystifying the High Cost of Sustainable Infrastructure   - the UK Example</a:t>
            </a:r>
            <a:endParaRPr lang="en-GB" sz="3500" b="1" dirty="0"/>
          </a:p>
        </p:txBody>
      </p:sp>
      <p:sp>
        <p:nvSpPr>
          <p:cNvPr id="3" name="Content Placeholder 2">
            <a:extLst>
              <a:ext uri="{FF2B5EF4-FFF2-40B4-BE49-F238E27FC236}">
                <a16:creationId xmlns:a16="http://schemas.microsoft.com/office/drawing/2014/main" id="{1E1CBFE1-9008-4738-A607-FDECB0368540}"/>
              </a:ext>
            </a:extLst>
          </p:cNvPr>
          <p:cNvSpPr>
            <a:spLocks noGrp="1"/>
          </p:cNvSpPr>
          <p:nvPr>
            <p:ph idx="1"/>
          </p:nvPr>
        </p:nvSpPr>
        <p:spPr/>
        <p:txBody>
          <a:bodyPr>
            <a:normAutofit/>
          </a:bodyPr>
          <a:lstStyle/>
          <a:p>
            <a:pPr marL="0" indent="0">
              <a:buNone/>
            </a:pPr>
            <a:r>
              <a:rPr lang="en-GB" b="1" dirty="0"/>
              <a:t>Evidence collected by UK’s Building Research Establishment (BRE) and Cyril </a:t>
            </a:r>
            <a:r>
              <a:rPr lang="en-GB" b="1" dirty="0" err="1"/>
              <a:t>Sweett</a:t>
            </a:r>
            <a:r>
              <a:rPr lang="en-GB" b="1" dirty="0"/>
              <a:t> (a firm of Chartered Quantity Surveyors) </a:t>
            </a:r>
          </a:p>
          <a:p>
            <a:pPr marL="0" indent="0">
              <a:buNone/>
            </a:pPr>
            <a:endParaRPr lang="en-GB" sz="2400" b="1" u="sng" dirty="0">
              <a:solidFill>
                <a:srgbClr val="7030A0"/>
              </a:solidFill>
              <a:latin typeface="Arial" panose="020B0604020202020204" pitchFamily="34" charset="0"/>
            </a:endParaRPr>
          </a:p>
          <a:p>
            <a:pPr marL="0" indent="0">
              <a:buNone/>
            </a:pPr>
            <a:r>
              <a:rPr lang="en-GB" sz="2400" b="1" u="sng" dirty="0">
                <a:solidFill>
                  <a:srgbClr val="7030A0"/>
                </a:solidFill>
                <a:latin typeface="Arial" panose="020B0604020202020204" pitchFamily="34" charset="0"/>
                <a:cs typeface="Arial" panose="020B0604020202020204" pitchFamily="34" charset="0"/>
              </a:rPr>
              <a:t>Naturally Ventilated Office</a:t>
            </a:r>
          </a:p>
          <a:p>
            <a:pPr marL="0" indent="0">
              <a:buNone/>
            </a:pPr>
            <a:endParaRPr lang="en-GB" sz="2400" b="1" u="sng" dirty="0">
              <a:solidFill>
                <a:srgbClr val="7030A0"/>
              </a:solidFill>
              <a:latin typeface="Arial" panose="020B0604020202020204" pitchFamily="34" charset="0"/>
              <a:cs typeface="Arial" panose="020B0604020202020204" pitchFamily="34" charset="0"/>
            </a:endParaRPr>
          </a:p>
          <a:p>
            <a:pPr lvl="0"/>
            <a:r>
              <a:rPr lang="en-GB" dirty="0"/>
              <a:t>A BREEAM Good rating can be achieved for a saving of between 0.3% and 0.4% of the capital cost. A Very Good rating can be achieved for between a cost saving of 0.4% and an additional cost of 2% and an Excellent rating for an additional cost of between 2.5% and 3.4%, for a range of locations.</a:t>
            </a:r>
            <a:endParaRPr lang="en-US" dirty="0"/>
          </a:p>
        </p:txBody>
      </p:sp>
    </p:spTree>
    <p:extLst>
      <p:ext uri="{BB962C8B-B14F-4D97-AF65-F5344CB8AC3E}">
        <p14:creationId xmlns:p14="http://schemas.microsoft.com/office/powerpoint/2010/main" val="142648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9B4-87AC-45D3-BD1A-3E5F64F11FC6}"/>
              </a:ext>
            </a:extLst>
          </p:cNvPr>
          <p:cNvSpPr>
            <a:spLocks noGrp="1"/>
          </p:cNvSpPr>
          <p:nvPr>
            <p:ph type="title"/>
          </p:nvPr>
        </p:nvSpPr>
        <p:spPr/>
        <p:txBody>
          <a:bodyPr>
            <a:no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De-mystifying the High Cost of Sustainable Infrastructure   - the UK Example</a:t>
            </a:r>
            <a:endParaRPr lang="en-GB" sz="3500" b="1" dirty="0"/>
          </a:p>
        </p:txBody>
      </p:sp>
      <p:sp>
        <p:nvSpPr>
          <p:cNvPr id="3" name="Content Placeholder 2">
            <a:extLst>
              <a:ext uri="{FF2B5EF4-FFF2-40B4-BE49-F238E27FC236}">
                <a16:creationId xmlns:a16="http://schemas.microsoft.com/office/drawing/2014/main" id="{1E1CBFE1-9008-4738-A607-FDECB0368540}"/>
              </a:ext>
            </a:extLst>
          </p:cNvPr>
          <p:cNvSpPr>
            <a:spLocks noGrp="1"/>
          </p:cNvSpPr>
          <p:nvPr>
            <p:ph idx="1"/>
          </p:nvPr>
        </p:nvSpPr>
        <p:spPr/>
        <p:txBody>
          <a:bodyPr>
            <a:normAutofit/>
          </a:bodyPr>
          <a:lstStyle/>
          <a:p>
            <a:pPr marL="0" indent="0">
              <a:buNone/>
            </a:pPr>
            <a:r>
              <a:rPr lang="en-GB" b="1" dirty="0"/>
              <a:t>Evidence collected by UK’s Building Research Establishment (BRE) and Cyril </a:t>
            </a:r>
            <a:r>
              <a:rPr lang="en-GB" b="1" dirty="0" err="1"/>
              <a:t>Sweett</a:t>
            </a:r>
            <a:r>
              <a:rPr lang="en-GB" b="1" dirty="0"/>
              <a:t> (a firm of Chartered Quantity Surveyors) </a:t>
            </a:r>
          </a:p>
          <a:p>
            <a:pPr marL="0" indent="0">
              <a:buNone/>
            </a:pPr>
            <a:endParaRPr lang="en-GB" sz="2400" b="1" u="sng" dirty="0">
              <a:solidFill>
                <a:srgbClr val="7030A0"/>
              </a:solidFill>
              <a:latin typeface="Arial" panose="020B0604020202020204" pitchFamily="34" charset="0"/>
            </a:endParaRPr>
          </a:p>
          <a:p>
            <a:pPr marL="0" indent="0">
              <a:buNone/>
            </a:pPr>
            <a:r>
              <a:rPr lang="en-GB" sz="2400" b="1" u="sng" dirty="0">
                <a:solidFill>
                  <a:srgbClr val="7030A0"/>
                </a:solidFill>
                <a:latin typeface="Arial" panose="020B0604020202020204" pitchFamily="34" charset="0"/>
                <a:cs typeface="Arial" panose="020B0604020202020204" pitchFamily="34" charset="0"/>
              </a:rPr>
              <a:t>An Air-conditioned Office</a:t>
            </a:r>
          </a:p>
          <a:p>
            <a:pPr marL="0" indent="0">
              <a:buNone/>
            </a:pPr>
            <a:endParaRPr lang="en-GB" sz="2400" b="1" u="sng" dirty="0">
              <a:solidFill>
                <a:srgbClr val="7030A0"/>
              </a:solidFill>
              <a:latin typeface="Arial" panose="020B0604020202020204" pitchFamily="34" charset="0"/>
              <a:cs typeface="Arial" panose="020B0604020202020204" pitchFamily="34" charset="0"/>
            </a:endParaRPr>
          </a:p>
          <a:p>
            <a:pPr lvl="0"/>
            <a:r>
              <a:rPr lang="en-GB" dirty="0"/>
              <a:t>A BREEAM Good rating can be achieved for an additional cost of between 0% and 0.2% of the capital cost. A Very Good rating can be achieved with an additional cost of between 0.1% and 5.7% and an Excellent rating for between 3.3% and 7.0%, for a range of locations. </a:t>
            </a:r>
            <a:endParaRPr lang="en-US" dirty="0"/>
          </a:p>
        </p:txBody>
      </p:sp>
    </p:spTree>
    <p:extLst>
      <p:ext uri="{BB962C8B-B14F-4D97-AF65-F5344CB8AC3E}">
        <p14:creationId xmlns:p14="http://schemas.microsoft.com/office/powerpoint/2010/main" val="34717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9B4-87AC-45D3-BD1A-3E5F64F11FC6}"/>
              </a:ext>
            </a:extLst>
          </p:cNvPr>
          <p:cNvSpPr>
            <a:spLocks noGrp="1"/>
          </p:cNvSpPr>
          <p:nvPr>
            <p:ph type="title"/>
          </p:nvPr>
        </p:nvSpPr>
        <p:spPr/>
        <p:txBody>
          <a:bodyPr>
            <a:no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De-mystifying the High Cost of Sustainable Infrastructure   - the UK Example</a:t>
            </a:r>
            <a:endParaRPr lang="en-GB" sz="3500" b="1" dirty="0"/>
          </a:p>
        </p:txBody>
      </p:sp>
      <p:sp>
        <p:nvSpPr>
          <p:cNvPr id="3" name="Content Placeholder 2">
            <a:extLst>
              <a:ext uri="{FF2B5EF4-FFF2-40B4-BE49-F238E27FC236}">
                <a16:creationId xmlns:a16="http://schemas.microsoft.com/office/drawing/2014/main" id="{1E1CBFE1-9008-4738-A607-FDECB0368540}"/>
              </a:ext>
            </a:extLst>
          </p:cNvPr>
          <p:cNvSpPr>
            <a:spLocks noGrp="1"/>
          </p:cNvSpPr>
          <p:nvPr>
            <p:ph idx="1"/>
          </p:nvPr>
        </p:nvSpPr>
        <p:spPr/>
        <p:txBody>
          <a:bodyPr>
            <a:normAutofit/>
          </a:bodyPr>
          <a:lstStyle/>
          <a:p>
            <a:pPr marL="0" indent="0">
              <a:buNone/>
            </a:pPr>
            <a:r>
              <a:rPr lang="en-GB" b="1" dirty="0"/>
              <a:t>Evidence collected by UK’s Building Research Establishment (BRE) and Cyril </a:t>
            </a:r>
            <a:r>
              <a:rPr lang="en-GB" b="1" dirty="0" err="1"/>
              <a:t>Sweett</a:t>
            </a:r>
            <a:r>
              <a:rPr lang="en-GB" b="1" dirty="0"/>
              <a:t> (a firm of Chartered Quantity Surveyors) </a:t>
            </a:r>
          </a:p>
          <a:p>
            <a:pPr marL="0" indent="0">
              <a:buNone/>
            </a:pPr>
            <a:endParaRPr lang="en-GB" sz="2400" b="1" u="sng" dirty="0">
              <a:solidFill>
                <a:srgbClr val="7030A0"/>
              </a:solidFill>
              <a:latin typeface="Arial" panose="020B0604020202020204" pitchFamily="34" charset="0"/>
            </a:endParaRPr>
          </a:p>
          <a:p>
            <a:pPr marL="0" indent="0">
              <a:buNone/>
            </a:pPr>
            <a:r>
              <a:rPr lang="en-GB" sz="2400" b="1" u="sng" dirty="0">
                <a:solidFill>
                  <a:srgbClr val="7030A0"/>
                </a:solidFill>
                <a:latin typeface="Arial" panose="020B0604020202020204" pitchFamily="34" charset="0"/>
                <a:cs typeface="Arial" panose="020B0604020202020204" pitchFamily="34" charset="0"/>
              </a:rPr>
              <a:t>Private Financed Initiative (PFI) procured health centre project</a:t>
            </a:r>
          </a:p>
          <a:p>
            <a:pPr lvl="0"/>
            <a:r>
              <a:rPr lang="en-GB" dirty="0"/>
              <a:t>For a Private Financed Initiative (PFI) procured health centre project, the report shows that the base case health centre already achieves a Good rating. A Very Good rating can be achieved at no additional cost and an Excellent rating for an additional cost of between 0.6% and 1.9%, for a range of locations</a:t>
            </a:r>
            <a:endParaRPr lang="en-US" dirty="0"/>
          </a:p>
        </p:txBody>
      </p:sp>
    </p:spTree>
    <p:extLst>
      <p:ext uri="{BB962C8B-B14F-4D97-AF65-F5344CB8AC3E}">
        <p14:creationId xmlns:p14="http://schemas.microsoft.com/office/powerpoint/2010/main" val="1101433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69B4-87AC-45D3-BD1A-3E5F64F11FC6}"/>
              </a:ext>
            </a:extLst>
          </p:cNvPr>
          <p:cNvSpPr>
            <a:spLocks noGrp="1"/>
          </p:cNvSpPr>
          <p:nvPr>
            <p:ph type="title"/>
          </p:nvPr>
        </p:nvSpPr>
        <p:spPr/>
        <p:txBody>
          <a:bodyPr>
            <a:no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De-mystifying the High Cost of Sustainable Infrastructure   - the UK Example</a:t>
            </a:r>
            <a:endParaRPr lang="en-GB" sz="3500" b="1" dirty="0"/>
          </a:p>
        </p:txBody>
      </p:sp>
      <p:sp>
        <p:nvSpPr>
          <p:cNvPr id="3" name="Content Placeholder 2">
            <a:extLst>
              <a:ext uri="{FF2B5EF4-FFF2-40B4-BE49-F238E27FC236}">
                <a16:creationId xmlns:a16="http://schemas.microsoft.com/office/drawing/2014/main" id="{1E1CBFE1-9008-4738-A607-FDECB0368540}"/>
              </a:ext>
            </a:extLst>
          </p:cNvPr>
          <p:cNvSpPr>
            <a:spLocks noGrp="1"/>
          </p:cNvSpPr>
          <p:nvPr>
            <p:ph idx="1"/>
          </p:nvPr>
        </p:nvSpPr>
        <p:spPr/>
        <p:txBody>
          <a:bodyPr>
            <a:normAutofit/>
          </a:bodyPr>
          <a:lstStyle/>
          <a:p>
            <a:pPr lvl="0"/>
            <a:r>
              <a:rPr lang="en-GB" dirty="0"/>
              <a:t>Overall, the report demonstrates that significant improvements in the sustainability performance of a building can be achieved at very little additional cost. </a:t>
            </a:r>
          </a:p>
          <a:p>
            <a:pPr lvl="0"/>
            <a:r>
              <a:rPr lang="en-GB" dirty="0"/>
              <a:t>The report also demonstrates that more sustainable buildings can offer major life-cycle cost benefits. </a:t>
            </a:r>
          </a:p>
          <a:p>
            <a:pPr lvl="0"/>
            <a:r>
              <a:rPr lang="en-GB" dirty="0"/>
              <a:t>This implies that whilst the majority of Quantity Surveyors (QS) are versed in the techniques of determining the capital cost of a building, they also need to up skill themselves in determining the life cycle cost and whole life costs of buildings.</a:t>
            </a:r>
            <a:endParaRPr lang="en-US" dirty="0"/>
          </a:p>
        </p:txBody>
      </p:sp>
    </p:spTree>
    <p:extLst>
      <p:ext uri="{BB962C8B-B14F-4D97-AF65-F5344CB8AC3E}">
        <p14:creationId xmlns:p14="http://schemas.microsoft.com/office/powerpoint/2010/main" val="352502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07F3-23B9-4938-9C4B-D83E10B35CF2}"/>
              </a:ext>
            </a:extLst>
          </p:cNvPr>
          <p:cNvSpPr>
            <a:spLocks noGrp="1"/>
          </p:cNvSpPr>
          <p:nvPr>
            <p:ph type="title"/>
          </p:nvPr>
        </p:nvSpPr>
        <p:spPr/>
        <p:txBody>
          <a:bodyPr>
            <a:norm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Conclusion</a:t>
            </a:r>
            <a:br>
              <a:rPr lang="en-GB" sz="3500" b="1" dirty="0">
                <a:effectLst/>
                <a:latin typeface="Calibri" panose="020F0502020204030204" pitchFamily="34" charset="0"/>
                <a:ea typeface="Calibri" panose="020F0502020204030204" pitchFamily="34" charset="0"/>
                <a:cs typeface="Times New Roman" panose="02020603050405020304" pitchFamily="18" charset="0"/>
              </a:rPr>
            </a:br>
            <a:endParaRPr lang="en-GB" sz="3500" b="1" dirty="0"/>
          </a:p>
        </p:txBody>
      </p:sp>
      <p:sp>
        <p:nvSpPr>
          <p:cNvPr id="3" name="Content Placeholder 2">
            <a:extLst>
              <a:ext uri="{FF2B5EF4-FFF2-40B4-BE49-F238E27FC236}">
                <a16:creationId xmlns:a16="http://schemas.microsoft.com/office/drawing/2014/main" id="{6770C0FD-093E-47A5-8AA2-391F76345CE0}"/>
              </a:ext>
            </a:extLst>
          </p:cNvPr>
          <p:cNvSpPr>
            <a:spLocks noGrp="1"/>
          </p:cNvSpPr>
          <p:nvPr>
            <p:ph idx="1"/>
          </p:nvPr>
        </p:nvSpPr>
        <p:spPr>
          <a:xfrm>
            <a:off x="711200" y="1253331"/>
            <a:ext cx="10896600" cy="4351338"/>
          </a:xfrm>
        </p:spPr>
        <p:txBody>
          <a:bodyPr>
            <a:noAutofit/>
          </a:bodyPr>
          <a:lstStyle/>
          <a:p>
            <a:r>
              <a:rPr lang="en-GB" sz="2400" dirty="0">
                <a:effectLst/>
                <a:latin typeface="Arial" panose="020B0604020202020204" pitchFamily="34" charset="0"/>
                <a:ea typeface="Calibri" panose="020F0502020204030204" pitchFamily="34" charset="0"/>
              </a:rPr>
              <a:t>Themes such as emissions, climate change, disaster risk and interventions aimed at tackling these global challenges have been discussed.</a:t>
            </a:r>
          </a:p>
          <a:p>
            <a:endParaRPr lang="en-GB" sz="2400" dirty="0">
              <a:latin typeface="Arial" panose="020B0604020202020204" pitchFamily="34" charset="0"/>
            </a:endParaRPr>
          </a:p>
          <a:p>
            <a:r>
              <a:rPr lang="en-GB" sz="2400" dirty="0">
                <a:effectLst/>
                <a:latin typeface="Arial" panose="020B0604020202020204" pitchFamily="34" charset="0"/>
                <a:ea typeface="Calibri" panose="020F0502020204030204" pitchFamily="34" charset="0"/>
              </a:rPr>
              <a:t>It is clear that collective action is required towards reducing the triggers of climate change</a:t>
            </a:r>
          </a:p>
          <a:p>
            <a:r>
              <a:rPr lang="en-GB" sz="2400" dirty="0">
                <a:latin typeface="Arial" panose="020B0604020202020204" pitchFamily="34" charset="0"/>
                <a:ea typeface="Calibri" panose="020F0502020204030204" pitchFamily="34" charset="0"/>
              </a:rPr>
              <a:t>O</a:t>
            </a:r>
            <a:r>
              <a:rPr lang="en-GB" sz="2400" dirty="0">
                <a:effectLst/>
                <a:latin typeface="Arial" panose="020B0604020202020204" pitchFamily="34" charset="0"/>
                <a:ea typeface="Calibri" panose="020F0502020204030204" pitchFamily="34" charset="0"/>
              </a:rPr>
              <a:t>perate sustainably to protect the people and our planet.</a:t>
            </a:r>
          </a:p>
          <a:p>
            <a:r>
              <a:rPr lang="en-GB" sz="2400" dirty="0">
                <a:effectLst/>
                <a:latin typeface="Arial" panose="020B0604020202020204" pitchFamily="34" charset="0"/>
                <a:ea typeface="Calibri" panose="020F0502020204030204" pitchFamily="34" charset="0"/>
              </a:rPr>
              <a:t>Globally, construction is a major sector, and the role stakeholders play is fundamental to the realisation of sustainable development.</a:t>
            </a:r>
          </a:p>
          <a:p>
            <a:endParaRPr lang="en-GB" sz="2400" dirty="0">
              <a:latin typeface="Arial" panose="020B0604020202020204" pitchFamily="34" charset="0"/>
              <a:ea typeface="Calibri" panose="020F0502020204030204" pitchFamily="34" charset="0"/>
            </a:endParaRPr>
          </a:p>
          <a:p>
            <a:r>
              <a:rPr lang="en-GB" sz="2400" dirty="0">
                <a:effectLst/>
                <a:latin typeface="Arial" panose="020B0604020202020204" pitchFamily="34" charset="0"/>
                <a:ea typeface="Calibri" panose="020F0502020204030204" pitchFamily="34" charset="0"/>
              </a:rPr>
              <a:t>There is more to do to help stakeholders embed sustainable principles in their day-to-day activities. </a:t>
            </a:r>
            <a:endParaRPr lang="en-GB" sz="2400" dirty="0">
              <a:latin typeface="Arial" panose="020B0604020202020204" pitchFamily="34" charset="0"/>
            </a:endParaRPr>
          </a:p>
          <a:p>
            <a:r>
              <a:rPr lang="en-GB" sz="2400" dirty="0">
                <a:effectLst/>
                <a:latin typeface="Arial" panose="020B0604020202020204" pitchFamily="34" charset="0"/>
                <a:ea typeface="Calibri" panose="020F0502020204030204" pitchFamily="34" charset="0"/>
              </a:rPr>
              <a:t>Operationalising the concept of sustainable procurement is still germane for our industry</a:t>
            </a:r>
            <a:endParaRPr lang="en-GB" sz="2400" dirty="0"/>
          </a:p>
        </p:txBody>
      </p:sp>
    </p:spTree>
    <p:extLst>
      <p:ext uri="{BB962C8B-B14F-4D97-AF65-F5344CB8AC3E}">
        <p14:creationId xmlns:p14="http://schemas.microsoft.com/office/powerpoint/2010/main" val="222238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1791-D3CE-45AD-9242-929D5D746A46}"/>
              </a:ext>
            </a:extLst>
          </p:cNvPr>
          <p:cNvSpPr>
            <a:spLocks noGrp="1"/>
          </p:cNvSpPr>
          <p:nvPr>
            <p:ph type="title"/>
          </p:nvPr>
        </p:nvSpPr>
        <p:spPr>
          <a:xfrm>
            <a:off x="648929" y="629266"/>
            <a:ext cx="3505495" cy="1622321"/>
          </a:xfrm>
        </p:spPr>
        <p:txBody>
          <a:bodyPr>
            <a:normAutofit/>
          </a:bodyPr>
          <a:lstStyle/>
          <a:p>
            <a:r>
              <a:rPr lang="en-GB" b="1" dirty="0">
                <a:latin typeface="Arial" panose="020B0604020202020204" pitchFamily="34" charset="0"/>
                <a:cs typeface="Arial" panose="020B0604020202020204" pitchFamily="34" charset="0"/>
              </a:rPr>
              <a:t>CLOSING</a:t>
            </a:r>
          </a:p>
        </p:txBody>
      </p:sp>
      <p:sp>
        <p:nvSpPr>
          <p:cNvPr id="3" name="Content Placeholder 2">
            <a:extLst>
              <a:ext uri="{FF2B5EF4-FFF2-40B4-BE49-F238E27FC236}">
                <a16:creationId xmlns:a16="http://schemas.microsoft.com/office/drawing/2014/main" id="{855909A0-3984-45AD-B9BC-3FFBCFFE52E7}"/>
              </a:ext>
            </a:extLst>
          </p:cNvPr>
          <p:cNvSpPr>
            <a:spLocks noGrp="1"/>
          </p:cNvSpPr>
          <p:nvPr>
            <p:ph idx="1"/>
          </p:nvPr>
        </p:nvSpPr>
        <p:spPr>
          <a:xfrm>
            <a:off x="282175" y="2963555"/>
            <a:ext cx="3872249" cy="2043896"/>
          </a:xfrm>
        </p:spPr>
        <p:txBody>
          <a:bodyPr>
            <a:normAutofit lnSpcReduction="10000"/>
          </a:bodyPr>
          <a:lstStyle/>
          <a:p>
            <a:pPr marL="0" indent="0" algn="ctr">
              <a:buNone/>
            </a:pPr>
            <a:r>
              <a:rPr lang="en-GB" sz="2500" dirty="0">
                <a:effectLst/>
                <a:latin typeface="Arial" panose="020B0604020202020204" pitchFamily="34" charset="0"/>
                <a:ea typeface="Calibri" panose="020F0502020204030204" pitchFamily="34" charset="0"/>
                <a:cs typeface="Times New Roman" panose="02020603050405020304" pitchFamily="18" charset="0"/>
              </a:rPr>
              <a:t>Further interesting and insightful discussions are upcoming during this conference. I wish everyone a productive deliberation. </a:t>
            </a:r>
            <a:endParaRPr lang="en-GB" sz="25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70E8330C-97FE-4979-8E09-8AAC13725F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847303"/>
            <a:ext cx="6019331" cy="31601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7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FB50-0BD7-4E23-85C4-26740487A90B}"/>
              </a:ext>
            </a:extLst>
          </p:cNvPr>
          <p:cNvSpPr>
            <a:spLocks noGrp="1"/>
          </p:cNvSpPr>
          <p:nvPr>
            <p:ph type="title"/>
          </p:nvPr>
        </p:nvSpPr>
        <p:spPr>
          <a:xfrm>
            <a:off x="838200" y="288926"/>
            <a:ext cx="10515600" cy="766152"/>
          </a:xfrm>
        </p:spPr>
        <p:txBody>
          <a:bodyPr/>
          <a:lstStyle/>
          <a:p>
            <a:r>
              <a:rPr lang="en-US" b="1" dirty="0"/>
              <a:t>Atmospheric Layers</a:t>
            </a:r>
          </a:p>
        </p:txBody>
      </p:sp>
      <p:pic>
        <p:nvPicPr>
          <p:cNvPr id="4" name="Picture 3" descr="Layers of the atmosphere | NIWA">
            <a:extLst>
              <a:ext uri="{FF2B5EF4-FFF2-40B4-BE49-F238E27FC236}">
                <a16:creationId xmlns:a16="http://schemas.microsoft.com/office/drawing/2014/main" id="{6706E8C3-D934-4799-9B6E-E7AD12F9B5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47446" y="1231067"/>
            <a:ext cx="8809892" cy="5410056"/>
          </a:xfrm>
          <a:prstGeom prst="rect">
            <a:avLst/>
          </a:prstGeom>
          <a:noFill/>
          <a:ln>
            <a:noFill/>
          </a:ln>
        </p:spPr>
      </p:pic>
    </p:spTree>
    <p:extLst>
      <p:ext uri="{BB962C8B-B14F-4D97-AF65-F5344CB8AC3E}">
        <p14:creationId xmlns:p14="http://schemas.microsoft.com/office/powerpoint/2010/main" val="138560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FB50-0BD7-4E23-85C4-26740487A90B}"/>
              </a:ext>
            </a:extLst>
          </p:cNvPr>
          <p:cNvSpPr>
            <a:spLocks noGrp="1"/>
          </p:cNvSpPr>
          <p:nvPr>
            <p:ph type="title"/>
          </p:nvPr>
        </p:nvSpPr>
        <p:spPr>
          <a:xfrm>
            <a:off x="838200" y="288926"/>
            <a:ext cx="10515600" cy="766152"/>
          </a:xfrm>
        </p:spPr>
        <p:txBody>
          <a:bodyPr/>
          <a:lstStyle/>
          <a:p>
            <a:r>
              <a:rPr lang="en-US" b="1" dirty="0"/>
              <a:t>Ozone Layer</a:t>
            </a:r>
          </a:p>
        </p:txBody>
      </p:sp>
      <p:sp>
        <p:nvSpPr>
          <p:cNvPr id="5" name="TextBox 4">
            <a:extLst>
              <a:ext uri="{FF2B5EF4-FFF2-40B4-BE49-F238E27FC236}">
                <a16:creationId xmlns:a16="http://schemas.microsoft.com/office/drawing/2014/main" id="{F57A093C-57CA-4079-B952-EC6EAF64619C}"/>
              </a:ext>
            </a:extLst>
          </p:cNvPr>
          <p:cNvSpPr txBox="1"/>
          <p:nvPr/>
        </p:nvSpPr>
        <p:spPr>
          <a:xfrm>
            <a:off x="756138" y="1946031"/>
            <a:ext cx="10726616" cy="2954655"/>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The ozone layer or ozone shield is a region of Earth's stratosphere that absorbs most of the Sun's ultraviolet radiation. </a:t>
            </a:r>
          </a:p>
          <a:p>
            <a:pPr marL="457200"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It contains a high concentration of ozone in relation to other parts of the atmosphere, although still small in relation to other gases in the stratosphere.</a:t>
            </a:r>
          </a:p>
          <a:p>
            <a:endParaRPr lang="en-US" dirty="0"/>
          </a:p>
        </p:txBody>
      </p:sp>
    </p:spTree>
    <p:extLst>
      <p:ext uri="{BB962C8B-B14F-4D97-AF65-F5344CB8AC3E}">
        <p14:creationId xmlns:p14="http://schemas.microsoft.com/office/powerpoint/2010/main" val="340976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D337-CB0A-4609-BECA-4BADD2DA5252}"/>
              </a:ext>
            </a:extLst>
          </p:cNvPr>
          <p:cNvSpPr>
            <a:spLocks noGrp="1"/>
          </p:cNvSpPr>
          <p:nvPr>
            <p:ph type="title"/>
          </p:nvPr>
        </p:nvSpPr>
        <p:spPr/>
        <p:txBody>
          <a:bodyPr>
            <a:normAutofit/>
          </a:bodyPr>
          <a:lstStyle/>
          <a:p>
            <a:r>
              <a:rPr lang="en-GB" sz="3500" b="1" dirty="0">
                <a:effectLst/>
                <a:latin typeface="Arial" panose="020B0604020202020204" pitchFamily="34" charset="0"/>
                <a:ea typeface="Calibri" panose="020F0502020204030204" pitchFamily="34" charset="0"/>
              </a:rPr>
              <a:t>Carbon emission and depletion of the ozone layer </a:t>
            </a:r>
            <a:endParaRPr lang="en-GB" sz="3500" b="1" dirty="0"/>
          </a:p>
        </p:txBody>
      </p:sp>
      <p:sp>
        <p:nvSpPr>
          <p:cNvPr id="3" name="Content Placeholder 2">
            <a:extLst>
              <a:ext uri="{FF2B5EF4-FFF2-40B4-BE49-F238E27FC236}">
                <a16:creationId xmlns:a16="http://schemas.microsoft.com/office/drawing/2014/main" id="{93D0AE2E-1046-4BC7-A2EF-E94404FEFDB0}"/>
              </a:ext>
            </a:extLst>
          </p:cNvPr>
          <p:cNvSpPr>
            <a:spLocks noGrp="1"/>
          </p:cNvSpPr>
          <p:nvPr>
            <p:ph idx="1"/>
          </p:nvPr>
        </p:nvSpPr>
        <p:spPr/>
        <p:txBody>
          <a:bodyPr>
            <a:normAutofit/>
          </a:bodyPr>
          <a:lstStyle/>
          <a:p>
            <a:r>
              <a:rPr lang="en-GB" sz="2400" dirty="0">
                <a:latin typeface="Arial" panose="020B0604020202020204" pitchFamily="34" charset="0"/>
                <a:ea typeface="Calibri" panose="020F0502020204030204" pitchFamily="34" charset="0"/>
              </a:rPr>
              <a:t>S</a:t>
            </a:r>
            <a:r>
              <a:rPr lang="en-GB" sz="2400" dirty="0">
                <a:effectLst/>
                <a:latin typeface="Arial" panose="020B0604020202020204" pitchFamily="34" charset="0"/>
                <a:ea typeface="Calibri" panose="020F0502020204030204" pitchFamily="34" charset="0"/>
              </a:rPr>
              <a:t>tratospheric layer shields harmful incoming solar ultraviolet radiation that can damage the ecosystems </a:t>
            </a:r>
          </a:p>
          <a:p>
            <a:endParaRPr lang="en-GB" sz="2400" dirty="0">
              <a:latin typeface="Arial" panose="020B0604020202020204" pitchFamily="34" charset="0"/>
            </a:endParaRPr>
          </a:p>
          <a:p>
            <a:r>
              <a:rPr lang="en-GB" sz="2400" dirty="0">
                <a:latin typeface="Arial" panose="020B0604020202020204" pitchFamily="34" charset="0"/>
                <a:ea typeface="Calibri" panose="020F0502020204030204" pitchFamily="34" charset="0"/>
                <a:cs typeface="Times New Roman" panose="02020603050405020304" pitchFamily="18" charset="0"/>
              </a:rPr>
              <a:t>A</a:t>
            </a:r>
            <a:r>
              <a:rPr lang="en-GB" sz="2400" dirty="0">
                <a:effectLst/>
                <a:latin typeface="Arial" panose="020B0604020202020204" pitchFamily="34" charset="0"/>
                <a:ea typeface="Calibri" panose="020F0502020204030204" pitchFamily="34" charset="0"/>
                <a:cs typeface="Times New Roman" panose="02020603050405020304" pitchFamily="18" charset="0"/>
              </a:rPr>
              <a:t>tmospheric carbon dioxide and other greenhouse gas (such as Nitrous oxide - N</a:t>
            </a:r>
            <a:r>
              <a:rPr lang="en-GB" sz="24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GB" sz="2400" dirty="0">
                <a:effectLst/>
                <a:latin typeface="Arial" panose="020B0604020202020204" pitchFamily="34" charset="0"/>
                <a:ea typeface="Calibri" panose="020F0502020204030204" pitchFamily="34" charset="0"/>
                <a:cs typeface="Times New Roman" panose="02020603050405020304" pitchFamily="18" charset="0"/>
              </a:rPr>
              <a:t>O, methane - CH</a:t>
            </a:r>
            <a:r>
              <a:rPr lang="en-GB" sz="2400" baseline="-25000" dirty="0">
                <a:effectLst/>
                <a:latin typeface="Arial" panose="020B0604020202020204" pitchFamily="34" charset="0"/>
                <a:ea typeface="Calibri" panose="020F0502020204030204" pitchFamily="34" charset="0"/>
                <a:cs typeface="Times New Roman" panose="02020603050405020304" pitchFamily="18" charset="0"/>
              </a:rPr>
              <a:t>4</a:t>
            </a:r>
            <a:r>
              <a:rPr lang="en-GB" sz="2400" dirty="0">
                <a:effectLst/>
                <a:latin typeface="Arial" panose="020B0604020202020204" pitchFamily="34" charset="0"/>
                <a:ea typeface="Calibri" panose="020F0502020204030204" pitchFamily="34" charset="0"/>
                <a:cs typeface="Times New Roman" panose="02020603050405020304" pitchFamily="18" charset="0"/>
              </a:rPr>
              <a:t> and others) increased by human and natural processes</a:t>
            </a:r>
          </a:p>
          <a:p>
            <a:endParaRPr lang="en-GB" sz="2400" dirty="0">
              <a:latin typeface="Arial" panose="020B0604020202020204" pitchFamily="34" charset="0"/>
              <a:cs typeface="Times New Roman" panose="02020603050405020304" pitchFamily="18" charset="0"/>
            </a:endParaRPr>
          </a:p>
          <a:p>
            <a:r>
              <a:rPr lang="en-GB" sz="2400" dirty="0">
                <a:latin typeface="Arial" panose="020B0604020202020204" pitchFamily="34" charset="0"/>
                <a:cs typeface="Times New Roman" panose="02020603050405020304" pitchFamily="18" charset="0"/>
              </a:rPr>
              <a:t>Increased frequency </a:t>
            </a:r>
            <a:r>
              <a:rPr lang="en-GB" sz="2400" dirty="0">
                <a:effectLst/>
                <a:latin typeface="Arial" panose="020B0604020202020204" pitchFamily="34" charset="0"/>
                <a:ea typeface="Times New Roman" panose="02020603050405020304" pitchFamily="18" charset="0"/>
              </a:rPr>
              <a:t>and magnitude of disasters witnessed in recent past has been attributed to the changes in global climatic conditions due to depletion of ozone layer</a:t>
            </a:r>
            <a:endParaRPr lang="en-GB" sz="2400" dirty="0"/>
          </a:p>
        </p:txBody>
      </p:sp>
    </p:spTree>
    <p:extLst>
      <p:ext uri="{BB962C8B-B14F-4D97-AF65-F5344CB8AC3E}">
        <p14:creationId xmlns:p14="http://schemas.microsoft.com/office/powerpoint/2010/main" val="316286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F68B0646-7A76-4E66-93F2-D23051D49D36}"/>
              </a:ext>
            </a:extLst>
          </p:cNvPr>
          <p:cNvPicPr>
            <a:picLocks noGrp="1"/>
          </p:cNvPicPr>
          <p:nvPr>
            <p:ph idx="1"/>
          </p:nvPr>
        </p:nvPicPr>
        <p:blipFill rotWithShape="1">
          <a:blip r:embed="rId2"/>
          <a:srcRect l="28030" t="25157" r="29090" b="16625"/>
          <a:stretch/>
        </p:blipFill>
        <p:spPr bwMode="auto">
          <a:xfrm>
            <a:off x="1224602" y="0"/>
            <a:ext cx="9336396" cy="610055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0959914-7EFC-4AA3-BD42-5F1BE6FF6792}"/>
              </a:ext>
            </a:extLst>
          </p:cNvPr>
          <p:cNvSpPr txBox="1"/>
          <p:nvPr/>
        </p:nvSpPr>
        <p:spPr>
          <a:xfrm>
            <a:off x="1224602" y="6045200"/>
            <a:ext cx="9621198" cy="707886"/>
          </a:xfrm>
          <a:prstGeom prst="rect">
            <a:avLst/>
          </a:prstGeom>
          <a:noFill/>
        </p:spPr>
        <p:txBody>
          <a:bodyPr wrap="square" rtlCol="0">
            <a:spAutoFit/>
          </a:bodyPr>
          <a:lstStyle/>
          <a:p>
            <a:r>
              <a:rPr lang="en-GB" sz="2000" b="1" dirty="0">
                <a:effectLst/>
                <a:latin typeface="Arial" panose="020B0604020202020204" pitchFamily="34" charset="0"/>
                <a:ea typeface="Calibri" panose="020F0502020204030204" pitchFamily="34" charset="0"/>
              </a:rPr>
              <a:t>Sources of ozone layer depleting substances and challenges to ozone layer protection </a:t>
            </a:r>
            <a:endParaRPr lang="en-GB" sz="2000" b="1" dirty="0"/>
          </a:p>
        </p:txBody>
      </p:sp>
    </p:spTree>
    <p:extLst>
      <p:ext uri="{BB962C8B-B14F-4D97-AF65-F5344CB8AC3E}">
        <p14:creationId xmlns:p14="http://schemas.microsoft.com/office/powerpoint/2010/main" val="386487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2709-8023-4C7D-953B-FBE77D3DD52D}"/>
              </a:ext>
            </a:extLst>
          </p:cNvPr>
          <p:cNvSpPr>
            <a:spLocks noGrp="1"/>
          </p:cNvSpPr>
          <p:nvPr>
            <p:ph type="title"/>
          </p:nvPr>
        </p:nvSpPr>
        <p:spPr/>
        <p:txBody>
          <a:bodyPr>
            <a:normAutofit/>
          </a:bodyPr>
          <a:lstStyle/>
          <a:p>
            <a:r>
              <a:rPr lang="en-GB" sz="3500" b="1" dirty="0">
                <a:effectLst/>
                <a:latin typeface="Arial" panose="020B0604020202020204" pitchFamily="34" charset="0"/>
                <a:ea typeface="Calibri" panose="020F0502020204030204" pitchFamily="34" charset="0"/>
              </a:rPr>
              <a:t>Contributory activities</a:t>
            </a:r>
            <a:endParaRPr lang="en-GB" sz="3500" b="1" dirty="0"/>
          </a:p>
        </p:txBody>
      </p:sp>
      <p:sp>
        <p:nvSpPr>
          <p:cNvPr id="3" name="Content Placeholder 2">
            <a:extLst>
              <a:ext uri="{FF2B5EF4-FFF2-40B4-BE49-F238E27FC236}">
                <a16:creationId xmlns:a16="http://schemas.microsoft.com/office/drawing/2014/main" id="{53E396A0-66C9-412F-B641-67451BC11EAA}"/>
              </a:ext>
            </a:extLst>
          </p:cNvPr>
          <p:cNvSpPr>
            <a:spLocks noGrp="1"/>
          </p:cNvSpPr>
          <p:nvPr>
            <p:ph idx="1"/>
          </p:nvPr>
        </p:nvSpPr>
        <p:spPr/>
        <p:txBody>
          <a:bodyPr>
            <a:normAutofit/>
          </a:bodyPr>
          <a:lstStyle/>
          <a:p>
            <a:r>
              <a:rPr lang="en-GB" sz="2400" dirty="0">
                <a:effectLst/>
                <a:latin typeface="Arial" panose="020B0604020202020204" pitchFamily="34" charset="0"/>
                <a:ea typeface="Calibri" panose="020F0502020204030204" pitchFamily="34" charset="0"/>
              </a:rPr>
              <a:t>several activities across several sectors</a:t>
            </a:r>
          </a:p>
          <a:p>
            <a:endParaRPr lang="en-GB" sz="2400" dirty="0">
              <a:latin typeface="Arial" panose="020B0604020202020204" pitchFamily="34" charset="0"/>
            </a:endParaRPr>
          </a:p>
          <a:p>
            <a:r>
              <a:rPr lang="en-GB" sz="2400" dirty="0">
                <a:solidFill>
                  <a:srgbClr val="000000"/>
                </a:solidFill>
                <a:effectLst/>
                <a:latin typeface="Arial" panose="020B0604020202020204" pitchFamily="34" charset="0"/>
                <a:ea typeface="Calibri" panose="020F0502020204030204" pitchFamily="34" charset="0"/>
              </a:rPr>
              <a:t>Buildings and construction sector reportedly accounts for </a:t>
            </a:r>
          </a:p>
          <a:p>
            <a:pPr lvl="1"/>
            <a:r>
              <a:rPr lang="en-GB" dirty="0">
                <a:solidFill>
                  <a:srgbClr val="000000"/>
                </a:solidFill>
                <a:effectLst/>
                <a:latin typeface="Arial" panose="020B0604020202020204" pitchFamily="34" charset="0"/>
                <a:ea typeface="Calibri" panose="020F0502020204030204" pitchFamily="34" charset="0"/>
              </a:rPr>
              <a:t>about 36% of global final energy use and</a:t>
            </a:r>
          </a:p>
          <a:p>
            <a:pPr lvl="1"/>
            <a:r>
              <a:rPr lang="en-GB" dirty="0">
                <a:solidFill>
                  <a:srgbClr val="000000"/>
                </a:solidFill>
                <a:effectLst/>
                <a:latin typeface="Arial" panose="020B0604020202020204" pitchFamily="34" charset="0"/>
                <a:ea typeface="Calibri" panose="020F0502020204030204" pitchFamily="34" charset="0"/>
              </a:rPr>
              <a:t>about 40% of energy and process-related carbon dioxide (CO2) emissions. </a:t>
            </a:r>
          </a:p>
          <a:p>
            <a:pPr lvl="1"/>
            <a:r>
              <a:rPr lang="en-GB" dirty="0">
                <a:solidFill>
                  <a:srgbClr val="000000"/>
                </a:solidFill>
                <a:effectLst/>
                <a:latin typeface="Arial" panose="020B0604020202020204" pitchFamily="34" charset="0"/>
                <a:ea typeface="Calibri" panose="020F0502020204030204" pitchFamily="34" charset="0"/>
              </a:rPr>
              <a:t>The manufacturing of building materials and products accounted for about 11% of this stock (</a:t>
            </a:r>
            <a:r>
              <a:rPr lang="en-GB" dirty="0">
                <a:effectLst/>
                <a:latin typeface="Arial" panose="020B0604020202020204" pitchFamily="34" charset="0"/>
                <a:ea typeface="Calibri" panose="020F0502020204030204" pitchFamily="34" charset="0"/>
              </a:rPr>
              <a:t>United Nations Environment Programme (UNEP), 2018)</a:t>
            </a:r>
            <a:endParaRPr lang="en-GB" dirty="0"/>
          </a:p>
        </p:txBody>
      </p:sp>
    </p:spTree>
    <p:extLst>
      <p:ext uri="{BB962C8B-B14F-4D97-AF65-F5344CB8AC3E}">
        <p14:creationId xmlns:p14="http://schemas.microsoft.com/office/powerpoint/2010/main" val="27310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140C-873E-4856-A1F3-EA39ED8E7DB6}"/>
              </a:ext>
            </a:extLst>
          </p:cNvPr>
          <p:cNvSpPr>
            <a:spLocks noGrp="1"/>
          </p:cNvSpPr>
          <p:nvPr>
            <p:ph type="title"/>
          </p:nvPr>
        </p:nvSpPr>
        <p:spPr>
          <a:xfrm>
            <a:off x="838200" y="0"/>
            <a:ext cx="10515600" cy="1325563"/>
          </a:xfrm>
        </p:spPr>
        <p:txBody>
          <a:bodyPr>
            <a:normAutofit/>
          </a:bodyPr>
          <a:lstStyle/>
          <a:p>
            <a:r>
              <a:rPr lang="en-GB" sz="3500" b="1" dirty="0">
                <a:effectLst/>
                <a:latin typeface="Arial" panose="020B0604020202020204" pitchFamily="34" charset="0"/>
                <a:ea typeface="Calibri" panose="020F0502020204030204" pitchFamily="34" charset="0"/>
                <a:cs typeface="Times New Roman" panose="02020603050405020304" pitchFamily="18" charset="0"/>
              </a:rPr>
              <a:t>Key Global Disasters</a:t>
            </a:r>
            <a:br>
              <a:rPr lang="en-GB" sz="3500" b="1" dirty="0">
                <a:effectLst/>
                <a:latin typeface="Calibri" panose="020F0502020204030204" pitchFamily="34" charset="0"/>
                <a:ea typeface="Calibri" panose="020F0502020204030204" pitchFamily="34" charset="0"/>
                <a:cs typeface="Times New Roman" panose="02020603050405020304" pitchFamily="18" charset="0"/>
              </a:rPr>
            </a:br>
            <a:endParaRPr lang="en-GB" sz="3500" b="1" dirty="0"/>
          </a:p>
        </p:txBody>
      </p:sp>
      <p:pic>
        <p:nvPicPr>
          <p:cNvPr id="4" name="Picture 3" descr="Chart, bar chart&#10;&#10;Description automatically generated">
            <a:extLst>
              <a:ext uri="{FF2B5EF4-FFF2-40B4-BE49-F238E27FC236}">
                <a16:creationId xmlns:a16="http://schemas.microsoft.com/office/drawing/2014/main" id="{A9E9FCF9-2042-4E6C-8EBB-46E5D427E7A8}"/>
              </a:ext>
            </a:extLst>
          </p:cNvPr>
          <p:cNvPicPr/>
          <p:nvPr/>
        </p:nvPicPr>
        <p:blipFill rotWithShape="1">
          <a:blip r:embed="rId2" cstate="print">
            <a:extLst>
              <a:ext uri="{28A0092B-C50C-407E-A947-70E740481C1C}">
                <a14:useLocalDpi xmlns:a14="http://schemas.microsoft.com/office/drawing/2010/main" val="0"/>
              </a:ext>
            </a:extLst>
          </a:blip>
          <a:srcRect t="12576"/>
          <a:stretch/>
        </p:blipFill>
        <p:spPr bwMode="auto">
          <a:xfrm>
            <a:off x="654050" y="662781"/>
            <a:ext cx="10883900" cy="5702299"/>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1617F14-D1A8-44D8-86DA-A494DBE81783}"/>
              </a:ext>
            </a:extLst>
          </p:cNvPr>
          <p:cNvSpPr txBox="1"/>
          <p:nvPr/>
        </p:nvSpPr>
        <p:spPr>
          <a:xfrm>
            <a:off x="1054100" y="6226749"/>
            <a:ext cx="9893300" cy="400110"/>
          </a:xfrm>
          <a:prstGeom prst="rect">
            <a:avLst/>
          </a:prstGeom>
          <a:noFill/>
        </p:spPr>
        <p:txBody>
          <a:bodyPr wrap="square">
            <a:spAutoFit/>
          </a:bodyPr>
          <a:lstStyle/>
          <a:p>
            <a:r>
              <a:rPr lang="en-GB" sz="2000" dirty="0" err="1">
                <a:effectLst/>
                <a:latin typeface="Arial" panose="020B0604020202020204" pitchFamily="34" charset="0"/>
                <a:ea typeface="Calibri" panose="020F0502020204030204" pitchFamily="34" charset="0"/>
                <a:cs typeface="Times New Roman" panose="02020603050405020304" pitchFamily="18" charset="0"/>
              </a:rPr>
              <a:t>MunichRe’s</a:t>
            </a:r>
            <a:r>
              <a:rPr lang="en-GB" sz="2000" dirty="0">
                <a:effectLst/>
                <a:latin typeface="Arial" panose="020B0604020202020204" pitchFamily="34" charset="0"/>
                <a:ea typeface="Calibri" panose="020F0502020204030204" pitchFamily="34" charset="0"/>
                <a:cs typeface="Times New Roman" panose="02020603050405020304" pitchFamily="18" charset="0"/>
              </a:rPr>
              <a:t> account of the number of natural catastrophes 1980 - 2016 (Loss events)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89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hart, line chart, histogram&#10;&#10;Description automatically generated">
            <a:extLst>
              <a:ext uri="{FF2B5EF4-FFF2-40B4-BE49-F238E27FC236}">
                <a16:creationId xmlns:a16="http://schemas.microsoft.com/office/drawing/2014/main" id="{7B953F6A-102C-4786-AF45-DEF536319C6D}"/>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28047" y="1"/>
            <a:ext cx="10208525" cy="6569514"/>
          </a:xfrm>
          <a:prstGeom prst="rect">
            <a:avLst/>
          </a:prstGeom>
          <a:noFill/>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299925-5D90-4788-A850-4C4EF5B2D355}"/>
              </a:ext>
            </a:extLst>
          </p:cNvPr>
          <p:cNvSpPr txBox="1"/>
          <p:nvPr/>
        </p:nvSpPr>
        <p:spPr>
          <a:xfrm>
            <a:off x="980035" y="6384850"/>
            <a:ext cx="9893300" cy="369332"/>
          </a:xfrm>
          <a:prstGeom prst="rect">
            <a:avLst/>
          </a:prstGeom>
          <a:noFill/>
        </p:spPr>
        <p:txBody>
          <a:bodyPr wrap="square">
            <a:spAutoFit/>
          </a:bodyPr>
          <a:lstStyle/>
          <a:p>
            <a:pPr>
              <a:spcBef>
                <a:spcPts val="1200"/>
              </a:spcBef>
            </a:pPr>
            <a:r>
              <a:rPr lang="en-GB" sz="1800" b="1" dirty="0">
                <a:effectLst/>
                <a:latin typeface="Arial" panose="020B0604020202020204" pitchFamily="34" charset="0"/>
                <a:ea typeface="Calibri" panose="020F0502020204030204" pitchFamily="34" charset="0"/>
                <a:cs typeface="Times New Roman" panose="02020603050405020304" pitchFamily="18" charset="0"/>
              </a:rPr>
              <a:t>Global economic losses from disasters as a share of GDP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5267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6172</TotalTime>
  <Words>2137</Words>
  <Application>Microsoft Office PowerPoint</Application>
  <PresentationFormat>Widescreen</PresentationFormat>
  <Paragraphs>161</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Roboto</vt:lpstr>
      <vt:lpstr>Symbol</vt:lpstr>
      <vt:lpstr>Tw Cen MT</vt:lpstr>
      <vt:lpstr>Wingdings</vt:lpstr>
      <vt:lpstr>Office Theme</vt:lpstr>
      <vt:lpstr>CLIMATE CHANGE AND GLOBAL DISASTERS: DEVELOPING SUSTAINABLE INFRASTRUCTURES AMIDST DECLINING ECONOMIC RESOURCES    BY   PROF. H. A. ODEYINKA (PhD, FNIQS, MRICS, FHEA)  OBAFEMI AWOLOWO UNIVERSITY, ILE IFE, OSUN STATE, NIGERIA</vt:lpstr>
      <vt:lpstr>The concept of Climate Change and Sustainable Development </vt:lpstr>
      <vt:lpstr>Atmospheric Layers</vt:lpstr>
      <vt:lpstr>Ozone Layer</vt:lpstr>
      <vt:lpstr>Carbon emission and depletion of the ozone layer </vt:lpstr>
      <vt:lpstr>PowerPoint Presentation</vt:lpstr>
      <vt:lpstr>Contributory activities</vt:lpstr>
      <vt:lpstr>Key Global Disasters </vt:lpstr>
      <vt:lpstr>PowerPoint Presentation</vt:lpstr>
      <vt:lpstr>Key UN initiatives addressing Climate Change </vt:lpstr>
      <vt:lpstr>Key UN initiatives addressing Climate Change (Contd.) </vt:lpstr>
      <vt:lpstr>Country-based interventions</vt:lpstr>
      <vt:lpstr>Sustainable Infrastructure Development – A Response Strategy to Global Warming </vt:lpstr>
      <vt:lpstr>Examples of Sustainable Infrastructure/Project – leading to reduction in carbon emission</vt:lpstr>
      <vt:lpstr>The key attributes of the project</vt:lpstr>
      <vt:lpstr>The key attributes of the project (Contd.) </vt:lpstr>
      <vt:lpstr>Sustainable Infrastructure Development</vt:lpstr>
      <vt:lpstr>The Implication for the Quantity Surveyor</vt:lpstr>
      <vt:lpstr>De-mystifying the High Cost of Sustainable Infrastructure   - the UK Example</vt:lpstr>
      <vt:lpstr>De-mystifying the High Cost of Sustainable Infrastructure   - the UK Example</vt:lpstr>
      <vt:lpstr>De-mystifying the High Cost of Sustainable Infrastructure   - the UK Example</vt:lpstr>
      <vt:lpstr>De-mystifying the High Cost of Sustainable Infrastructure   - the UK Example</vt:lpstr>
      <vt:lpstr>De-mystifying the High Cost of Sustainable Infrastructure   - the UK Example</vt:lpstr>
      <vt:lpstr>Conclusion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GLOBAL DISASTERS: DEVELOPING SUSTAINABLE INFRASTRUCTURES AMIDST DECLINING ECONOMIC RESOURCES    BY   PROF. H. A. ODEYINKA (PhD, MRICS, FHEA, FNIQS)  OBAFEMI AWOLOWO UNIVERSITY, ILE IFE, OSUN STATE, NIGERIA</dc:title>
  <dc:creator>Onaopepo Adeniyi</dc:creator>
  <cp:lastModifiedBy>Henry Odeyinka</cp:lastModifiedBy>
  <cp:revision>22</cp:revision>
  <dcterms:created xsi:type="dcterms:W3CDTF">2021-11-12T18:50:32Z</dcterms:created>
  <dcterms:modified xsi:type="dcterms:W3CDTF">2021-11-17T06:30:23Z</dcterms:modified>
</cp:coreProperties>
</file>