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6" r:id="rId20"/>
    <p:sldId id="277" r:id="rId21"/>
    <p:sldId id="278" r:id="rId22"/>
    <p:sldId id="279" r:id="rId23"/>
    <p:sldId id="280" r:id="rId24"/>
    <p:sldId id="281" r:id="rId25"/>
    <p:sldId id="28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229650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37BE6-82C1-44FD-BBF9-A642837E57DE}"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1135381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163616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80076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313182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3347471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260249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254606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126232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395450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196626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F37BE6-82C1-44FD-BBF9-A642837E57DE}"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25206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F37BE6-82C1-44FD-BBF9-A642837E57DE}"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246152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200458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250501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1F37BE6-82C1-44FD-BBF9-A642837E57DE}" type="datetimeFigureOut">
              <a:rPr lang="en-US" smtClean="0"/>
              <a:t>11/18/2021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363528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37BE6-82C1-44FD-BBF9-A642837E57DE}"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AAE91-C95A-4BD8-8D9D-DC1024FBA36E}" type="slidenum">
              <a:rPr lang="en-US" smtClean="0"/>
              <a:t>‹#›</a:t>
            </a:fld>
            <a:endParaRPr lang="en-US"/>
          </a:p>
        </p:txBody>
      </p:sp>
    </p:spTree>
    <p:extLst>
      <p:ext uri="{BB962C8B-B14F-4D97-AF65-F5344CB8AC3E}">
        <p14:creationId xmlns:p14="http://schemas.microsoft.com/office/powerpoint/2010/main" val="175600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1F37BE6-82C1-44FD-BBF9-A642837E57DE}" type="datetimeFigureOut">
              <a:rPr lang="en-US" smtClean="0"/>
              <a:t>11/18/2021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9CAAE91-C95A-4BD8-8D9D-DC1024FBA36E}" type="slidenum">
              <a:rPr lang="en-US" smtClean="0"/>
              <a:t>‹#›</a:t>
            </a:fld>
            <a:endParaRPr lang="en-US"/>
          </a:p>
        </p:txBody>
      </p:sp>
    </p:spTree>
    <p:extLst>
      <p:ext uri="{BB962C8B-B14F-4D97-AF65-F5344CB8AC3E}">
        <p14:creationId xmlns:p14="http://schemas.microsoft.com/office/powerpoint/2010/main" val="266486019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0278"/>
            <a:ext cx="9144000" cy="5052646"/>
          </a:xfrm>
        </p:spPr>
        <p:txBody>
          <a:bodyPr>
            <a:normAutofit fontScale="90000"/>
          </a:bodyPr>
          <a:lstStyle/>
          <a:p>
            <a:r>
              <a:rPr lang="en-US" sz="2400" b="1" dirty="0" smtClean="0"/>
              <a:t>29</a:t>
            </a:r>
            <a:r>
              <a:rPr lang="en-US" sz="2400" b="1" baseline="30000" dirty="0" smtClean="0"/>
              <a:t>TH</a:t>
            </a:r>
            <a:r>
              <a:rPr lang="en-US" sz="2400" b="1" dirty="0" smtClean="0"/>
              <a:t> BIENNIAL CONFERENCE </a:t>
            </a:r>
            <a:br>
              <a:rPr lang="en-US" sz="2400" b="1" dirty="0" smtClean="0"/>
            </a:br>
            <a:r>
              <a:rPr lang="en-US" sz="2400" b="1" dirty="0" smtClean="0"/>
              <a:t>“ABUJA 2021”</a:t>
            </a:r>
            <a:br>
              <a:rPr lang="en-US" sz="2400" b="1" dirty="0" smtClean="0"/>
            </a:br>
            <a:r>
              <a:rPr lang="en-US" sz="2400" b="1" dirty="0" smtClean="0"/>
              <a:t/>
            </a:r>
            <a:br>
              <a:rPr lang="en-US" sz="2400" b="1" dirty="0" smtClean="0"/>
            </a:br>
            <a:r>
              <a:rPr lang="en-US" sz="3100" b="1" dirty="0" smtClean="0"/>
              <a:t>CLIMATE CHANGE AND GLOBAL DISASTERS:  </a:t>
            </a:r>
            <a:br>
              <a:rPr lang="en-US" sz="3100" b="1" dirty="0" smtClean="0"/>
            </a:br>
            <a:r>
              <a:rPr lang="en-US" sz="1600" b="1" dirty="0" smtClean="0"/>
              <a:t>DEVELOPING SUSTAINABLE INFRASTRUCTURE TO ACHIEVE GROWTH AMIDST DECLINING ECONOMIC RESOURCE</a:t>
            </a:r>
            <a:br>
              <a:rPr lang="en-US" sz="1600" b="1" dirty="0" smtClean="0"/>
            </a:br>
            <a:r>
              <a:rPr lang="en-US" sz="1600" b="1" dirty="0"/>
              <a:t/>
            </a:r>
            <a:br>
              <a:rPr lang="en-US" sz="1600" b="1" dirty="0"/>
            </a:br>
            <a:r>
              <a:rPr lang="en-US" sz="2400" b="1" dirty="0" smtClean="0"/>
              <a:t>TOPIC:  EXAMINING THE PHENOMENON AND THE QUANTITY SURVEYOR’S ROLE IN SUSTAINABLE INFRASTRUCTURAL DEVELOPMENT</a:t>
            </a:r>
            <a:br>
              <a:rPr lang="en-US" sz="2400" b="1" dirty="0" smtClean="0"/>
            </a:br>
            <a:r>
              <a:rPr lang="en-US" sz="2400" b="1" dirty="0"/>
              <a:t/>
            </a:r>
            <a:br>
              <a:rPr lang="en-US" sz="2400" b="1" dirty="0"/>
            </a:br>
            <a:r>
              <a:rPr lang="en-US" sz="2400" b="1" dirty="0" smtClean="0"/>
              <a:t>BY</a:t>
            </a:r>
            <a:br>
              <a:rPr lang="en-US" sz="2400" b="1" dirty="0" smtClean="0"/>
            </a:br>
            <a:r>
              <a:rPr lang="en-US" sz="2400" b="1" dirty="0"/>
              <a:t/>
            </a:r>
            <a:br>
              <a:rPr lang="en-US" sz="2400" b="1" dirty="0"/>
            </a:br>
            <a:r>
              <a:rPr lang="en-US" sz="2400" b="1" dirty="0" smtClean="0"/>
              <a:t>HUMPHREY AMEGADOE </a:t>
            </a:r>
            <a:r>
              <a:rPr lang="en-US" sz="2400" b="1" dirty="0" err="1" smtClean="0"/>
              <a:t>FGhIS</a:t>
            </a:r>
            <a:r>
              <a:rPr lang="en-US" sz="2400" b="1" dirty="0" smtClean="0"/>
              <a:t>, MRICS (Currently Chair, Public Affairs Committee-</a:t>
            </a:r>
            <a:r>
              <a:rPr lang="en-US" sz="2400" b="1" dirty="0" err="1" smtClean="0"/>
              <a:t>GhIS</a:t>
            </a:r>
            <a:r>
              <a:rPr lang="en-US" sz="2400" b="1" dirty="0" smtClean="0"/>
              <a:t>)</a:t>
            </a:r>
            <a:endParaRPr lang="en-US" sz="2400" b="1" dirty="0"/>
          </a:p>
        </p:txBody>
      </p:sp>
      <p:sp>
        <p:nvSpPr>
          <p:cNvPr id="3" name="Subtitle 2"/>
          <p:cNvSpPr>
            <a:spLocks noGrp="1"/>
          </p:cNvSpPr>
          <p:nvPr>
            <p:ph type="subTitle" idx="1"/>
          </p:nvPr>
        </p:nvSpPr>
        <p:spPr>
          <a:xfrm flipV="1">
            <a:off x="1524000" y="7162799"/>
            <a:ext cx="9144000" cy="58614"/>
          </a:xfrm>
        </p:spPr>
        <p:txBody>
          <a:bodyPr>
            <a:normAutofit fontScale="25000" lnSpcReduction="20000"/>
          </a:bodyPr>
          <a:lstStyle/>
          <a:p>
            <a:endParaRPr lang="en-US" dirty="0"/>
          </a:p>
        </p:txBody>
      </p:sp>
    </p:spTree>
    <p:extLst>
      <p:ext uri="{BB962C8B-B14F-4D97-AF65-F5344CB8AC3E}">
        <p14:creationId xmlns:p14="http://schemas.microsoft.com/office/powerpoint/2010/main" val="61875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SKEPTICS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pPr marL="0" indent="0" algn="just">
              <a:buNone/>
            </a:pPr>
            <a:r>
              <a:rPr lang="en-US" sz="3600" dirty="0" smtClean="0">
                <a:latin typeface="Times New Roman" panose="02020603050405020304" pitchFamily="18" charset="0"/>
                <a:cs typeface="Times New Roman" panose="02020603050405020304" pitchFamily="18" charset="0"/>
              </a:rPr>
              <a:t>There are scientist who do not believe in Climate Change.</a:t>
            </a:r>
          </a:p>
          <a:p>
            <a:pPr marL="0" indent="0" algn="just">
              <a:buNone/>
            </a:pPr>
            <a:r>
              <a:rPr lang="en-US" sz="3600" dirty="0" smtClean="0">
                <a:latin typeface="Times New Roman" panose="02020603050405020304" pitchFamily="18" charset="0"/>
                <a:cs typeface="Times New Roman" panose="02020603050405020304" pitchFamily="18" charset="0"/>
              </a:rPr>
              <a:t>They are also accusing politicians, environmentalist of such damaging Campaign.</a:t>
            </a:r>
          </a:p>
          <a:p>
            <a:pPr marL="0" indent="0" algn="just">
              <a:buNone/>
            </a:pPr>
            <a:r>
              <a:rPr lang="en-US" sz="3600" dirty="0" smtClean="0">
                <a:latin typeface="Times New Roman" panose="02020603050405020304" pitchFamily="18" charset="0"/>
                <a:cs typeface="Times New Roman" panose="02020603050405020304" pitchFamily="18" charset="0"/>
              </a:rPr>
              <a:t>They include</a:t>
            </a:r>
          </a:p>
          <a:p>
            <a:pPr algn="just"/>
            <a:r>
              <a:rPr lang="en-US" sz="3600" dirty="0" err="1" smtClean="0">
                <a:latin typeface="Times New Roman" panose="02020603050405020304" pitchFamily="18" charset="0"/>
                <a:cs typeface="Times New Roman" panose="02020603050405020304" pitchFamily="18" charset="0"/>
              </a:rPr>
              <a:t>Wolfang</a:t>
            </a:r>
            <a:r>
              <a:rPr lang="en-US" sz="3600" dirty="0" smtClean="0">
                <a:latin typeface="Times New Roman" panose="02020603050405020304" pitchFamily="18" charset="0"/>
                <a:cs typeface="Times New Roman" panose="02020603050405020304" pitchFamily="18" charset="0"/>
              </a:rPr>
              <a:t> Muller</a:t>
            </a:r>
          </a:p>
          <a:p>
            <a:pPr algn="just"/>
            <a:r>
              <a:rPr lang="en-US" sz="3600" dirty="0" smtClean="0">
                <a:latin typeface="Times New Roman" panose="02020603050405020304" pitchFamily="18" charset="0"/>
                <a:cs typeface="Times New Roman" panose="02020603050405020304" pitchFamily="18" charset="0"/>
              </a:rPr>
              <a:t>Patrick Michaels</a:t>
            </a:r>
          </a:p>
          <a:p>
            <a:pPr algn="just"/>
            <a:r>
              <a:rPr lang="en-US" sz="3600" dirty="0" smtClean="0">
                <a:latin typeface="Times New Roman" panose="02020603050405020304" pitchFamily="18" charset="0"/>
                <a:cs typeface="Times New Roman" panose="02020603050405020304" pitchFamily="18" charset="0"/>
              </a:rPr>
              <a:t>Malcom Roberts</a:t>
            </a:r>
          </a:p>
          <a:p>
            <a:pPr marL="0" indent="0" algn="just">
              <a:buNone/>
            </a:pPr>
            <a:r>
              <a:rPr lang="en-US" sz="3600" dirty="0" smtClean="0">
                <a:latin typeface="Times New Roman" panose="02020603050405020304" pitchFamily="18" charset="0"/>
                <a:cs typeface="Times New Roman" panose="02020603050405020304" pitchFamily="18" charset="0"/>
              </a:rPr>
              <a:t>In Everything there will be Skeptics, BUT you</a:t>
            </a:r>
            <a:r>
              <a:rPr lang="en-US" sz="3600" dirty="0" smtClean="0">
                <a:latin typeface="Times New Roman" panose="02020603050405020304" pitchFamily="18" charset="0"/>
                <a:cs typeface="Times New Roman" panose="02020603050405020304" pitchFamily="18" charset="0"/>
              </a:rPr>
              <a:t>, or we, </a:t>
            </a:r>
            <a:r>
              <a:rPr lang="en-US" sz="3600" dirty="0" smtClean="0">
                <a:latin typeface="Times New Roman" panose="02020603050405020304" pitchFamily="18" charset="0"/>
                <a:cs typeface="Times New Roman" panose="02020603050405020304" pitchFamily="18" charset="0"/>
              </a:rPr>
              <a:t>as an </a:t>
            </a:r>
            <a:r>
              <a:rPr lang="en-US" sz="3600" dirty="0" smtClean="0">
                <a:latin typeface="Times New Roman" panose="02020603050405020304" pitchFamily="18" charset="0"/>
                <a:cs typeface="Times New Roman" panose="02020603050405020304" pitchFamily="18" charset="0"/>
              </a:rPr>
              <a:t>individual(s), </a:t>
            </a:r>
            <a:r>
              <a:rPr lang="en-US" sz="3600" dirty="0" smtClean="0">
                <a:latin typeface="Times New Roman" panose="02020603050405020304" pitchFamily="18" charset="0"/>
                <a:cs typeface="Times New Roman" panose="02020603050405020304" pitchFamily="18" charset="0"/>
              </a:rPr>
              <a:t>must equip your Guiding </a:t>
            </a:r>
            <a:r>
              <a:rPr lang="en-US" sz="3600" dirty="0" smtClean="0">
                <a:latin typeface="Times New Roman" panose="02020603050405020304" pitchFamily="18" charset="0"/>
                <a:cs typeface="Times New Roman" panose="02020603050405020304" pitchFamily="18" charset="0"/>
              </a:rPr>
              <a:t>System to be informed and take personal and professional decision.</a:t>
            </a:r>
            <a:endParaRPr lang="en-US" sz="3600" dirty="0" smtClean="0">
              <a:latin typeface="Times New Roman" panose="02020603050405020304" pitchFamily="18" charset="0"/>
              <a:cs typeface="Times New Roman" panose="02020603050405020304" pitchFamily="18" charset="0"/>
            </a:endParaRPr>
          </a:p>
          <a:p>
            <a:pPr marL="0" indent="0" algn="just">
              <a:buNone/>
            </a:pPr>
            <a:r>
              <a:rPr lang="en-US" sz="3600" dirty="0" smtClean="0">
                <a:latin typeface="Times New Roman" panose="02020603050405020304" pitchFamily="18" charset="0"/>
                <a:cs typeface="Times New Roman" panose="02020603050405020304" pitchFamily="18" charset="0"/>
              </a:rPr>
              <a:t>Explore this theme from now and convince yourself like </a:t>
            </a:r>
            <a:r>
              <a:rPr lang="en-US" sz="3600" dirty="0" err="1" smtClean="0">
                <a:latin typeface="Times New Roman" panose="02020603050405020304" pitchFamily="18" charset="0"/>
                <a:cs typeface="Times New Roman" panose="02020603050405020304" pitchFamily="18" charset="0"/>
              </a:rPr>
              <a:t>Covid</a:t>
            </a:r>
            <a:r>
              <a:rPr lang="en-US" sz="3600" dirty="0" smtClean="0">
                <a:latin typeface="Times New Roman" panose="02020603050405020304" pitchFamily="18" charset="0"/>
                <a:cs typeface="Times New Roman" panose="02020603050405020304" pitchFamily="18" charset="0"/>
              </a:rPr>
              <a:t> 19, there will be Skeptics but that stop people from dying.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13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POLITICS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2016, World Leaders sign to do everything the Paris Agreement.  Countries sign to regulate how much CO</a:t>
            </a:r>
            <a:r>
              <a:rPr lang="en-US" sz="24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emit. </a:t>
            </a: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US has pulled out of the </a:t>
            </a:r>
            <a:r>
              <a:rPr lang="en-US" dirty="0" smtClean="0">
                <a:latin typeface="Times New Roman" panose="02020603050405020304" pitchFamily="18" charset="0"/>
                <a:cs typeface="Times New Roman" panose="02020603050405020304" pitchFamily="18" charset="0"/>
              </a:rPr>
              <a:t>Agreement under the previous President</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General commitment by countries to work to reduce CO</a:t>
            </a:r>
            <a:r>
              <a:rPr lang="en-US" sz="2400" dirty="0" smtClean="0">
                <a:latin typeface="Times New Roman" panose="02020603050405020304" pitchFamily="18" charset="0"/>
                <a:cs typeface="Times New Roman" panose="02020603050405020304" pitchFamily="18" charset="0"/>
              </a:rPr>
              <a:t>2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danger </a:t>
            </a:r>
            <a:r>
              <a:rPr lang="en-US" dirty="0" smtClean="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looms is that Developing </a:t>
            </a:r>
            <a:r>
              <a:rPr lang="en-US" dirty="0" smtClean="0">
                <a:latin typeface="Times New Roman" panose="02020603050405020304" pitchFamily="18" charset="0"/>
                <a:cs typeface="Times New Roman" panose="02020603050405020304" pitchFamily="18" charset="0"/>
              </a:rPr>
              <a:t>Countries may </a:t>
            </a:r>
            <a:r>
              <a:rPr lang="en-US" dirty="0" smtClean="0">
                <a:latin typeface="Times New Roman" panose="02020603050405020304" pitchFamily="18" charset="0"/>
                <a:cs typeface="Times New Roman" panose="02020603050405020304" pitchFamily="18" charset="0"/>
              </a:rPr>
              <a:t>join  </a:t>
            </a:r>
            <a:r>
              <a:rPr lang="en-US" dirty="0" smtClean="0">
                <a:latin typeface="Times New Roman" panose="02020603050405020304" pitchFamily="18" charset="0"/>
                <a:cs typeface="Times New Roman" panose="02020603050405020304" pitchFamily="18" charset="0"/>
              </a:rPr>
              <a:t>China to make case for the need to develop any controls. </a:t>
            </a:r>
            <a:r>
              <a:rPr lang="en-US" dirty="0" smtClean="0">
                <a:latin typeface="Times New Roman" panose="02020603050405020304" pitchFamily="18" charset="0"/>
                <a:cs typeface="Times New Roman" panose="02020603050405020304" pitchFamily="18" charset="0"/>
              </a:rPr>
              <a:t>( We shall come to this soon.)</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Turkey wants to use </a:t>
            </a:r>
            <a:r>
              <a:rPr lang="en-US" dirty="0" smtClean="0">
                <a:latin typeface="Times New Roman" panose="02020603050405020304" pitchFamily="18" charset="0"/>
                <a:cs typeface="Times New Roman" panose="02020603050405020304" pitchFamily="18" charset="0"/>
              </a:rPr>
              <a:t>coal for power .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7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45960"/>
          </a:xfrm>
        </p:spPr>
        <p:txBody>
          <a:bodyPr>
            <a:normAutofit fontScale="90000"/>
          </a:bodyPr>
          <a:lstStyle/>
          <a:p>
            <a:pPr algn="ctr"/>
            <a:r>
              <a:rPr lang="en-US" sz="3200" b="1" dirty="0" smtClean="0">
                <a:latin typeface="Times New Roman" panose="02020603050405020304" pitchFamily="18" charset="0"/>
                <a:cs typeface="Times New Roman" panose="02020603050405020304" pitchFamily="18" charset="0"/>
              </a:rPr>
              <a:t>CONSTRUCTION INDUSTRY AND CLIMATE CHANGE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1887415"/>
            <a:ext cx="9601196" cy="3988453"/>
          </a:xfrm>
        </p:spPr>
        <p:txBody>
          <a:bodyPr>
            <a:noAutofit/>
          </a:bodyPr>
          <a:lstStyle/>
          <a:p>
            <a:pPr marL="0" indent="0" algn="just">
              <a:buNone/>
            </a:pPr>
            <a:r>
              <a:rPr lang="en-US" dirty="0" smtClean="0">
                <a:latin typeface="Times New Roman" panose="02020603050405020304" pitchFamily="18" charset="0"/>
                <a:cs typeface="Times New Roman" panose="02020603050405020304" pitchFamily="18" charset="0"/>
              </a:rPr>
              <a:t>The Construction </a:t>
            </a:r>
            <a:r>
              <a:rPr lang="en-US" dirty="0" smtClean="0">
                <a:latin typeface="Times New Roman" panose="02020603050405020304" pitchFamily="18" charset="0"/>
                <a:cs typeface="Times New Roman" panose="02020603050405020304" pitchFamily="18" charset="0"/>
              </a:rPr>
              <a:t>Industry is </a:t>
            </a:r>
            <a:r>
              <a:rPr lang="en-US" dirty="0" smtClean="0">
                <a:latin typeface="Times New Roman" panose="02020603050405020304" pitchFamily="18" charset="0"/>
                <a:cs typeface="Times New Roman" panose="02020603050405020304" pitchFamily="18" charset="0"/>
              </a:rPr>
              <a:t>responsible for building Infrastructure.</a:t>
            </a:r>
          </a:p>
          <a:p>
            <a:pPr marL="0" indent="0" algn="just">
              <a:buNone/>
            </a:pPr>
            <a:r>
              <a:rPr lang="en-US" dirty="0" smtClean="0">
                <a:latin typeface="Times New Roman" panose="02020603050405020304" pitchFamily="18" charset="0"/>
                <a:cs typeface="Times New Roman" panose="02020603050405020304" pitchFamily="18" charset="0"/>
              </a:rPr>
              <a:t>Diesel Engines also emit a lot of CO2 .</a:t>
            </a:r>
          </a:p>
          <a:p>
            <a:pPr marL="0" indent="0" algn="just">
              <a:buNone/>
            </a:pPr>
            <a:r>
              <a:rPr lang="en-US" dirty="0" smtClean="0">
                <a:latin typeface="Times New Roman" panose="02020603050405020304" pitchFamily="18" charset="0"/>
                <a:cs typeface="Times New Roman" panose="02020603050405020304" pitchFamily="18" charset="0"/>
              </a:rPr>
              <a:t>The Heavy </a:t>
            </a:r>
            <a:r>
              <a:rPr lang="en-US" dirty="0" smtClean="0">
                <a:latin typeface="Times New Roman" panose="02020603050405020304" pitchFamily="18" charset="0"/>
                <a:cs typeface="Times New Roman" panose="02020603050405020304" pitchFamily="18" charset="0"/>
              </a:rPr>
              <a:t>Fuel Oil </a:t>
            </a:r>
            <a:r>
              <a:rPr lang="en-US" dirty="0" smtClean="0">
                <a:latin typeface="Times New Roman" panose="02020603050405020304" pitchFamily="18" charset="0"/>
                <a:cs typeface="Times New Roman" panose="02020603050405020304" pitchFamily="18" charset="0"/>
              </a:rPr>
              <a:t>(HFO) the </a:t>
            </a:r>
            <a:r>
              <a:rPr lang="en-US" dirty="0" smtClean="0">
                <a:latin typeface="Times New Roman" panose="02020603050405020304" pitchFamily="18" charset="0"/>
                <a:cs typeface="Times New Roman" panose="02020603050405020304" pitchFamily="18" charset="0"/>
              </a:rPr>
              <a:t>diesel we use.</a:t>
            </a:r>
          </a:p>
          <a:p>
            <a:pPr marL="0" indent="0" algn="just">
              <a:buNone/>
            </a:pPr>
            <a:r>
              <a:rPr lang="en-US" dirty="0" smtClean="0">
                <a:latin typeface="Times New Roman" panose="02020603050405020304" pitchFamily="18" charset="0"/>
                <a:cs typeface="Times New Roman" panose="02020603050405020304" pitchFamily="18" charset="0"/>
              </a:rPr>
              <a:t>So our Industry and the Mines are heavy Contributors.</a:t>
            </a:r>
          </a:p>
          <a:p>
            <a:pPr marL="0" indent="0" algn="just">
              <a:buNone/>
            </a:pPr>
            <a:r>
              <a:rPr lang="en-US" dirty="0" smtClean="0">
                <a:latin typeface="Times New Roman" panose="02020603050405020304" pitchFamily="18" charset="0"/>
                <a:cs typeface="Times New Roman" panose="02020603050405020304" pitchFamily="18" charset="0"/>
              </a:rPr>
              <a:t>We must also leave here with the firm knowledge that the industry we work, the Construction Industry is also a contributor to the global warming.</a:t>
            </a: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destroy vegetation quickly</a:t>
            </a: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go through virgin Forest</a:t>
            </a: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CO2</a:t>
            </a:r>
            <a:r>
              <a:rPr lang="en-US" dirty="0" smtClean="0">
                <a:latin typeface="Times New Roman" panose="02020603050405020304" pitchFamily="18" charset="0"/>
                <a:cs typeface="Times New Roman" panose="02020603050405020304" pitchFamily="18" charset="0"/>
              </a:rPr>
              <a:t> emissions </a:t>
            </a:r>
            <a:r>
              <a:rPr lang="en-US" dirty="0" smtClean="0">
                <a:latin typeface="Times New Roman" panose="02020603050405020304" pitchFamily="18" charset="0"/>
                <a:cs typeface="Times New Roman" panose="02020603050405020304" pitchFamily="18" charset="0"/>
              </a:rPr>
              <a:t>from the Plant and Equipment is enormous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23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SUSTAINABLE INFRASTRUCTURE DEVELOPMENT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Sustainable Infrastructure to achieve growth.</a:t>
            </a:r>
          </a:p>
          <a:p>
            <a:pPr marL="0" indent="0">
              <a:buNone/>
            </a:pPr>
            <a:r>
              <a:rPr lang="en-US" dirty="0" smtClean="0">
                <a:latin typeface="Times New Roman" panose="02020603050405020304" pitchFamily="18" charset="0"/>
                <a:cs typeface="Times New Roman" panose="02020603050405020304" pitchFamily="18" charset="0"/>
              </a:rPr>
              <a:t>Our Industry must come face to face with the severe pressures that is put on our infrastructure.</a:t>
            </a:r>
          </a:p>
          <a:p>
            <a:pPr marL="0" indent="0">
              <a:buNone/>
            </a:pPr>
            <a:r>
              <a:rPr lang="en-US" dirty="0" smtClean="0">
                <a:latin typeface="Times New Roman" panose="02020603050405020304" pitchFamily="18" charset="0"/>
                <a:cs typeface="Times New Roman" panose="02020603050405020304" pitchFamily="18" charset="0"/>
              </a:rPr>
              <a:t>How do we ensure that the Disaster from Climate Change do not erode the items of infrastructure to </a:t>
            </a:r>
            <a:r>
              <a:rPr lang="en-US" dirty="0" smtClean="0">
                <a:latin typeface="Times New Roman" panose="02020603050405020304" pitchFamily="18" charset="0"/>
                <a:cs typeface="Times New Roman" panose="02020603050405020304" pitchFamily="18" charset="0"/>
              </a:rPr>
              <a:t>zero? Do we need to strengthen existing Bridges and Dams????</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Going forward, </a:t>
            </a:r>
            <a:r>
              <a:rPr lang="en-US" dirty="0" smtClean="0">
                <a:latin typeface="Times New Roman" panose="02020603050405020304" pitchFamily="18" charset="0"/>
                <a:cs typeface="Times New Roman" panose="02020603050405020304" pitchFamily="18" charset="0"/>
              </a:rPr>
              <a:t>how </a:t>
            </a:r>
            <a:r>
              <a:rPr lang="en-US" dirty="0" smtClean="0">
                <a:latin typeface="Times New Roman" panose="02020603050405020304" pitchFamily="18" charset="0"/>
                <a:cs typeface="Times New Roman" panose="02020603050405020304" pitchFamily="18" charset="0"/>
              </a:rPr>
              <a:t>do we </a:t>
            </a:r>
            <a:r>
              <a:rPr lang="en-US" dirty="0" smtClean="0">
                <a:latin typeface="Times New Roman" panose="02020603050405020304" pitchFamily="18" charset="0"/>
                <a:cs typeface="Times New Roman" panose="02020603050405020304" pitchFamily="18" charset="0"/>
              </a:rPr>
              <a:t>construct infrastructure to withstand Climate Change and it’s attendant disasters and ensure that there is </a:t>
            </a:r>
            <a:r>
              <a:rPr lang="en-US" dirty="0" smtClean="0">
                <a:latin typeface="Times New Roman" panose="02020603050405020304" pitchFamily="18" charset="0"/>
                <a:cs typeface="Times New Roman" panose="02020603050405020304" pitchFamily="18" charset="0"/>
              </a:rPr>
              <a:t>growth in our countries.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249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Times New Roman" panose="02020603050405020304" pitchFamily="18" charset="0"/>
                <a:cs typeface="Times New Roman" panose="02020603050405020304" pitchFamily="18" charset="0"/>
              </a:rPr>
              <a:t>THE LARGER POLITICS OR THE LOOMING DANGER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en-US" sz="3600" dirty="0" smtClean="0">
                <a:latin typeface="Times New Roman" panose="02020603050405020304" pitchFamily="18" charset="0"/>
                <a:cs typeface="Times New Roman" panose="02020603050405020304" pitchFamily="18" charset="0"/>
              </a:rPr>
              <a:t>There is larger politics ahead which we must prepare  for:</a:t>
            </a:r>
          </a:p>
          <a:p>
            <a:pPr algn="just"/>
            <a:r>
              <a:rPr lang="en-US" sz="3600" dirty="0" smtClean="0">
                <a:latin typeface="Times New Roman" panose="02020603050405020304" pitchFamily="18" charset="0"/>
                <a:cs typeface="Times New Roman" panose="02020603050405020304" pitchFamily="18" charset="0"/>
              </a:rPr>
              <a:t>China and Turkey, Poland wants more power plant (Thermal) are not bending.   Their argument is simple “Others caused the current challenge to the World by their development why should they prevent others now”.</a:t>
            </a:r>
          </a:p>
          <a:p>
            <a:pPr algn="just"/>
            <a:r>
              <a:rPr lang="en-US" sz="3600" dirty="0" smtClean="0">
                <a:latin typeface="Times New Roman" panose="02020603050405020304" pitchFamily="18" charset="0"/>
                <a:cs typeface="Times New Roman" panose="02020603050405020304" pitchFamily="18" charset="0"/>
              </a:rPr>
              <a:t>There is going to be </a:t>
            </a:r>
            <a:r>
              <a:rPr lang="en-US" sz="36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igger push to reduce this level of warming</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601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69406"/>
          </a:xfrm>
        </p:spPr>
        <p:txBody>
          <a:bodyPr>
            <a:normAutofit/>
          </a:bodyPr>
          <a:lstStyle/>
          <a:p>
            <a:r>
              <a:rPr lang="en-US" sz="2800" b="1" dirty="0" smtClean="0">
                <a:latin typeface="Times New Roman" panose="02020603050405020304" pitchFamily="18" charset="0"/>
                <a:cs typeface="Times New Roman" panose="02020603050405020304" pitchFamily="18" charset="0"/>
              </a:rPr>
              <a:t>THE QUANTITY SURVEYOR</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1817077"/>
            <a:ext cx="9601196" cy="5943600"/>
          </a:xfrm>
        </p:spPr>
        <p:txBody>
          <a:bodyPr>
            <a:noAutofit/>
          </a:bodyPr>
          <a:lstStyle/>
          <a:p>
            <a:pPr marL="0" indent="0">
              <a:buNone/>
            </a:pPr>
            <a:r>
              <a:rPr lang="en-US" sz="1800" dirty="0" smtClean="0">
                <a:latin typeface="Times New Roman" panose="02020603050405020304" pitchFamily="18" charset="0"/>
                <a:cs typeface="Times New Roman" panose="02020603050405020304" pitchFamily="18" charset="0"/>
              </a:rPr>
              <a:t>Where does the Quantity Surveyor fit in.</a:t>
            </a:r>
          </a:p>
          <a:p>
            <a:pPr marL="0" indent="0">
              <a:buNone/>
            </a:pPr>
            <a:r>
              <a:rPr lang="en-US" sz="1800" dirty="0" smtClean="0">
                <a:latin typeface="Times New Roman" panose="02020603050405020304" pitchFamily="18" charset="0"/>
                <a:cs typeface="Times New Roman" panose="02020603050405020304" pitchFamily="18" charset="0"/>
              </a:rPr>
              <a:t>The Quantity Surveyor comes in with his/her natural career or professional bent </a:t>
            </a:r>
            <a:r>
              <a:rPr lang="en-US" sz="1800" dirty="0" smtClean="0">
                <a:latin typeface="Times New Roman" panose="02020603050405020304" pitchFamily="18" charset="0"/>
                <a:cs typeface="Times New Roman" panose="02020603050405020304" pitchFamily="18" charset="0"/>
              </a:rPr>
              <a:t>for:</a:t>
            </a:r>
            <a:endParaRPr lang="en-US" sz="18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800" dirty="0" smtClean="0">
                <a:latin typeface="Times New Roman" panose="02020603050405020304" pitchFamily="18" charset="0"/>
                <a:cs typeface="Times New Roman" panose="02020603050405020304" pitchFamily="18" charset="0"/>
              </a:rPr>
              <a:t>Procedure</a:t>
            </a:r>
          </a:p>
          <a:p>
            <a:pPr marL="457200" indent="-457200">
              <a:buFont typeface="+mj-lt"/>
              <a:buAutoNum type="arabicPeriod"/>
            </a:pPr>
            <a:r>
              <a:rPr lang="en-US" sz="1800" dirty="0" smtClean="0">
                <a:latin typeface="Times New Roman" panose="02020603050405020304" pitchFamily="18" charset="0"/>
                <a:cs typeface="Times New Roman" panose="02020603050405020304" pitchFamily="18" charset="0"/>
              </a:rPr>
              <a:t>Process(</a:t>
            </a:r>
            <a:r>
              <a:rPr lang="en-US" sz="1800" dirty="0" err="1" smtClean="0">
                <a:latin typeface="Times New Roman" panose="02020603050405020304" pitchFamily="18" charset="0"/>
                <a:cs typeface="Times New Roman" panose="02020603050405020304" pitchFamily="18" charset="0"/>
              </a:rPr>
              <a:t>es</a:t>
            </a:r>
            <a:r>
              <a:rPr lang="en-US" sz="18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1800" dirty="0" smtClean="0">
                <a:latin typeface="Times New Roman" panose="02020603050405020304" pitchFamily="18" charset="0"/>
                <a:cs typeface="Times New Roman" panose="02020603050405020304" pitchFamily="18" charset="0"/>
              </a:rPr>
              <a:t>Obligation</a:t>
            </a:r>
          </a:p>
          <a:p>
            <a:pPr marL="457200" indent="-457200">
              <a:buFont typeface="+mj-lt"/>
              <a:buAutoNum type="arabicPeriod"/>
            </a:pPr>
            <a:r>
              <a:rPr lang="en-US" sz="1800" dirty="0" smtClean="0">
                <a:latin typeface="Times New Roman" panose="02020603050405020304" pitchFamily="18" charset="0"/>
                <a:cs typeface="Times New Roman" panose="02020603050405020304" pitchFamily="18" charset="0"/>
              </a:rPr>
              <a:t>Responsibilities</a:t>
            </a:r>
          </a:p>
          <a:p>
            <a:pPr marL="457200" indent="-457200">
              <a:buFont typeface="+mj-lt"/>
              <a:buAutoNum type="arabicPeriod"/>
            </a:pPr>
            <a:r>
              <a:rPr lang="en-US" sz="1800" dirty="0" smtClean="0">
                <a:latin typeface="Times New Roman" panose="02020603050405020304" pitchFamily="18" charset="0"/>
                <a:cs typeface="Times New Roman" panose="02020603050405020304" pitchFamily="18" charset="0"/>
              </a:rPr>
              <a:t>Planning</a:t>
            </a:r>
          </a:p>
          <a:p>
            <a:pPr marL="457200" indent="-457200">
              <a:buFont typeface="+mj-lt"/>
              <a:buAutoNum type="arabicPeriod"/>
            </a:pPr>
            <a:r>
              <a:rPr lang="en-US" sz="1800" dirty="0" smtClean="0">
                <a:latin typeface="Times New Roman" panose="02020603050405020304" pitchFamily="18" charset="0"/>
                <a:cs typeface="Times New Roman" panose="02020603050405020304" pitchFamily="18" charset="0"/>
              </a:rPr>
              <a:t>Costing</a:t>
            </a:r>
          </a:p>
          <a:p>
            <a:pPr marL="457200" indent="-457200">
              <a:buFont typeface="+mj-lt"/>
              <a:buAutoNum type="arabicPeriod"/>
            </a:pPr>
            <a:r>
              <a:rPr lang="en-US" sz="1800" dirty="0" smtClean="0">
                <a:latin typeface="Times New Roman" panose="02020603050405020304" pitchFamily="18" charset="0"/>
                <a:cs typeface="Times New Roman" panose="02020603050405020304" pitchFamily="18" charset="0"/>
              </a:rPr>
              <a:t>Financial Management</a:t>
            </a:r>
          </a:p>
          <a:p>
            <a:pPr marL="0" indent="0">
              <a:buNone/>
            </a:pPr>
            <a:r>
              <a:rPr lang="en-US" sz="1800" dirty="0" smtClean="0">
                <a:latin typeface="Times New Roman" panose="02020603050405020304" pitchFamily="18" charset="0"/>
                <a:cs typeface="Times New Roman" panose="02020603050405020304" pitchFamily="18" charset="0"/>
              </a:rPr>
              <a:t>We can deepen this list or these areas of natural bent.</a:t>
            </a:r>
          </a:p>
          <a:p>
            <a:pPr marL="0" indent="0">
              <a:buNone/>
            </a:pPr>
            <a:r>
              <a:rPr lang="en-US" sz="1800" dirty="0" smtClean="0">
                <a:latin typeface="Times New Roman" panose="02020603050405020304" pitchFamily="18" charset="0"/>
                <a:cs typeface="Times New Roman" panose="02020603050405020304" pitchFamily="18" charset="0"/>
              </a:rPr>
              <a:t>Illustration:</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3709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95402" y="-703385"/>
            <a:ext cx="9601196" cy="339970"/>
          </a:xfrm>
        </p:spPr>
        <p:txBody>
          <a:bodyPr>
            <a:normAutofit fontScale="90000"/>
          </a:bodyPr>
          <a:lstStyle/>
          <a:p>
            <a:endParaRPr lang="en-US" dirty="0"/>
          </a:p>
        </p:txBody>
      </p:sp>
      <p:sp>
        <p:nvSpPr>
          <p:cNvPr id="3" name="Content Placeholder 2"/>
          <p:cNvSpPr>
            <a:spLocks noGrp="1"/>
          </p:cNvSpPr>
          <p:nvPr>
            <p:ph idx="1"/>
          </p:nvPr>
        </p:nvSpPr>
        <p:spPr>
          <a:xfrm>
            <a:off x="1295401" y="1230923"/>
            <a:ext cx="9601196" cy="4644945"/>
          </a:xfrm>
        </p:spPr>
        <p:txBody>
          <a:bodyPr/>
          <a:lstStyle/>
          <a:p>
            <a:pPr marL="0" indent="0">
              <a:buNone/>
            </a:pPr>
            <a:r>
              <a:rPr lang="en-US" dirty="0" smtClean="0">
                <a:latin typeface="Times New Roman" panose="02020603050405020304" pitchFamily="18" charset="0"/>
                <a:cs typeface="Times New Roman" panose="02020603050405020304" pitchFamily="18" charset="0"/>
              </a:rPr>
              <a:t>Formwork in BOQ</a:t>
            </a:r>
          </a:p>
          <a:p>
            <a:pPr marL="0" indent="0">
              <a:buNone/>
            </a:pPr>
            <a:r>
              <a:rPr lang="en-US" b="1" dirty="0" smtClean="0">
                <a:latin typeface="Times New Roman" panose="02020603050405020304" pitchFamily="18" charset="0"/>
                <a:cs typeface="Times New Roman" panose="02020603050405020304" pitchFamily="18" charset="0"/>
              </a:rPr>
              <a:t>Procedure:</a:t>
            </a:r>
          </a:p>
          <a:p>
            <a:pPr marL="0" indent="0">
              <a:buNone/>
            </a:pPr>
            <a:r>
              <a:rPr lang="en-US" dirty="0" smtClean="0">
                <a:latin typeface="Times New Roman" panose="02020603050405020304" pitchFamily="18" charset="0"/>
                <a:cs typeface="Times New Roman" panose="02020603050405020304" pitchFamily="18" charset="0"/>
              </a:rPr>
              <a:t>The Q/S thinks how it will be done – procedural in measurement and in pricing.</a:t>
            </a:r>
          </a:p>
          <a:p>
            <a:pPr marL="0" indent="0">
              <a:buNone/>
            </a:pPr>
            <a:r>
              <a:rPr lang="en-US" b="1" dirty="0" smtClean="0">
                <a:latin typeface="Times New Roman" panose="02020603050405020304" pitchFamily="18" charset="0"/>
                <a:cs typeface="Times New Roman" panose="02020603050405020304" pitchFamily="18" charset="0"/>
              </a:rPr>
              <a:t>Process(</a:t>
            </a:r>
            <a:r>
              <a:rPr lang="en-US" b="1" dirty="0" err="1" smtClean="0">
                <a:latin typeface="Times New Roman" panose="02020603050405020304" pitchFamily="18" charset="0"/>
                <a:cs typeface="Times New Roman" panose="02020603050405020304" pitchFamily="18" charset="0"/>
              </a:rPr>
              <a:t>es</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He knows materials will be Assembled-timber or Steel, Nails or Tie Rods, </a:t>
            </a:r>
            <a:r>
              <a:rPr lang="en-US" dirty="0" err="1" smtClean="0">
                <a:latin typeface="Times New Roman" panose="02020603050405020304" pitchFamily="18" charset="0"/>
                <a:cs typeface="Times New Roman" panose="02020603050405020304" pitchFamily="18" charset="0"/>
              </a:rPr>
              <a:t>Labour</a:t>
            </a:r>
            <a:r>
              <a:rPr lang="en-US" dirty="0" smtClean="0">
                <a:latin typeface="Times New Roman" panose="02020603050405020304" pitchFamily="18" charset="0"/>
                <a:cs typeface="Times New Roman" panose="02020603050405020304" pitchFamily="18" charset="0"/>
              </a:rPr>
              <a:t>.</a:t>
            </a:r>
          </a:p>
          <a:p>
            <a:pPr marL="0" indent="0">
              <a:buNone/>
            </a:pPr>
            <a:r>
              <a:rPr lang="en-US" b="1" dirty="0" smtClean="0">
                <a:latin typeface="Times New Roman" panose="02020603050405020304" pitchFamily="18" charset="0"/>
                <a:cs typeface="Times New Roman" panose="02020603050405020304" pitchFamily="18" charset="0"/>
              </a:rPr>
              <a:t>Obligation</a:t>
            </a:r>
            <a:r>
              <a:rPr lang="en-US" dirty="0" smtClean="0">
                <a:latin typeface="Times New Roman" panose="02020603050405020304" pitchFamily="18" charset="0"/>
                <a:cs typeface="Times New Roman" panose="02020603050405020304" pitchFamily="18" charset="0"/>
              </a:rPr>
              <a:t> – Who is obligated to what – Carpenter or Form fixers.</a:t>
            </a:r>
          </a:p>
          <a:p>
            <a:pPr marL="0" indent="0">
              <a:buNone/>
            </a:pPr>
            <a:r>
              <a:rPr lang="en-US" b="1" dirty="0" smtClean="0">
                <a:latin typeface="Times New Roman" panose="02020603050405020304" pitchFamily="18" charset="0"/>
                <a:cs typeface="Times New Roman" panose="02020603050405020304" pitchFamily="18" charset="0"/>
              </a:rPr>
              <a:t>Responsibilities</a:t>
            </a:r>
            <a:r>
              <a:rPr lang="en-US" dirty="0" smtClean="0">
                <a:latin typeface="Times New Roman" panose="02020603050405020304" pitchFamily="18" charset="0"/>
                <a:cs typeface="Times New Roman" panose="02020603050405020304" pitchFamily="18" charset="0"/>
              </a:rPr>
              <a:t> – Whose duty it is to supply, to purchase, to produce, to renew.</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74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95402" y="-457199"/>
            <a:ext cx="9601196" cy="70337"/>
          </a:xfrm>
        </p:spPr>
        <p:txBody>
          <a:bodyPr>
            <a:normAutofit fontScale="90000"/>
          </a:bodyPr>
          <a:lstStyle/>
          <a:p>
            <a:endParaRPr lang="en-US" dirty="0"/>
          </a:p>
        </p:txBody>
      </p:sp>
      <p:sp>
        <p:nvSpPr>
          <p:cNvPr id="3" name="Content Placeholder 2"/>
          <p:cNvSpPr>
            <a:spLocks noGrp="1"/>
          </p:cNvSpPr>
          <p:nvPr>
            <p:ph idx="1"/>
          </p:nvPr>
        </p:nvSpPr>
        <p:spPr>
          <a:xfrm>
            <a:off x="1295401" y="1184031"/>
            <a:ext cx="9601196" cy="4691837"/>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Planning </a:t>
            </a:r>
            <a:r>
              <a:rPr lang="en-US" sz="3200" dirty="0" smtClean="0">
                <a:latin typeface="Times New Roman" panose="02020603050405020304" pitchFamily="18" charset="0"/>
                <a:cs typeface="Times New Roman" panose="02020603050405020304" pitchFamily="18" charset="0"/>
              </a:rPr>
              <a:t>– Form get to Site on time.</a:t>
            </a:r>
          </a:p>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Ready by fixers of carpenter</a:t>
            </a:r>
          </a:p>
          <a:p>
            <a:pPr marL="0" indent="0" algn="just">
              <a:buNone/>
            </a:pPr>
            <a:r>
              <a:rPr lang="en-US" sz="3200" b="1" dirty="0" smtClean="0">
                <a:latin typeface="Times New Roman" panose="02020603050405020304" pitchFamily="18" charset="0"/>
                <a:cs typeface="Times New Roman" panose="02020603050405020304" pitchFamily="18" charset="0"/>
              </a:rPr>
              <a:t>Costing </a:t>
            </a:r>
            <a:r>
              <a:rPr lang="en-US" sz="3200" dirty="0" smtClean="0">
                <a:latin typeface="Times New Roman" panose="02020603050405020304" pitchFamily="18" charset="0"/>
                <a:cs typeface="Times New Roman" panose="02020603050405020304" pitchFamily="18" charset="0"/>
              </a:rPr>
              <a:t>– How much will it cost.</a:t>
            </a:r>
          </a:p>
          <a:p>
            <a:pPr marL="0" indent="0" algn="just">
              <a:buNone/>
            </a:pPr>
            <a:r>
              <a:rPr lang="en-US" sz="3200" b="1" dirty="0" smtClean="0">
                <a:latin typeface="Times New Roman" panose="02020603050405020304" pitchFamily="18" charset="0"/>
                <a:cs typeface="Times New Roman" panose="02020603050405020304" pitchFamily="18" charset="0"/>
              </a:rPr>
              <a:t>Financial Planning </a:t>
            </a:r>
            <a:r>
              <a:rPr lang="en-US" sz="3200" dirty="0" smtClean="0">
                <a:latin typeface="Times New Roman" panose="02020603050405020304" pitchFamily="18" charset="0"/>
                <a:cs typeface="Times New Roman" panose="02020603050405020304" pitchFamily="18" charset="0"/>
              </a:rPr>
              <a:t>– if one </a:t>
            </a:r>
            <a:r>
              <a:rPr lang="en-US" sz="3200" dirty="0" smtClean="0">
                <a:latin typeface="Times New Roman" panose="02020603050405020304" pitchFamily="18" charset="0"/>
                <a:cs typeface="Times New Roman" panose="02020603050405020304" pitchFamily="18" charset="0"/>
              </a:rPr>
              <a:t>buys </a:t>
            </a:r>
            <a:r>
              <a:rPr lang="en-US" sz="3200" dirty="0" smtClean="0">
                <a:latin typeface="Times New Roman" panose="02020603050405020304" pitchFamily="18" charset="0"/>
                <a:cs typeface="Times New Roman" panose="02020603050405020304" pitchFamily="18" charset="0"/>
              </a:rPr>
              <a:t>form work </a:t>
            </a:r>
            <a:r>
              <a:rPr lang="en-US" sz="3200" dirty="0" smtClean="0">
                <a:latin typeface="Times New Roman" panose="02020603050405020304" pitchFamily="18" charset="0"/>
                <a:cs typeface="Times New Roman" panose="02020603050405020304" pitchFamily="18" charset="0"/>
              </a:rPr>
              <a:t>now, </a:t>
            </a:r>
            <a:r>
              <a:rPr lang="en-US" sz="3200" dirty="0" smtClean="0">
                <a:latin typeface="Times New Roman" panose="02020603050405020304" pitchFamily="18" charset="0"/>
                <a:cs typeface="Times New Roman" panose="02020603050405020304" pitchFamily="18" charset="0"/>
              </a:rPr>
              <a:t>what other materials may suffer.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55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6155"/>
            <a:ext cx="9601196" cy="117231"/>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992924" y="1008185"/>
            <a:ext cx="8593014" cy="4867153"/>
          </a:xfrm>
          <a:prstGeom prst="rect">
            <a:avLst/>
          </a:prstGeom>
        </p:spPr>
      </p:pic>
    </p:spTree>
    <p:extLst>
      <p:ext uri="{BB962C8B-B14F-4D97-AF65-F5344CB8AC3E}">
        <p14:creationId xmlns:p14="http://schemas.microsoft.com/office/powerpoint/2010/main" val="375987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SOME SOLUTIONS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121877"/>
            <a:ext cx="9601196" cy="3753991"/>
          </a:xfrm>
        </p:spPr>
        <p:txBody>
          <a:bodyPr>
            <a:normAutofit/>
          </a:bodyPr>
          <a:lstStyle/>
          <a:p>
            <a:pPr marL="457200" indent="-457200" algn="just">
              <a:buFont typeface="+mj-lt"/>
              <a:buAutoNum type="arabicPeriod"/>
            </a:pPr>
            <a:r>
              <a:rPr lang="en-US" sz="3200" dirty="0" smtClean="0">
                <a:latin typeface="Times New Roman" panose="02020603050405020304" pitchFamily="18" charset="0"/>
                <a:cs typeface="Times New Roman" panose="02020603050405020304" pitchFamily="18" charset="0"/>
              </a:rPr>
              <a:t>“With  the rally towards </a:t>
            </a:r>
            <a:r>
              <a:rPr lang="en-US" sz="3200" dirty="0" smtClean="0">
                <a:latin typeface="Times New Roman" panose="02020603050405020304" pitchFamily="18" charset="0"/>
                <a:cs typeface="Times New Roman" panose="02020603050405020304" pitchFamily="18" charset="0"/>
              </a:rPr>
              <a:t>more renewable </a:t>
            </a:r>
            <a:r>
              <a:rPr lang="en-US" sz="3200" dirty="0" smtClean="0">
                <a:latin typeface="Times New Roman" panose="02020603050405020304" pitchFamily="18" charset="0"/>
                <a:cs typeface="Times New Roman" panose="02020603050405020304" pitchFamily="18" charset="0"/>
              </a:rPr>
              <a:t>sources of energy </a:t>
            </a:r>
            <a:r>
              <a:rPr lang="en-US" sz="3200" dirty="0" err="1" smtClean="0">
                <a:latin typeface="Times New Roman" panose="02020603050405020304" pitchFamily="18" charset="0"/>
                <a:cs typeface="Times New Roman" panose="02020603050405020304" pitchFamily="18" charset="0"/>
              </a:rPr>
              <a:t>energy</a:t>
            </a:r>
            <a:r>
              <a:rPr lang="en-US" sz="3200" dirty="0" smtClean="0">
                <a:latin typeface="Times New Roman" panose="02020603050405020304" pitchFamily="18" charset="0"/>
                <a:cs typeface="Times New Roman" panose="02020603050405020304" pitchFamily="18" charset="0"/>
              </a:rPr>
              <a:t> in </a:t>
            </a:r>
            <a:r>
              <a:rPr lang="en-US" sz="3200" dirty="0" smtClean="0">
                <a:latin typeface="Times New Roman" panose="02020603050405020304" pitchFamily="18" charset="0"/>
                <a:cs typeface="Times New Roman" panose="02020603050405020304" pitchFamily="18" charset="0"/>
              </a:rPr>
              <a:t>full force, gas remains the best bet as a source of clean fuel for economies owing to it’s availability and readiness of infrastructure to process” CEO, Ghana gas Company, Dr. Ben KD Asante.</a:t>
            </a:r>
          </a:p>
          <a:p>
            <a:pPr marL="457200" indent="-457200" algn="just">
              <a:buFont typeface="+mj-lt"/>
              <a:buAutoNum type="arabicPeriod"/>
            </a:pPr>
            <a:r>
              <a:rPr lang="en-US" sz="3200" dirty="0" smtClean="0">
                <a:latin typeface="Times New Roman" panose="02020603050405020304" pitchFamily="18" charset="0"/>
                <a:cs typeface="Times New Roman" panose="02020603050405020304" pitchFamily="18" charset="0"/>
              </a:rPr>
              <a:t>Energy mix Thermal, harvesting the waste for additional power.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06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628"/>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1277815"/>
            <a:ext cx="10515600" cy="4899148"/>
          </a:xfrm>
        </p:spPr>
        <p:txBody>
          <a:bodyPr>
            <a:normAutofit fontScale="70000" lnSpcReduction="20000"/>
          </a:bodyPr>
          <a:lstStyle/>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Introduction </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Climate Change as a Phenomenon and the Issues</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Global Disasters</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Environmental Impact</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Skeptics </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The Politics</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Construction Industry and Climate Change</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Sustainable Infrastructure Development</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The Larger Politics or the Looming Danger</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The Quantity Surveyor &amp; Climate Change</a:t>
            </a:r>
          </a:p>
          <a:p>
            <a:pPr marL="514350" indent="-514350">
              <a:buFont typeface="+mj-lt"/>
              <a:buAutoNum type="arabicPeriod"/>
            </a:pPr>
            <a:r>
              <a:rPr lang="en-US" sz="3600" dirty="0" smtClean="0">
                <a:latin typeface="Times New Roman" panose="02020603050405020304" pitchFamily="18" charset="0"/>
                <a:cs typeface="Times New Roman" panose="02020603050405020304" pitchFamily="18" charset="0"/>
              </a:rPr>
              <a:t>Recommendations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065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52883"/>
          </a:xfrm>
        </p:spPr>
        <p:txBody>
          <a:bodyPr>
            <a:normAutofit/>
          </a:bodyPr>
          <a:lstStyle/>
          <a:p>
            <a:r>
              <a:rPr lang="en-US" b="1" dirty="0" smtClean="0">
                <a:latin typeface="Times New Roman" panose="02020603050405020304" pitchFamily="18" charset="0"/>
                <a:cs typeface="Times New Roman" panose="02020603050405020304" pitchFamily="18" charset="0"/>
              </a:rPr>
              <a:t>RECOMMENDATIONS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168769"/>
            <a:ext cx="9601196" cy="3707099"/>
          </a:xfrm>
        </p:spPr>
        <p:txBody>
          <a:bodyPr>
            <a:normAutofit/>
          </a:bodyPr>
          <a:lstStyle/>
          <a:p>
            <a:pPr marL="457200" indent="-457200" algn="just">
              <a:buFont typeface="+mj-lt"/>
              <a:buAutoNum type="arabicPeriod"/>
            </a:pPr>
            <a:r>
              <a:rPr lang="en-US" dirty="0" smtClean="0">
                <a:latin typeface="Times New Roman" panose="02020603050405020304" pitchFamily="18" charset="0"/>
                <a:cs typeface="Times New Roman" panose="02020603050405020304" pitchFamily="18" charset="0"/>
              </a:rPr>
              <a:t>Let us all return to schooling on this – CPD of all kinds to </a:t>
            </a:r>
            <a:r>
              <a:rPr lang="en-US" dirty="0" smtClean="0">
                <a:latin typeface="Times New Roman" panose="02020603050405020304" pitchFamily="18" charset="0"/>
                <a:cs typeface="Times New Roman" panose="02020603050405020304" pitchFamily="18" charset="0"/>
              </a:rPr>
              <a:t>undress the real challenges and </a:t>
            </a:r>
            <a:r>
              <a:rPr lang="en-US" dirty="0" smtClean="0">
                <a:latin typeface="Times New Roman" panose="02020603050405020304" pitchFamily="18" charset="0"/>
                <a:cs typeface="Times New Roman" panose="02020603050405020304" pitchFamily="18" charset="0"/>
              </a:rPr>
              <a:t> problems </a:t>
            </a:r>
            <a:r>
              <a:rPr lang="en-US" dirty="0" smtClean="0">
                <a:latin typeface="Times New Roman" panose="02020603050405020304" pitchFamily="18" charset="0"/>
                <a:cs typeface="Times New Roman" panose="02020603050405020304" pitchFamily="18" charset="0"/>
              </a:rPr>
              <a:t>in it’s </a:t>
            </a:r>
            <a:r>
              <a:rPr lang="en-US" dirty="0" smtClean="0">
                <a:latin typeface="Times New Roman" panose="02020603050405020304" pitchFamily="18" charset="0"/>
                <a:cs typeface="Times New Roman" panose="02020603050405020304" pitchFamily="18" charset="0"/>
              </a:rPr>
              <a:t>entirety</a:t>
            </a:r>
            <a:r>
              <a:rPr lang="en-US" dirty="0" smtClean="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dirty="0" smtClean="0">
                <a:latin typeface="Times New Roman" panose="02020603050405020304" pitchFamily="18" charset="0"/>
                <a:cs typeface="Times New Roman" panose="02020603050405020304" pitchFamily="18" charset="0"/>
              </a:rPr>
              <a:t>Begin to tackle the challenge from;</a:t>
            </a:r>
          </a:p>
          <a:p>
            <a:pPr marL="914400" lvl="1" indent="-457200" algn="just">
              <a:buFont typeface="+mj-lt"/>
              <a:buAutoNum type="alphaLcPeriod"/>
            </a:pPr>
            <a:r>
              <a:rPr lang="en-US" dirty="0" smtClean="0">
                <a:latin typeface="Times New Roman" panose="02020603050405020304" pitchFamily="18" charset="0"/>
                <a:cs typeface="Times New Roman" panose="02020603050405020304" pitchFamily="18" charset="0"/>
              </a:rPr>
              <a:t>Design point </a:t>
            </a:r>
            <a:r>
              <a:rPr lang="en-US" dirty="0" smtClean="0">
                <a:latin typeface="Times New Roman" panose="02020603050405020304" pitchFamily="18" charset="0"/>
                <a:cs typeface="Times New Roman" panose="02020603050405020304" pitchFamily="18" charset="0"/>
              </a:rPr>
              <a:t>of View</a:t>
            </a:r>
          </a:p>
          <a:p>
            <a:pPr marL="914400" lvl="1" indent="-457200" algn="just">
              <a:buFont typeface="+mj-lt"/>
              <a:buAutoNum type="alphaLcPeriod"/>
            </a:pPr>
            <a:r>
              <a:rPr lang="en-US" dirty="0" smtClean="0">
                <a:latin typeface="Times New Roman" panose="02020603050405020304" pitchFamily="18" charset="0"/>
                <a:cs typeface="Times New Roman" panose="02020603050405020304" pitchFamily="18" charset="0"/>
              </a:rPr>
              <a:t>Value </a:t>
            </a:r>
            <a:r>
              <a:rPr lang="en-US" dirty="0" err="1" smtClean="0">
                <a:latin typeface="Times New Roman" panose="02020603050405020304" pitchFamily="18" charset="0"/>
                <a:cs typeface="Times New Roman" panose="02020603050405020304" pitchFamily="18" charset="0"/>
              </a:rPr>
              <a:t>Enginoering</a:t>
            </a:r>
            <a:endParaRPr lang="en-US" dirty="0" smtClean="0">
              <a:latin typeface="Times New Roman" panose="02020603050405020304" pitchFamily="18" charset="0"/>
              <a:cs typeface="Times New Roman" panose="02020603050405020304" pitchFamily="18" charset="0"/>
            </a:endParaRPr>
          </a:p>
          <a:p>
            <a:pPr marL="914400" lvl="1" indent="-457200" algn="just">
              <a:buFont typeface="+mj-lt"/>
              <a:buAutoNum type="alphaLcPeriod"/>
            </a:pPr>
            <a:r>
              <a:rPr lang="en-US" dirty="0" smtClean="0">
                <a:latin typeface="Times New Roman" panose="02020603050405020304" pitchFamily="18" charset="0"/>
                <a:cs typeface="Times New Roman" panose="02020603050405020304" pitchFamily="18" charset="0"/>
              </a:rPr>
              <a:t>Critical look at </a:t>
            </a:r>
            <a:r>
              <a:rPr lang="en-US" dirty="0" smtClean="0">
                <a:latin typeface="Times New Roman" panose="02020603050405020304" pitchFamily="18" charset="0"/>
                <a:cs typeface="Times New Roman" panose="02020603050405020304" pitchFamily="18" charset="0"/>
              </a:rPr>
              <a:t>Tender/Contract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ocumentations necessary, </a:t>
            </a:r>
            <a:r>
              <a:rPr lang="en-US" dirty="0" smtClean="0">
                <a:latin typeface="Times New Roman" panose="02020603050405020304" pitchFamily="18" charset="0"/>
                <a:cs typeface="Times New Roman" panose="02020603050405020304" pitchFamily="18" charset="0"/>
              </a:rPr>
              <a:t>should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contruction</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method of </a:t>
            </a:r>
            <a:r>
              <a:rPr lang="en-US" dirty="0" smtClean="0">
                <a:latin typeface="Times New Roman" panose="02020603050405020304" pitchFamily="18" charset="0"/>
                <a:cs typeface="Times New Roman" panose="02020603050405020304" pitchFamily="18" charset="0"/>
              </a:rPr>
              <a:t>work must include </a:t>
            </a:r>
            <a:r>
              <a:rPr lang="en-US" dirty="0" smtClean="0">
                <a:latin typeface="Times New Roman" panose="02020603050405020304" pitchFamily="18" charset="0"/>
                <a:cs typeface="Times New Roman" panose="02020603050405020304" pitchFamily="18" charset="0"/>
              </a:rPr>
              <a:t>renewable energy, </a:t>
            </a:r>
            <a:r>
              <a:rPr lang="en-US" dirty="0" smtClean="0">
                <a:latin typeface="Times New Roman" panose="02020603050405020304" pitchFamily="18" charset="0"/>
                <a:cs typeface="Times New Roman" panose="02020603050405020304" pitchFamily="18" charset="0"/>
              </a:rPr>
              <a:t>which option must </a:t>
            </a:r>
            <a:r>
              <a:rPr lang="en-US" dirty="0" smtClean="0">
                <a:latin typeface="Times New Roman" panose="02020603050405020304" pitchFamily="18" charset="0"/>
                <a:cs typeface="Times New Roman" panose="02020603050405020304" pitchFamily="18" charset="0"/>
              </a:rPr>
              <a:t>be </a:t>
            </a:r>
            <a:r>
              <a:rPr lang="en-US" dirty="0" smtClean="0">
                <a:latin typeface="Times New Roman" panose="02020603050405020304" pitchFamily="18" charset="0"/>
                <a:cs typeface="Times New Roman" panose="02020603050405020304" pitchFamily="18" charset="0"/>
              </a:rPr>
              <a:t>chosen over others.</a:t>
            </a:r>
          </a:p>
          <a:p>
            <a:pPr marL="914400" lvl="1" indent="-457200" algn="just">
              <a:buFont typeface="+mj-lt"/>
              <a:buAutoNum type="alphaLcPeriod"/>
            </a:pPr>
            <a:r>
              <a:rPr lang="en-US" dirty="0" smtClean="0">
                <a:latin typeface="Times New Roman" panose="02020603050405020304" pitchFamily="18" charset="0"/>
                <a:cs typeface="Times New Roman" panose="02020603050405020304" pitchFamily="18" charset="0"/>
              </a:rPr>
              <a:t>Award.</a:t>
            </a:r>
          </a:p>
          <a:p>
            <a:pPr marL="914400" lvl="1" indent="-457200" algn="just">
              <a:buFont typeface="+mj-lt"/>
              <a:buAutoNum type="alphaLcPeriod"/>
            </a:pPr>
            <a:r>
              <a:rPr lang="en-US" dirty="0" smtClean="0">
                <a:latin typeface="Times New Roman" panose="02020603050405020304" pitchFamily="18" charset="0"/>
                <a:cs typeface="Times New Roman" panose="02020603050405020304" pitchFamily="18" charset="0"/>
              </a:rPr>
              <a:t>Design Team Education can be </a:t>
            </a:r>
            <a:r>
              <a:rPr lang="en-US" dirty="0" smtClean="0">
                <a:latin typeface="Times New Roman" panose="02020603050405020304" pitchFamily="18" charset="0"/>
                <a:cs typeface="Times New Roman" panose="02020603050405020304" pitchFamily="18" charset="0"/>
              </a:rPr>
              <a:t>led </a:t>
            </a:r>
            <a:r>
              <a:rPr lang="en-US" dirty="0" smtClean="0">
                <a:latin typeface="Times New Roman" panose="02020603050405020304" pitchFamily="18" charset="0"/>
                <a:cs typeface="Times New Roman" panose="02020603050405020304" pitchFamily="18" charset="0"/>
              </a:rPr>
              <a:t>by the QS at pretender stage.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308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92369"/>
            <a:ext cx="9601196" cy="293078"/>
          </a:xfrm>
        </p:spPr>
        <p:txBody>
          <a:bodyPr>
            <a:normAutofit fontScale="90000"/>
          </a:bodyPr>
          <a:lstStyle/>
          <a:p>
            <a:endParaRPr lang="en-US" dirty="0"/>
          </a:p>
        </p:txBody>
      </p:sp>
      <p:sp>
        <p:nvSpPr>
          <p:cNvPr id="3" name="Content Placeholder 2"/>
          <p:cNvSpPr>
            <a:spLocks noGrp="1"/>
          </p:cNvSpPr>
          <p:nvPr>
            <p:ph idx="1"/>
          </p:nvPr>
        </p:nvSpPr>
        <p:spPr>
          <a:xfrm>
            <a:off x="1295401" y="1101969"/>
            <a:ext cx="9601196" cy="4773899"/>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3. Construction stage and throughout let us be mindful of CO</a:t>
            </a:r>
            <a:r>
              <a:rPr lang="en-US" sz="2000"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emission.</a:t>
            </a:r>
          </a:p>
          <a:p>
            <a:pPr marL="0" indent="0">
              <a:buNone/>
            </a:pPr>
            <a:r>
              <a:rPr lang="en-US" dirty="0" smtClean="0">
                <a:latin typeface="Times New Roman" panose="02020603050405020304" pitchFamily="18" charset="0"/>
                <a:cs typeface="Times New Roman" panose="02020603050405020304" pitchFamily="18" charset="0"/>
              </a:rPr>
              <a:t>4. Standing Committee between </a:t>
            </a:r>
            <a:r>
              <a:rPr lang="en-US" dirty="0" err="1" smtClean="0">
                <a:latin typeface="Times New Roman" panose="02020603050405020304" pitchFamily="18" charset="0"/>
                <a:cs typeface="Times New Roman" panose="02020603050405020304" pitchFamily="18" charset="0"/>
              </a:rPr>
              <a:t>GhIS</a:t>
            </a:r>
            <a:r>
              <a:rPr lang="en-US" dirty="0" smtClean="0">
                <a:latin typeface="Times New Roman" panose="02020603050405020304" pitchFamily="18" charset="0"/>
                <a:cs typeface="Times New Roman" panose="02020603050405020304" pitchFamily="18" charset="0"/>
              </a:rPr>
              <a:t>/NIQS</a:t>
            </a:r>
            <a:endParaRPr lang="en-US"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Strengthen all the efforts </a:t>
            </a:r>
            <a:r>
              <a:rPr lang="en-US" dirty="0" smtClean="0">
                <a:latin typeface="Times New Roman" panose="02020603050405020304" pitchFamily="18" charset="0"/>
                <a:cs typeface="Times New Roman" panose="02020603050405020304" pitchFamily="18" charset="0"/>
              </a:rPr>
              <a:t>at</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collaboration ever since </a:t>
            </a:r>
            <a:r>
              <a:rPr lang="en-US" dirty="0" smtClean="0">
                <a:latin typeface="Times New Roman" panose="02020603050405020304" pitchFamily="18" charset="0"/>
                <a:cs typeface="Times New Roman" panose="02020603050405020304" pitchFamily="18" charset="0"/>
              </a:rPr>
              <a:t>time immemorial</a:t>
            </a:r>
            <a:endParaRPr lang="en-US"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Influence the Continent,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Nigeria/Ghana </a:t>
            </a:r>
            <a:r>
              <a:rPr lang="en-US" dirty="0" smtClean="0">
                <a:latin typeface="Times New Roman" panose="02020603050405020304" pitchFamily="18" charset="0"/>
                <a:cs typeface="Times New Roman" panose="02020603050405020304" pitchFamily="18" charset="0"/>
              </a:rPr>
              <a:t>here we come</a:t>
            </a:r>
            <a:endParaRPr lang="en-US"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Cover all the corridors of power – </a:t>
            </a:r>
            <a:r>
              <a:rPr lang="en-US" dirty="0" err="1" smtClean="0">
                <a:latin typeface="Times New Roman" panose="02020603050405020304" pitchFamily="18" charset="0"/>
                <a:cs typeface="Times New Roman" panose="02020603050405020304" pitchFamily="18" charset="0"/>
              </a:rPr>
              <a:t>Aso</a:t>
            </a:r>
            <a:r>
              <a:rPr lang="en-US" dirty="0" smtClean="0">
                <a:latin typeface="Times New Roman" panose="02020603050405020304" pitchFamily="18" charset="0"/>
                <a:cs typeface="Times New Roman" panose="02020603050405020304" pitchFamily="18" charset="0"/>
              </a:rPr>
              <a:t> Rock, Jubilee House and </a:t>
            </a:r>
            <a:r>
              <a:rPr lang="en-US" dirty="0" smtClean="0">
                <a:latin typeface="Times New Roman" panose="02020603050405020304" pitchFamily="18" charset="0"/>
                <a:cs typeface="Times New Roman" panose="02020603050405020304" pitchFamily="18" charset="0"/>
              </a:rPr>
              <a:t>others.</a:t>
            </a:r>
            <a:endParaRPr lang="en-US" dirty="0" smtClean="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AU</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60 </a:t>
            </a:r>
            <a:r>
              <a:rPr lang="en-US" dirty="0" smtClean="0">
                <a:latin typeface="Times New Roman" panose="02020603050405020304" pitchFamily="18" charset="0"/>
                <a:cs typeface="Times New Roman" panose="02020603050405020304" pitchFamily="18" charset="0"/>
              </a:rPr>
              <a:t>Relationships</a:t>
            </a:r>
          </a:p>
          <a:p>
            <a:pPr lvl="2">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Industry Players</a:t>
            </a:r>
          </a:p>
          <a:p>
            <a:pPr lvl="2">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Politicians</a:t>
            </a:r>
          </a:p>
          <a:p>
            <a:pPr lvl="2">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Scientist</a:t>
            </a:r>
          </a:p>
          <a:p>
            <a:pPr lvl="2">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Historian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47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95402" y="-539261"/>
            <a:ext cx="9601196" cy="246184"/>
          </a:xfrm>
        </p:spPr>
        <p:txBody>
          <a:bodyPr>
            <a:normAutofit fontScale="90000"/>
          </a:bodyPr>
          <a:lstStyle/>
          <a:p>
            <a:endParaRPr lang="en-US" dirty="0"/>
          </a:p>
        </p:txBody>
      </p:sp>
      <p:sp>
        <p:nvSpPr>
          <p:cNvPr id="3" name="Content Placeholder 2"/>
          <p:cNvSpPr>
            <a:spLocks noGrp="1"/>
          </p:cNvSpPr>
          <p:nvPr>
            <p:ph idx="1"/>
          </p:nvPr>
        </p:nvSpPr>
        <p:spPr>
          <a:xfrm>
            <a:off x="1295401" y="1066800"/>
            <a:ext cx="9601196" cy="4809068"/>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5. Quantity Surveyors must become champions of Climate Change and it’s devastation in our </a:t>
            </a:r>
            <a:r>
              <a:rPr lang="en-US" dirty="0" smtClean="0">
                <a:latin typeface="Times New Roman" panose="02020603050405020304" pitchFamily="18" charset="0"/>
                <a:cs typeface="Times New Roman" panose="02020603050405020304" pitchFamily="18" charset="0"/>
              </a:rPr>
              <a:t>time </a:t>
            </a:r>
            <a:r>
              <a:rPr lang="en-US" dirty="0" smtClean="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race straight away to greater control of Contract and documentations to ensure carbon neutrality </a:t>
            </a:r>
            <a:r>
              <a:rPr lang="en-US" dirty="0" smtClean="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processes </a:t>
            </a:r>
            <a:r>
              <a:rPr lang="en-US" dirty="0" smtClean="0">
                <a:latin typeface="Times New Roman" panose="02020603050405020304" pitchFamily="18" charset="0"/>
                <a:cs typeface="Times New Roman" panose="02020603050405020304" pitchFamily="18" charset="0"/>
              </a:rPr>
              <a:t>of Design</a:t>
            </a:r>
            <a:r>
              <a:rPr lang="en-US" dirty="0" smtClean="0">
                <a:latin typeface="Times New Roman" panose="02020603050405020304" pitchFamily="18" charset="0"/>
                <a:cs typeface="Times New Roman" panose="02020603050405020304" pitchFamily="18" charset="0"/>
              </a:rPr>
              <a:t>, Construction and </a:t>
            </a:r>
            <a:r>
              <a:rPr lang="en-US" dirty="0" smtClean="0">
                <a:latin typeface="Times New Roman" panose="02020603050405020304" pitchFamily="18" charset="0"/>
                <a:cs typeface="Times New Roman" panose="02020603050405020304" pitchFamily="18" charset="0"/>
              </a:rPr>
              <a:t>Maintenance</a:t>
            </a:r>
            <a:r>
              <a:rPr lang="en-US" dirty="0" smtClean="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Become investigators of every process or procedure </a:t>
            </a:r>
            <a:r>
              <a:rPr lang="en-US" dirty="0" smtClean="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infrastructure </a:t>
            </a:r>
            <a:r>
              <a:rPr lang="en-US" dirty="0" smtClean="0">
                <a:latin typeface="Times New Roman" panose="02020603050405020304" pitchFamily="18" charset="0"/>
                <a:cs typeface="Times New Roman" panose="02020603050405020304" pitchFamily="18" charset="0"/>
              </a:rPr>
              <a:t>development.</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This is a transition period for carbon neutrality 2050 – let us make our voice strong (very </a:t>
            </a:r>
            <a:r>
              <a:rPr lang="en-US" dirty="0" err="1" smtClean="0">
                <a:latin typeface="Times New Roman" panose="02020603050405020304" pitchFamily="18" charset="0"/>
                <a:cs typeface="Times New Roman" panose="02020603050405020304" pitchFamily="18" charset="0"/>
              </a:rPr>
              <a:t>very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very</a:t>
            </a:r>
            <a:r>
              <a:rPr lang="en-US" dirty="0" smtClean="0">
                <a:latin typeface="Times New Roman" panose="02020603050405020304" pitchFamily="18" charset="0"/>
                <a:cs typeface="Times New Roman" panose="02020603050405020304" pitchFamily="18" charset="0"/>
              </a:rPr>
              <a:t> strong)</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the advocacy for this concerns – Climate Change and it’s devastation.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012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74431"/>
            <a:ext cx="9601196" cy="140677"/>
          </a:xfrm>
        </p:spPr>
        <p:txBody>
          <a:bodyPr>
            <a:normAutofit fontScale="90000"/>
          </a:bodyPr>
          <a:lstStyle/>
          <a:p>
            <a:endParaRPr lang="en-US" dirty="0"/>
          </a:p>
        </p:txBody>
      </p:sp>
      <p:sp>
        <p:nvSpPr>
          <p:cNvPr id="3" name="Content Placeholder 2"/>
          <p:cNvSpPr>
            <a:spLocks noGrp="1"/>
          </p:cNvSpPr>
          <p:nvPr>
            <p:ph idx="1"/>
          </p:nvPr>
        </p:nvSpPr>
        <p:spPr>
          <a:xfrm>
            <a:off x="1295401" y="914400"/>
            <a:ext cx="9601196" cy="4961468"/>
          </a:xfrm>
        </p:spPr>
        <p:txBody>
          <a:bodyPr>
            <a:normAutofit/>
          </a:bodyPr>
          <a:lstStyle/>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7</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Enlist the Young Surveyors very early in all the battles ahead of us and those confronting us now.</a:t>
            </a:r>
          </a:p>
          <a:p>
            <a:pPr marL="0" indent="0" algn="just">
              <a:buNone/>
            </a:pPr>
            <a:r>
              <a:rPr lang="en-US" dirty="0">
                <a:latin typeface="Times New Roman" panose="02020603050405020304" pitchFamily="18" charset="0"/>
                <a:cs typeface="Times New Roman" panose="02020603050405020304" pitchFamily="18" charset="0"/>
              </a:rPr>
              <a:t>8</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Rethinking our Call.</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what is a calling?</a:t>
            </a:r>
          </a:p>
          <a:p>
            <a:pPr marL="0" indent="0" algn="just">
              <a:buNone/>
            </a:pPr>
            <a:r>
              <a:rPr lang="en-US" dirty="0" smtClean="0">
                <a:latin typeface="Times New Roman" panose="02020603050405020304" pitchFamily="18" charset="0"/>
                <a:cs typeface="Times New Roman" panose="02020603050405020304" pitchFamily="18" charset="0"/>
              </a:rPr>
              <a:t>	Have we gotten a sense of a calling?</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Are in this to</a:t>
            </a:r>
            <a:r>
              <a:rPr lang="en-US" dirty="0" smtClean="0">
                <a:latin typeface="Times New Roman" panose="02020603050405020304" pitchFamily="18" charset="0"/>
                <a:cs typeface="Times New Roman" panose="02020603050405020304" pitchFamily="18" charset="0"/>
              </a:rPr>
              <a:t> make money alone??? </a:t>
            </a:r>
            <a:r>
              <a:rPr lang="en-US" dirty="0" err="1" smtClean="0">
                <a:latin typeface="Times New Roman" panose="02020603050405020304" pitchFamily="18" charset="0"/>
                <a:cs typeface="Times New Roman" panose="02020603050405020304" pitchFamily="18" charset="0"/>
              </a:rPr>
              <a:t>No,we</a:t>
            </a:r>
            <a:r>
              <a:rPr lang="en-US" dirty="0" smtClean="0">
                <a:latin typeface="Times New Roman" panose="02020603050405020304" pitchFamily="18" charset="0"/>
                <a:cs typeface="Times New Roman" panose="02020603050405020304" pitchFamily="18" charset="0"/>
              </a:rPr>
              <a:t> must think of the future generations.</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That also call for a new Image for </a:t>
            </a:r>
            <a:r>
              <a:rPr lang="en-US" dirty="0" err="1" smtClean="0">
                <a:latin typeface="Times New Roman" panose="02020603050405020304" pitchFamily="18" charset="0"/>
                <a:cs typeface="Times New Roman" panose="02020603050405020304" pitchFamily="18" charset="0"/>
              </a:rPr>
              <a:t>ouselves</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562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39263"/>
            <a:ext cx="9601196" cy="140677"/>
          </a:xfrm>
        </p:spPr>
        <p:txBody>
          <a:bodyPr>
            <a:normAutofit fontScale="90000"/>
          </a:bodyPr>
          <a:lstStyle/>
          <a:p>
            <a:endParaRPr lang="en-US" dirty="0"/>
          </a:p>
        </p:txBody>
      </p:sp>
      <p:sp>
        <p:nvSpPr>
          <p:cNvPr id="3" name="Content Placeholder 2"/>
          <p:cNvSpPr>
            <a:spLocks noGrp="1"/>
          </p:cNvSpPr>
          <p:nvPr>
            <p:ph idx="1"/>
          </p:nvPr>
        </p:nvSpPr>
        <p:spPr>
          <a:xfrm>
            <a:off x="1295401" y="1160585"/>
            <a:ext cx="9601196" cy="4715283"/>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We must practice this Quantity Surveying Profession with a deep sense of mission.  As if everything is dependent on it.</a:t>
            </a:r>
          </a:p>
          <a:p>
            <a:pPr marL="0" indent="0" algn="just">
              <a:buNone/>
            </a:pPr>
            <a:r>
              <a:rPr lang="en-US" dirty="0" smtClean="0">
                <a:latin typeface="Times New Roman" panose="02020603050405020304" pitchFamily="18" charset="0"/>
                <a:cs typeface="Times New Roman" panose="02020603050405020304" pitchFamily="18" charset="0"/>
              </a:rPr>
              <a:t>9. </a:t>
            </a:r>
            <a:r>
              <a:rPr lang="en-US" dirty="0" smtClean="0">
                <a:latin typeface="Times New Roman" panose="02020603050405020304" pitchFamily="18" charset="0"/>
                <a:cs typeface="Times New Roman" panose="02020603050405020304" pitchFamily="18" charset="0"/>
              </a:rPr>
              <a:t>Congratulation to NIQS for a theme like this.  I think on the side, let there be a faculty or commission within the </a:t>
            </a:r>
            <a:r>
              <a:rPr lang="en-US" dirty="0" smtClean="0">
                <a:latin typeface="Times New Roman" panose="02020603050405020304" pitchFamily="18" charset="0"/>
                <a:cs typeface="Times New Roman" panose="02020603050405020304" pitchFamily="18" charset="0"/>
              </a:rPr>
              <a:t>NIQS, </a:t>
            </a:r>
            <a:r>
              <a:rPr lang="en-US" dirty="0" smtClean="0">
                <a:latin typeface="Times New Roman" panose="02020603050405020304" pitchFamily="18" charset="0"/>
                <a:cs typeface="Times New Roman" panose="02020603050405020304" pitchFamily="18" charset="0"/>
              </a:rPr>
              <a:t>which must continue to explore the theme 70 years after this </a:t>
            </a:r>
            <a:r>
              <a:rPr lang="en-US" dirty="0" smtClean="0">
                <a:latin typeface="Times New Roman" panose="02020603050405020304" pitchFamily="18" charset="0"/>
                <a:cs typeface="Times New Roman" panose="02020603050405020304" pitchFamily="18" charset="0"/>
              </a:rPr>
              <a:t>Conference, </a:t>
            </a:r>
            <a:r>
              <a:rPr lang="en-US" dirty="0" smtClean="0">
                <a:latin typeface="Times New Roman" panose="02020603050405020304" pitchFamily="18" charset="0"/>
                <a:cs typeface="Times New Roman" panose="02020603050405020304" pitchFamily="18" charset="0"/>
              </a:rPr>
              <a:t>to continue examining the issues/phenomenon and come out with regular publication to make us relevant to the subject of sustainable infrastructure development -  it will be a complete business development agenda.</a:t>
            </a:r>
          </a:p>
          <a:p>
            <a:pPr marL="0" indent="0" algn="just">
              <a:buNone/>
            </a:pPr>
            <a:r>
              <a:rPr lang="en-US" dirty="0" smtClean="0">
                <a:latin typeface="Times New Roman" panose="02020603050405020304" pitchFamily="18" charset="0"/>
                <a:cs typeface="Times New Roman" panose="02020603050405020304" pitchFamily="18" charset="0"/>
              </a:rPr>
              <a:t>This a very good </a:t>
            </a:r>
            <a:r>
              <a:rPr lang="en-US" dirty="0" smtClean="0">
                <a:latin typeface="Times New Roman" panose="02020603050405020304" pitchFamily="18" charset="0"/>
                <a:cs typeface="Times New Roman" panose="02020603050405020304" pitchFamily="18" charset="0"/>
              </a:rPr>
              <a:t>Theme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a Conference in our Day</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10. </a:t>
            </a:r>
            <a:r>
              <a:rPr lang="en-US" dirty="0" smtClean="0">
                <a:latin typeface="Times New Roman" panose="02020603050405020304" pitchFamily="18" charset="0"/>
                <a:cs typeface="Times New Roman" panose="02020603050405020304" pitchFamily="18" charset="0"/>
              </a:rPr>
              <a:t>More Professionalism and Excellence – A Professional does not do what he loves alone he loves what he </a:t>
            </a:r>
            <a:r>
              <a:rPr lang="en-US" dirty="0" smtClean="0">
                <a:latin typeface="Times New Roman" panose="02020603050405020304" pitchFamily="18" charset="0"/>
                <a:cs typeface="Times New Roman" panose="02020603050405020304" pitchFamily="18" charset="0"/>
              </a:rPr>
              <a:t>does, to </a:t>
            </a:r>
            <a:r>
              <a:rPr lang="en-US" dirty="0" smtClean="0">
                <a:latin typeface="Times New Roman" panose="02020603050405020304" pitchFamily="18" charset="0"/>
                <a:cs typeface="Times New Roman" panose="02020603050405020304" pitchFamily="18" charset="0"/>
              </a:rPr>
              <a:t>create </a:t>
            </a:r>
            <a:r>
              <a:rPr lang="en-US" dirty="0" smtClean="0">
                <a:latin typeface="Times New Roman" panose="02020603050405020304" pitchFamily="18" charset="0"/>
                <a:cs typeface="Times New Roman" panose="02020603050405020304" pitchFamily="18" charset="0"/>
              </a:rPr>
              <a:t>professional environment to flourish. Take a Professional  Boxer!!!!!! They do not like to be hit at all, but you must find a ay to love it, if you must win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10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656492"/>
            <a:ext cx="9404723" cy="234461"/>
          </a:xfrm>
        </p:spPr>
        <p:txBody>
          <a:bodyPr/>
          <a:lstStyle/>
          <a:p>
            <a:endParaRPr lang="en-US" dirty="0"/>
          </a:p>
        </p:txBody>
      </p:sp>
      <p:sp>
        <p:nvSpPr>
          <p:cNvPr id="3" name="Content Placeholder 2"/>
          <p:cNvSpPr>
            <a:spLocks noGrp="1"/>
          </p:cNvSpPr>
          <p:nvPr>
            <p:ph idx="1"/>
          </p:nvPr>
        </p:nvSpPr>
        <p:spPr>
          <a:xfrm>
            <a:off x="1103312" y="1524000"/>
            <a:ext cx="8946541" cy="4724399"/>
          </a:xfrm>
        </p:spPr>
        <p:txBody>
          <a:bodyPr>
            <a:normAutofit/>
          </a:bodyPr>
          <a:lstStyle/>
          <a:p>
            <a:pPr marL="0" indent="0" algn="ctr">
              <a:buNone/>
            </a:pPr>
            <a:endParaRPr lang="en-US" sz="7200" b="1" dirty="0" smtClean="0">
              <a:latin typeface="Times New Roman" panose="02020603050405020304" pitchFamily="18" charset="0"/>
              <a:cs typeface="Times New Roman" panose="02020603050405020304" pitchFamily="18" charset="0"/>
            </a:endParaRPr>
          </a:p>
          <a:p>
            <a:pPr marL="0" indent="0" algn="ctr">
              <a:buNone/>
            </a:pPr>
            <a:r>
              <a:rPr lang="en-US" sz="7200" b="1" dirty="0" smtClean="0">
                <a:latin typeface="Times New Roman" panose="02020603050405020304" pitchFamily="18" charset="0"/>
                <a:cs typeface="Times New Roman" panose="02020603050405020304" pitchFamily="18" charset="0"/>
              </a:rPr>
              <a:t>THANK </a:t>
            </a:r>
            <a:r>
              <a:rPr lang="en-US" sz="7200" b="1" dirty="0" smtClean="0">
                <a:latin typeface="Times New Roman" panose="02020603050405020304" pitchFamily="18" charset="0"/>
                <a:cs typeface="Times New Roman" panose="02020603050405020304" pitchFamily="18" charset="0"/>
              </a:rPr>
              <a:t>YOU</a:t>
            </a:r>
          </a:p>
          <a:p>
            <a:pPr marL="0" indent="0" algn="ctr">
              <a:buNone/>
            </a:pPr>
            <a:r>
              <a:rPr lang="en-US" sz="72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FOR </a:t>
            </a:r>
            <a:r>
              <a:rPr lang="en-US" sz="40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ATTENTION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792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INTRODUCTION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3772" y="1528354"/>
            <a:ext cx="9266082" cy="4720045"/>
          </a:xfrm>
        </p:spPr>
        <p:txBody>
          <a:bodyPr>
            <a:normAutofit/>
          </a:bodyPr>
          <a:lstStyle/>
          <a:p>
            <a:pPr marL="0" indent="0" algn="just">
              <a:buNone/>
            </a:pPr>
            <a:r>
              <a:rPr lang="en-US" sz="36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Great Theme for the Conference: Climate Change is not only a global concern, but also </a:t>
            </a:r>
            <a:r>
              <a:rPr lang="en-US" sz="3000" b="1" i="1" u="sng" dirty="0">
                <a:latin typeface="Times New Roman" panose="02020603050405020304" pitchFamily="18" charset="0"/>
                <a:cs typeface="Times New Roman" panose="02020603050405020304" pitchFamily="18" charset="0"/>
              </a:rPr>
              <a:t>the future concern.</a:t>
            </a:r>
          </a:p>
          <a:p>
            <a:pPr marL="0" indent="0" algn="just">
              <a:buNone/>
            </a:pPr>
            <a:r>
              <a:rPr lang="en-US" sz="3000" dirty="0">
                <a:latin typeface="Times New Roman" panose="02020603050405020304" pitchFamily="18" charset="0"/>
                <a:cs typeface="Times New Roman" panose="02020603050405020304" pitchFamily="18" charset="0"/>
              </a:rPr>
              <a:t>The attention on it with it’s attendant world disasters must be very engaging, henceforth.</a:t>
            </a:r>
          </a:p>
          <a:p>
            <a:pPr marL="0" indent="0" algn="just">
              <a:buNone/>
            </a:pPr>
            <a:r>
              <a:rPr lang="en-US" sz="3000" dirty="0">
                <a:latin typeface="Times New Roman" panose="02020603050405020304" pitchFamily="18" charset="0"/>
                <a:cs typeface="Times New Roman" panose="02020603050405020304" pitchFamily="18" charset="0"/>
              </a:rPr>
              <a:t>The impact on Infrastructure and therefore, the need for a sustainable infrastructure development, to achieve growth in the amidst “</a:t>
            </a:r>
            <a:r>
              <a:rPr lang="en-US" sz="3000" b="1" i="1" dirty="0">
                <a:latin typeface="Times New Roman" panose="02020603050405020304" pitchFamily="18" charset="0"/>
                <a:cs typeface="Times New Roman" panose="02020603050405020304" pitchFamily="18" charset="0"/>
              </a:rPr>
              <a:t>Declining Resources” </a:t>
            </a:r>
            <a:r>
              <a:rPr lang="en-US" sz="3000" dirty="0">
                <a:latin typeface="Times New Roman" panose="02020603050405020304" pitchFamily="18" charset="0"/>
                <a:cs typeface="Times New Roman" panose="02020603050405020304" pitchFamily="18" charset="0"/>
              </a:rPr>
              <a:t>must be </a:t>
            </a:r>
            <a:r>
              <a:rPr lang="en-US" sz="2800" dirty="0" smtClean="0">
                <a:latin typeface="Times New Roman" panose="02020603050405020304" pitchFamily="18" charset="0"/>
                <a:cs typeface="Times New Roman" panose="02020603050405020304" pitchFamily="18" charset="0"/>
              </a:rPr>
              <a:t>applauded</a:t>
            </a:r>
          </a:p>
          <a:p>
            <a:pPr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This theme is completely an Agenda Setting for: </a:t>
            </a:r>
            <a:r>
              <a:rPr lang="en-US" sz="2800" dirty="0" err="1" smtClean="0">
                <a:latin typeface="Times New Roman" panose="02020603050405020304" pitchFamily="18" charset="0"/>
                <a:cs typeface="Times New Roman" panose="02020603050405020304" pitchFamily="18" charset="0"/>
              </a:rPr>
              <a:t>Profesionals</a:t>
            </a:r>
            <a:r>
              <a:rPr lang="en-US" sz="2800" dirty="0" smtClean="0">
                <a:latin typeface="Times New Roman" panose="02020603050405020304" pitchFamily="18" charset="0"/>
                <a:cs typeface="Times New Roman" panose="02020603050405020304" pitchFamily="18" charset="0"/>
              </a:rPr>
              <a:t>, our Nations and the Continent.</a:t>
            </a:r>
          </a:p>
          <a:p>
            <a:pPr algn="just">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417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795"/>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445477"/>
            <a:ext cx="10515600" cy="5731486"/>
          </a:xfrm>
        </p:spPr>
        <p:txBody>
          <a:bodyPr>
            <a:normAutofit/>
          </a:bodyPr>
          <a:lstStyle/>
          <a:p>
            <a:pPr marL="0" indent="0" algn="ctr">
              <a:buNone/>
            </a:pPr>
            <a:r>
              <a:rPr lang="en-US" b="1" dirty="0" smtClean="0">
                <a:latin typeface="Times New Roman" panose="02020603050405020304" pitchFamily="18" charset="0"/>
                <a:cs typeface="Times New Roman" panose="02020603050405020304" pitchFamily="18" charset="0"/>
              </a:rPr>
              <a:t>Our Challenge!!</a:t>
            </a:r>
          </a:p>
          <a:p>
            <a:pPr marL="0" indent="0" algn="ctr">
              <a:buNone/>
            </a:pPr>
            <a:r>
              <a:rPr lang="en-US" b="1" dirty="0" smtClean="0">
                <a:latin typeface="Times New Roman" panose="02020603050405020304" pitchFamily="18" charset="0"/>
                <a:cs typeface="Times New Roman" panose="02020603050405020304" pitchFamily="18" charset="0"/>
              </a:rPr>
              <a:t>Our Challenge!!!</a:t>
            </a:r>
          </a:p>
          <a:p>
            <a:pPr marL="0" indent="0" algn="just">
              <a:buNone/>
            </a:pPr>
            <a:r>
              <a:rPr lang="en-US" dirty="0" smtClean="0">
                <a:latin typeface="Times New Roman" panose="02020603050405020304" pitchFamily="18" charset="0"/>
                <a:cs typeface="Times New Roman" panose="02020603050405020304" pitchFamily="18" charset="0"/>
              </a:rPr>
              <a:t>How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o we capture the knowledge, the wisdom, the inspiration and the emotions of this Conference and INVEST it into our future?????</a:t>
            </a:r>
          </a:p>
          <a:p>
            <a:pPr marL="0" indent="0" algn="just">
              <a:buNone/>
            </a:pP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I</a:t>
            </a:r>
            <a:r>
              <a:rPr lang="en-US" i="1" dirty="0" smtClean="0">
                <a:latin typeface="Times New Roman" panose="02020603050405020304" pitchFamily="18" charset="0"/>
                <a:cs typeface="Times New Roman" panose="02020603050405020304" pitchFamily="18" charset="0"/>
              </a:rPr>
              <a:t>s very important and must engage US (our attention) long before this Conference closes</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We must not leave here and allow the law of DIMINISHING INTENT to take away all the great things that have been poured upon US.</a:t>
            </a:r>
          </a:p>
          <a:p>
            <a:pPr marL="0" indent="0" algn="just">
              <a:buNone/>
            </a:pPr>
            <a:r>
              <a:rPr lang="en-US" dirty="0" smtClean="0">
                <a:latin typeface="Times New Roman" panose="02020603050405020304" pitchFamily="18" charset="0"/>
                <a:cs typeface="Times New Roman" panose="02020603050405020304" pitchFamily="18" charset="0"/>
              </a:rPr>
              <a:t>This paper therefore, will make far reaching recommendations for the consideration of </a:t>
            </a:r>
          </a:p>
          <a:p>
            <a:pPr marL="571500" indent="-571500" algn="just">
              <a:buFont typeface="+mj-lt"/>
              <a:buAutoNum type="romanLcPeriod"/>
            </a:pPr>
            <a:r>
              <a:rPr lang="en-US" dirty="0" smtClean="0">
                <a:latin typeface="Times New Roman" panose="02020603050405020304" pitchFamily="18" charset="0"/>
                <a:cs typeface="Times New Roman" panose="02020603050405020304" pitchFamily="18" charset="0"/>
              </a:rPr>
              <a:t>Every participant</a:t>
            </a:r>
          </a:p>
          <a:p>
            <a:pPr marL="571500" indent="-571500" algn="just">
              <a:buFont typeface="+mj-lt"/>
              <a:buAutoNum type="romanLcPeriod"/>
            </a:pPr>
            <a:r>
              <a:rPr lang="en-US" dirty="0" smtClean="0">
                <a:latin typeface="Times New Roman" panose="02020603050405020304" pitchFamily="18" charset="0"/>
                <a:cs typeface="Times New Roman" panose="02020603050405020304" pitchFamily="18" charset="0"/>
              </a:rPr>
              <a:t>Nigeria Institute of Quantity Surveyors (NIQS)</a:t>
            </a:r>
          </a:p>
          <a:p>
            <a:pPr marL="571500" indent="-571500" algn="just">
              <a:buFont typeface="+mj-lt"/>
              <a:buAutoNum type="romanLcPeriod"/>
            </a:pPr>
            <a:r>
              <a:rPr lang="en-US" dirty="0" smtClean="0">
                <a:latin typeface="Times New Roman" panose="02020603050405020304" pitchFamily="18" charset="0"/>
                <a:cs typeface="Times New Roman" panose="02020603050405020304" pitchFamily="18" charset="0"/>
              </a:rPr>
              <a:t>Finally our two Institutions, NIQS and the Ghana Institution of Surveyors (</a:t>
            </a:r>
            <a:r>
              <a:rPr lang="en-US" dirty="0" err="1" smtClean="0">
                <a:latin typeface="Times New Roman" panose="02020603050405020304" pitchFamily="18" charset="0"/>
                <a:cs typeface="Times New Roman" panose="02020603050405020304" pitchFamily="18" charset="0"/>
              </a:rPr>
              <a:t>GhIS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03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550984"/>
            <a:ext cx="10515600" cy="222738"/>
          </a:xfrm>
        </p:spPr>
        <p:txBody>
          <a:bodyPr>
            <a:normAutofit fontScale="90000"/>
          </a:bodyPr>
          <a:lstStyle/>
          <a:p>
            <a:endParaRPr lang="en-US" dirty="0"/>
          </a:p>
        </p:txBody>
      </p:sp>
      <p:sp>
        <p:nvSpPr>
          <p:cNvPr id="3" name="Content Placeholder 2"/>
          <p:cNvSpPr>
            <a:spLocks noGrp="1"/>
          </p:cNvSpPr>
          <p:nvPr>
            <p:ph idx="1"/>
          </p:nvPr>
        </p:nvSpPr>
        <p:spPr>
          <a:xfrm>
            <a:off x="838200" y="744583"/>
            <a:ext cx="10515600" cy="5432380"/>
          </a:xfrm>
        </p:spPr>
        <p:txBody>
          <a:bodyPr>
            <a:normAutofit/>
          </a:bodyPr>
          <a:lstStyle/>
          <a:p>
            <a:pPr marL="0" indent="0">
              <a:buNone/>
            </a:pPr>
            <a:r>
              <a:rPr lang="en-US" sz="4400" dirty="0" smtClean="0">
                <a:latin typeface="Times New Roman" panose="02020603050405020304" pitchFamily="18" charset="0"/>
                <a:cs typeface="Times New Roman" panose="02020603050405020304" pitchFamily="18" charset="0"/>
              </a:rPr>
              <a:t>CLIMATE CHANGE</a:t>
            </a:r>
          </a:p>
          <a:p>
            <a:pPr marL="0" indent="0">
              <a:buNone/>
            </a:pPr>
            <a:r>
              <a:rPr lang="en-US" dirty="0" smtClean="0">
                <a:latin typeface="Times New Roman" panose="02020603050405020304" pitchFamily="18" charset="0"/>
                <a:cs typeface="Times New Roman" panose="02020603050405020304" pitchFamily="18" charset="0"/>
              </a:rPr>
              <a:t>The phenomenon of Climate Change raises issues for every living thing;</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The Land/Soil</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The Sunshine </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The Economy</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The Forest/Vegetation</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The Animals in the bush and in the home</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Every Profession or Industry</a:t>
            </a:r>
          </a:p>
          <a:p>
            <a:pPr marL="0" indent="0" algn="just">
              <a:buNone/>
            </a:pPr>
            <a:r>
              <a:rPr lang="en-US" dirty="0" smtClean="0">
                <a:latin typeface="Times New Roman" panose="02020603050405020304" pitchFamily="18" charset="0"/>
                <a:cs typeface="Times New Roman" panose="02020603050405020304" pitchFamily="18" charset="0"/>
              </a:rPr>
              <a:t>The phenomenon is calling for changes not only in lifestyles, but Professional Practices, Outlook and future goals – travels.</a:t>
            </a:r>
          </a:p>
          <a:p>
            <a:pPr marL="0" indent="0" algn="just">
              <a:buNone/>
            </a:pPr>
            <a:r>
              <a:rPr lang="en-US" dirty="0" smtClean="0">
                <a:latin typeface="Times New Roman" panose="02020603050405020304" pitchFamily="18" charset="0"/>
                <a:cs typeface="Times New Roman" panose="02020603050405020304" pitchFamily="18" charset="0"/>
              </a:rPr>
              <a:t>Climate change is a huge crises of our time.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88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7475"/>
            <a:ext cx="10515600" cy="550986"/>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CLIMATE CHANGE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133599"/>
            <a:ext cx="10515600" cy="4043363"/>
          </a:xfrm>
        </p:spPr>
        <p:txBody>
          <a:bodyPr>
            <a:normAutofit fontScale="92500" lnSpcReduction="10000"/>
          </a:bodyPr>
          <a:lstStyle/>
          <a:p>
            <a:pPr marL="0" indent="0" algn="just">
              <a:buNone/>
            </a:pPr>
            <a:r>
              <a:rPr lang="en-US" dirty="0" smtClean="0">
                <a:latin typeface="Times New Roman" panose="02020603050405020304" pitchFamily="18" charset="0"/>
                <a:cs typeface="Times New Roman" panose="02020603050405020304" pitchFamily="18" charset="0"/>
              </a:rPr>
              <a:t>Human Activities from fossil fuels and other </a:t>
            </a:r>
            <a:r>
              <a:rPr lang="en-US" dirty="0" err="1" smtClean="0">
                <a:latin typeface="Times New Roman" panose="02020603050405020304" pitchFamily="18" charset="0"/>
                <a:cs typeface="Times New Roman" panose="02020603050405020304" pitchFamily="18" charset="0"/>
              </a:rPr>
              <a:t>behaviourial</a:t>
            </a:r>
            <a:r>
              <a:rPr lang="en-US" dirty="0" smtClean="0">
                <a:latin typeface="Times New Roman" panose="02020603050405020304" pitchFamily="18" charset="0"/>
                <a:cs typeface="Times New Roman" panose="02020603050405020304" pitchFamily="18" charset="0"/>
              </a:rPr>
              <a:t> activities has caused high emission of CO</a:t>
            </a:r>
            <a:r>
              <a:rPr lang="en-US" sz="24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into he atmosphere.</a:t>
            </a:r>
          </a:p>
          <a:p>
            <a:pPr marL="0" indent="0" algn="just">
              <a:buNone/>
            </a:pPr>
            <a:r>
              <a:rPr lang="en-US" dirty="0" smtClean="0">
                <a:latin typeface="Times New Roman" panose="02020603050405020304" pitchFamily="18" charset="0"/>
                <a:cs typeface="Times New Roman" panose="02020603050405020304" pitchFamily="18" charset="0"/>
              </a:rPr>
              <a:t>The CO</a:t>
            </a:r>
            <a:r>
              <a:rPr lang="en-US" sz="2400"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get into the atmosphere to cause heat, some of this heat get trapped in the atmosphere resulting in earth getting warmer.</a:t>
            </a:r>
          </a:p>
          <a:p>
            <a:pPr marL="0" indent="0" algn="just">
              <a:buNone/>
            </a:pPr>
            <a:r>
              <a:rPr lang="en-US" dirty="0" smtClean="0">
                <a:latin typeface="Times New Roman" panose="02020603050405020304" pitchFamily="18" charset="0"/>
                <a:cs typeface="Times New Roman" panose="02020603050405020304" pitchFamily="18" charset="0"/>
              </a:rPr>
              <a:t>We are one degree warmer than pre industrialised years of 1800.</a:t>
            </a:r>
          </a:p>
          <a:p>
            <a:pPr marL="0" indent="0" algn="just">
              <a:buNone/>
            </a:pPr>
            <a:r>
              <a:rPr lang="en-US" dirty="0" smtClean="0">
                <a:latin typeface="Times New Roman" panose="02020603050405020304" pitchFamily="18" charset="0"/>
                <a:cs typeface="Times New Roman" panose="02020603050405020304" pitchFamily="18" charset="0"/>
              </a:rPr>
              <a:t>Sea levels are rising </a:t>
            </a:r>
            <a:r>
              <a:rPr lang="en-US" dirty="0" err="1" smtClean="0">
                <a:latin typeface="Times New Roman" panose="02020603050405020304" pitchFamily="18" charset="0"/>
                <a:cs typeface="Times New Roman" panose="02020603050405020304" pitchFamily="18" charset="0"/>
              </a:rPr>
              <a:t>millimetres</a:t>
            </a:r>
            <a:r>
              <a:rPr lang="en-US" dirty="0" smtClean="0">
                <a:latin typeface="Times New Roman" panose="02020603050405020304" pitchFamily="18" charset="0"/>
                <a:cs typeface="Times New Roman" panose="02020603050405020304" pitchFamily="18" charset="0"/>
              </a:rPr>
              <a:t> each year, because sea water expands when warm.</a:t>
            </a: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is predicated that by 2100 our earth shall be warmer by 1.5</a:t>
            </a:r>
            <a:r>
              <a:rPr lang="en-US" dirty="0" smtClean="0">
                <a:latin typeface="Calibri" panose="020F0502020204030204" pitchFamily="34" charset="0"/>
                <a:cs typeface="Times New Roman" panose="02020603050405020304" pitchFamily="18" charset="0"/>
              </a:rPr>
              <a:t>⁰ </a:t>
            </a:r>
            <a:r>
              <a:rPr lang="en-US" dirty="0" smtClean="0">
                <a:latin typeface="Times New Roman" panose="02020603050405020304" pitchFamily="18" charset="0"/>
                <a:cs typeface="Times New Roman" panose="02020603050405020304" pitchFamily="18" charset="0"/>
              </a:rPr>
              <a:t>of even 2</a:t>
            </a:r>
            <a:r>
              <a:rPr lang="en-US" dirty="0" smtClean="0">
                <a:latin typeface="Calibri" panose="020F0502020204030204" pitchFamily="34" charset="0"/>
                <a:cs typeface="Times New Roman" panose="02020603050405020304" pitchFamily="18" charset="0"/>
              </a:rPr>
              <a:t>⁰</a:t>
            </a:r>
            <a:r>
              <a:rPr 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However, it is appearing that if we are not careful we shall be 1.5</a:t>
            </a:r>
            <a:r>
              <a:rPr lang="en-US" dirty="0" smtClean="0">
                <a:latin typeface="Calibri" panose="020F0502020204030204" pitchFamily="34" charset="0"/>
                <a:cs typeface="Times New Roman" panose="02020603050405020304" pitchFamily="18" charset="0"/>
              </a:rPr>
              <a:t>⁰ </a:t>
            </a:r>
            <a:r>
              <a:rPr lang="en-US" dirty="0" smtClean="0">
                <a:latin typeface="Times New Roman" panose="02020603050405020304" pitchFamily="18" charset="0"/>
                <a:cs typeface="Times New Roman" panose="02020603050405020304" pitchFamily="18" charset="0"/>
              </a:rPr>
              <a:t>warmer in just ten (10) years.</a:t>
            </a: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We have broken CO</a:t>
            </a:r>
            <a:r>
              <a:rPr lang="en-US" sz="2000"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records since 1950s and the World is getting warmer too quickly.</a:t>
            </a:r>
          </a:p>
          <a:p>
            <a:pPr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is anticipated that the cities of Osaka in Japan &amp; Miami in United States will be submerged in 80 years under water, if things continue unchecked.</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02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75622"/>
          </a:xfrm>
        </p:spPr>
        <p:txBody>
          <a:bodyPr>
            <a:normAutofit/>
          </a:bodyPr>
          <a:lstStyle/>
          <a:p>
            <a:r>
              <a:rPr lang="en-US" sz="3200" b="1" dirty="0" smtClean="0">
                <a:latin typeface="Times New Roman" panose="02020603050405020304" pitchFamily="18" charset="0"/>
                <a:cs typeface="Times New Roman" panose="02020603050405020304" pitchFamily="18" charset="0"/>
              </a:rPr>
              <a:t>GLOBAL DISASTERS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1957755"/>
            <a:ext cx="9601196" cy="3918113"/>
          </a:xfrm>
        </p:spPr>
        <p:txBody>
          <a:bodyPr>
            <a:noAutofit/>
          </a:bodyPr>
          <a:lstStyle/>
          <a:p>
            <a:pPr marL="0" indent="0" algn="just">
              <a:buNone/>
            </a:pPr>
            <a:r>
              <a:rPr lang="en-US" sz="1600" dirty="0" smtClean="0">
                <a:latin typeface="Times New Roman" panose="02020603050405020304" pitchFamily="18" charset="0"/>
                <a:cs typeface="Times New Roman" panose="02020603050405020304" pitchFamily="18" charset="0"/>
              </a:rPr>
              <a:t>Almost all the world has agreed that:</a:t>
            </a:r>
          </a:p>
          <a:p>
            <a:pPr algn="just">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a:t>
            </a:r>
            <a:r>
              <a:rPr lang="en-US" sz="1600" dirty="0" smtClean="0">
                <a:latin typeface="Times New Roman" panose="02020603050405020304" pitchFamily="18" charset="0"/>
                <a:cs typeface="Times New Roman" panose="02020603050405020304" pitchFamily="18" charset="0"/>
              </a:rPr>
              <a:t>he high and long rains,</a:t>
            </a:r>
          </a:p>
          <a:p>
            <a:pPr algn="just">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Fires due to high temperatures</a:t>
            </a:r>
          </a:p>
          <a:p>
            <a:pPr algn="just">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Sea levels rising to 3 millimetres because of expansion when sea water get warmer, and others</a:t>
            </a:r>
          </a:p>
          <a:p>
            <a:pPr marL="0" indent="0" algn="just">
              <a:buNone/>
            </a:pPr>
            <a:r>
              <a:rPr lang="en-US" sz="1600" dirty="0" smtClean="0">
                <a:latin typeface="Times New Roman" panose="02020603050405020304" pitchFamily="18" charset="0"/>
                <a:cs typeface="Times New Roman" panose="02020603050405020304" pitchFamily="18" charset="0"/>
              </a:rPr>
              <a:t>Aare all due to Climate Change</a:t>
            </a:r>
          </a:p>
          <a:p>
            <a:pPr marL="0" indent="0" algn="just">
              <a:buNone/>
            </a:pPr>
            <a:r>
              <a:rPr lang="en-US" sz="2400" b="1" dirty="0" smtClean="0">
                <a:latin typeface="Times New Roman" panose="02020603050405020304" pitchFamily="18" charset="0"/>
                <a:cs typeface="Times New Roman" panose="02020603050405020304" pitchFamily="18" charset="0"/>
              </a:rPr>
              <a:t>Evidence in 2021 alone:</a:t>
            </a:r>
          </a:p>
          <a:p>
            <a:pPr marL="0" indent="0" algn="just">
              <a:buNone/>
            </a:pPr>
            <a:r>
              <a:rPr lang="en-US" sz="1600" dirty="0" smtClean="0">
                <a:latin typeface="Times New Roman" panose="02020603050405020304" pitchFamily="18" charset="0"/>
                <a:cs typeface="Times New Roman" panose="02020603050405020304" pitchFamily="18" charset="0"/>
              </a:rPr>
              <a:t>Flooding in San Francisco</a:t>
            </a:r>
          </a:p>
          <a:p>
            <a:pPr marL="0" indent="0" algn="just">
              <a:buNone/>
            </a:pPr>
            <a:r>
              <a:rPr lang="en-US" sz="1600" dirty="0" smtClean="0">
                <a:latin typeface="Times New Roman" panose="02020603050405020304" pitchFamily="18" charset="0"/>
                <a:cs typeface="Times New Roman" panose="02020603050405020304" pitchFamily="18" charset="0"/>
              </a:rPr>
              <a:t>Heavy Rains in </a:t>
            </a:r>
            <a:r>
              <a:rPr lang="en-US" sz="1600" dirty="0" err="1" smtClean="0">
                <a:latin typeface="Times New Roman" panose="02020603050405020304" pitchFamily="18" charset="0"/>
                <a:cs typeface="Times New Roman" panose="02020603050405020304" pitchFamily="18" charset="0"/>
              </a:rPr>
              <a:t>Cornoro</a:t>
            </a:r>
            <a:r>
              <a:rPr lang="en-US" sz="1600" dirty="0" smtClean="0">
                <a:latin typeface="Times New Roman" panose="02020603050405020304" pitchFamily="18" charset="0"/>
                <a:cs typeface="Times New Roman" panose="02020603050405020304" pitchFamily="18" charset="0"/>
              </a:rPr>
              <a:t> Argentine</a:t>
            </a:r>
          </a:p>
          <a:p>
            <a:pPr algn="just">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Severe flood in </a:t>
            </a:r>
            <a:r>
              <a:rPr lang="en-US" sz="1600" dirty="0" err="1" smtClean="0">
                <a:latin typeface="Times New Roman" panose="02020603050405020304" pitchFamily="18" charset="0"/>
                <a:cs typeface="Times New Roman" panose="02020603050405020304" pitchFamily="18" charset="0"/>
              </a:rPr>
              <a:t>Mahabrako</a:t>
            </a:r>
            <a:r>
              <a:rPr lang="en-US" sz="1600" dirty="0" smtClean="0">
                <a:latin typeface="Times New Roman" panose="02020603050405020304" pitchFamily="18" charset="0"/>
                <a:cs typeface="Times New Roman" panose="02020603050405020304" pitchFamily="18" charset="0"/>
              </a:rPr>
              <a:t> Iran</a:t>
            </a:r>
          </a:p>
          <a:p>
            <a:pPr algn="just">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Flooding in Naples in Italy </a:t>
            </a:r>
          </a:p>
          <a:p>
            <a:pPr algn="just">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Earthquake over 5.8 scale in Chile</a:t>
            </a:r>
          </a:p>
          <a:p>
            <a:pPr algn="just">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Intense hail storm in Ecuador</a:t>
            </a:r>
          </a:p>
          <a:p>
            <a:pPr algn="just">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Heavy snow fall in Austria</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872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6832"/>
            <a:ext cx="10515600" cy="199293"/>
          </a:xfrm>
        </p:spPr>
        <p:txBody>
          <a:bodyPr>
            <a:normAutofit fontScale="90000"/>
          </a:bodyPr>
          <a:lstStyle/>
          <a:p>
            <a:endParaRPr lang="en-US" dirty="0"/>
          </a:p>
        </p:txBody>
      </p:sp>
      <p:sp>
        <p:nvSpPr>
          <p:cNvPr id="3" name="Content Placeholder 2"/>
          <p:cNvSpPr>
            <a:spLocks noGrp="1"/>
          </p:cNvSpPr>
          <p:nvPr>
            <p:ph idx="1"/>
          </p:nvPr>
        </p:nvSpPr>
        <p:spPr>
          <a:xfrm>
            <a:off x="838200" y="679938"/>
            <a:ext cx="10515600" cy="5497025"/>
          </a:xfrm>
        </p:spPr>
        <p:txBody>
          <a:bodyPr/>
          <a:lstStyle/>
          <a:p>
            <a:pPr marL="0" indent="0" algn="just">
              <a:buNone/>
            </a:pPr>
            <a:r>
              <a:rPr lang="en-US" sz="3200" dirty="0" smtClean="0">
                <a:latin typeface="Times New Roman" panose="02020603050405020304" pitchFamily="18" charset="0"/>
                <a:cs typeface="Times New Roman" panose="02020603050405020304" pitchFamily="18" charset="0"/>
              </a:rPr>
              <a:t>Effect of these Severe Disasters: </a:t>
            </a: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Broken Bridges</a:t>
            </a: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Waterlines, Telephone lines destroyed</a:t>
            </a: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Homes, Offices, the human habitat is being destroyed</a:t>
            </a: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Loss of human</a:t>
            </a:r>
          </a:p>
          <a:p>
            <a:pPr marL="0" indent="0" algn="just">
              <a:buNone/>
            </a:pPr>
            <a:r>
              <a:rPr lang="en-US" dirty="0" smtClean="0">
                <a:latin typeface="Times New Roman" panose="02020603050405020304" pitchFamily="18" charset="0"/>
                <a:cs typeface="Times New Roman" panose="02020603050405020304" pitchFamily="18" charset="0"/>
              </a:rPr>
              <a:t>It </a:t>
            </a:r>
            <a:r>
              <a:rPr lang="en-US" smtClean="0">
                <a:latin typeface="Times New Roman" panose="02020603050405020304" pitchFamily="18" charset="0"/>
                <a:cs typeface="Times New Roman" panose="02020603050405020304" pitchFamily="18" charset="0"/>
              </a:rPr>
              <a:t>is anticipated </a:t>
            </a:r>
            <a:r>
              <a:rPr lang="en-US" dirty="0" smtClean="0">
                <a:latin typeface="Times New Roman" panose="02020603050405020304" pitchFamily="18" charset="0"/>
                <a:cs typeface="Times New Roman" panose="02020603050405020304" pitchFamily="18" charset="0"/>
              </a:rPr>
              <a:t>that the cities of Osaka in Japan and Miami in the United States, will sink under water if care is not taken in 80 years.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55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ENVIRONMENTAL IMPACT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Our environment is under siege.</a:t>
            </a:r>
          </a:p>
          <a:p>
            <a:pPr marL="0" indent="0">
              <a:buNone/>
            </a:pPr>
            <a:r>
              <a:rPr lang="en-US" dirty="0" smtClean="0">
                <a:latin typeface="Times New Roman" panose="02020603050405020304" pitchFamily="18" charset="0"/>
                <a:cs typeface="Times New Roman" panose="02020603050405020304" pitchFamily="18" charset="0"/>
              </a:rPr>
              <a:t>The four years drought in Southern Africa alone and it’s environmental impact has been enormous;</a:t>
            </a:r>
          </a:p>
          <a:p>
            <a:r>
              <a:rPr lang="en-US" dirty="0" smtClean="0">
                <a:latin typeface="Times New Roman" panose="02020603050405020304" pitchFamily="18" charset="0"/>
                <a:cs typeface="Times New Roman" panose="02020603050405020304" pitchFamily="18" charset="0"/>
              </a:rPr>
              <a:t>Death of animals</a:t>
            </a:r>
          </a:p>
          <a:p>
            <a:r>
              <a:rPr lang="en-US" dirty="0" smtClean="0">
                <a:latin typeface="Times New Roman" panose="02020603050405020304" pitchFamily="18" charset="0"/>
                <a:cs typeface="Times New Roman" panose="02020603050405020304" pitchFamily="18" charset="0"/>
              </a:rPr>
              <a:t>Drying of rivers and springs</a:t>
            </a:r>
          </a:p>
          <a:p>
            <a:r>
              <a:rPr lang="en-US" dirty="0" smtClean="0">
                <a:latin typeface="Times New Roman" panose="02020603050405020304" pitchFamily="18" charset="0"/>
                <a:cs typeface="Times New Roman" panose="02020603050405020304" pitchFamily="18" charset="0"/>
              </a:rPr>
              <a:t>Environmental fire and loss of Forest Vegetation cover</a:t>
            </a:r>
          </a:p>
          <a:p>
            <a:r>
              <a:rPr lang="en-US" dirty="0" smtClean="0">
                <a:latin typeface="Times New Roman" panose="02020603050405020304" pitchFamily="18" charset="0"/>
                <a:cs typeface="Times New Roman" panose="02020603050405020304" pitchFamily="18" charset="0"/>
              </a:rPr>
              <a:t>Food scarcity or food security threatened</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894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549</TotalTime>
  <Words>1683</Words>
  <Application>Microsoft Office PowerPoint</Application>
  <PresentationFormat>Widescreen</PresentationFormat>
  <Paragraphs>168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Times New Roman</vt:lpstr>
      <vt:lpstr>Wingdings</vt:lpstr>
      <vt:lpstr>Wingdings 3</vt:lpstr>
      <vt:lpstr>Ion</vt:lpstr>
      <vt:lpstr>29TH BIENNIAL CONFERENCE  “ABUJA 2021”  CLIMATE CHANGE AND GLOBAL DISASTERS:   DEVELOPING SUSTAINABLE INFRASTRUCTURE TO ACHIEVE GROWTH AMIDST DECLINING ECONOMIC RESOURCE  TOPIC:  EXAMINING THE PHENOMENON AND THE QUANTITY SURVEYOR’S ROLE IN SUSTAINABLE INFRASTRUCTURAL DEVELOPMENT  BY  HUMPHREY AMEGADOE FGhIS, MRICS (Currently Chair, Public Affairs Committee-GhIS)</vt:lpstr>
      <vt:lpstr>PowerPoint Presentation</vt:lpstr>
      <vt:lpstr>INTRODUCTION </vt:lpstr>
      <vt:lpstr>PowerPoint Presentation</vt:lpstr>
      <vt:lpstr>PowerPoint Presentation</vt:lpstr>
      <vt:lpstr>CLIMATE CHANGE </vt:lpstr>
      <vt:lpstr>GLOBAL DISASTERS </vt:lpstr>
      <vt:lpstr>PowerPoint Presentation</vt:lpstr>
      <vt:lpstr>ENVIRONMENTAL IMPACT</vt:lpstr>
      <vt:lpstr>SKEPTICS </vt:lpstr>
      <vt:lpstr>THE POLITICS </vt:lpstr>
      <vt:lpstr>CONSTRUCTION INDUSTRY AND CLIMATE CHANGE</vt:lpstr>
      <vt:lpstr>SUSTAINABLE INFRASTRUCTURE DEVELOPMENT </vt:lpstr>
      <vt:lpstr>THE LARGER POLITICS OR THE LOOMING DANGER</vt:lpstr>
      <vt:lpstr>THE QUANTITY SURVEYOR</vt:lpstr>
      <vt:lpstr>PowerPoint Presentation</vt:lpstr>
      <vt:lpstr>PowerPoint Presentation</vt:lpstr>
      <vt:lpstr>PowerPoint Presentation</vt:lpstr>
      <vt:lpstr>SOME SOLUTIONS</vt:lpstr>
      <vt:lpstr>RECOMMENDATIONS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29TH BIENNIAL CONFERENCE  “ABUJA 2021”  CLIMATE CHANGE AND GLOBAL DISASTERS:  DEVELOPING SUSTAINABLE INFRASTRUCTURE TO ACHIEVE GROWTH AMIDST DECLINING ECONOMIC RESOURCE  </dc:title>
  <dc:creator>ProjCost Consult</dc:creator>
  <cp:lastModifiedBy>Windows User</cp:lastModifiedBy>
  <cp:revision>124</cp:revision>
  <cp:lastPrinted>2021-04-19T23:57:17Z</cp:lastPrinted>
  <dcterms:created xsi:type="dcterms:W3CDTF">2021-04-19T14:12:25Z</dcterms:created>
  <dcterms:modified xsi:type="dcterms:W3CDTF">2021-11-18T13:11:45Z</dcterms:modified>
</cp:coreProperties>
</file>