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3"/>
  </p:notesMasterIdLst>
  <p:handoutMasterIdLst>
    <p:handoutMasterId r:id="rId34"/>
  </p:handoutMasterIdLst>
  <p:sldIdLst>
    <p:sldId id="256" r:id="rId2"/>
    <p:sldId id="257" r:id="rId3"/>
    <p:sldId id="272" r:id="rId4"/>
    <p:sldId id="271" r:id="rId5"/>
    <p:sldId id="275" r:id="rId6"/>
    <p:sldId id="274" r:id="rId7"/>
    <p:sldId id="276" r:id="rId8"/>
    <p:sldId id="277" r:id="rId9"/>
    <p:sldId id="278" r:id="rId10"/>
    <p:sldId id="280" r:id="rId11"/>
    <p:sldId id="282" r:id="rId12"/>
    <p:sldId id="283" r:id="rId13"/>
    <p:sldId id="291" r:id="rId14"/>
    <p:sldId id="292" r:id="rId15"/>
    <p:sldId id="293" r:id="rId16"/>
    <p:sldId id="284" r:id="rId17"/>
    <p:sldId id="285" r:id="rId18"/>
    <p:sldId id="286" r:id="rId19"/>
    <p:sldId id="287" r:id="rId20"/>
    <p:sldId id="290" r:id="rId21"/>
    <p:sldId id="296" r:id="rId22"/>
    <p:sldId id="288" r:id="rId23"/>
    <p:sldId id="289" r:id="rId24"/>
    <p:sldId id="266" r:id="rId25"/>
    <p:sldId id="294" r:id="rId26"/>
    <p:sldId id="295" r:id="rId27"/>
    <p:sldId id="297" r:id="rId28"/>
    <p:sldId id="261" r:id="rId29"/>
    <p:sldId id="267" r:id="rId30"/>
    <p:sldId id="268" r:id="rId31"/>
    <p:sldId id="269" r:id="rId32"/>
  </p:sldIdLst>
  <p:sldSz cx="12192000" cy="6858000"/>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13"/>
  </p:normalViewPr>
  <p:slideViewPr>
    <p:cSldViewPr snapToGrid="0" snapToObjects="1">
      <p:cViewPr varScale="1">
        <p:scale>
          <a:sx n="115" d="100"/>
          <a:sy n="115" d="100"/>
        </p:scale>
        <p:origin x="376"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ADE6F93-20EA-3147-827E-3E4D73E9FC43}"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2B7DC368-3E7C-3E40-A23C-85B1F0494433}">
      <dgm:prSet/>
      <dgm:spPr/>
      <dgm:t>
        <a:bodyPr/>
        <a:lstStyle/>
        <a:p>
          <a:r>
            <a:rPr lang="en-US" dirty="0"/>
            <a:t>Other Key Government Policies to Implement Sustainable Infrastructures in Nigeria across sectors</a:t>
          </a:r>
        </a:p>
      </dgm:t>
    </dgm:pt>
    <dgm:pt modelId="{E0F13F96-B808-ED49-9016-198F58B2EB6F}" type="parTrans" cxnId="{15696D35-978B-0B43-A738-7D484315D03A}">
      <dgm:prSet/>
      <dgm:spPr/>
      <dgm:t>
        <a:bodyPr/>
        <a:lstStyle/>
        <a:p>
          <a:endParaRPr lang="en-US"/>
        </a:p>
      </dgm:t>
    </dgm:pt>
    <dgm:pt modelId="{AC303C39-7AF0-1647-8A66-502103B7240E}" type="sibTrans" cxnId="{15696D35-978B-0B43-A738-7D484315D03A}">
      <dgm:prSet/>
      <dgm:spPr/>
      <dgm:t>
        <a:bodyPr/>
        <a:lstStyle/>
        <a:p>
          <a:endParaRPr lang="en-US"/>
        </a:p>
      </dgm:t>
    </dgm:pt>
    <dgm:pt modelId="{C8FA71BF-7563-E946-A1C9-60424434EF62}" type="pres">
      <dgm:prSet presAssocID="{EADE6F93-20EA-3147-827E-3E4D73E9FC43}" presName="linear" presStyleCnt="0">
        <dgm:presLayoutVars>
          <dgm:animLvl val="lvl"/>
          <dgm:resizeHandles val="exact"/>
        </dgm:presLayoutVars>
      </dgm:prSet>
      <dgm:spPr/>
    </dgm:pt>
    <dgm:pt modelId="{3793CC5B-F3BB-604E-B20B-46CA3BC6E536}" type="pres">
      <dgm:prSet presAssocID="{2B7DC368-3E7C-3E40-A23C-85B1F0494433}" presName="parentText" presStyleLbl="node1" presStyleIdx="0" presStyleCnt="1">
        <dgm:presLayoutVars>
          <dgm:chMax val="0"/>
          <dgm:bulletEnabled val="1"/>
        </dgm:presLayoutVars>
      </dgm:prSet>
      <dgm:spPr/>
    </dgm:pt>
  </dgm:ptLst>
  <dgm:cxnLst>
    <dgm:cxn modelId="{15696D35-978B-0B43-A738-7D484315D03A}" srcId="{EADE6F93-20EA-3147-827E-3E4D73E9FC43}" destId="{2B7DC368-3E7C-3E40-A23C-85B1F0494433}" srcOrd="0" destOrd="0" parTransId="{E0F13F96-B808-ED49-9016-198F58B2EB6F}" sibTransId="{AC303C39-7AF0-1647-8A66-502103B7240E}"/>
    <dgm:cxn modelId="{B5B68C91-C77F-7B42-ACCE-473F6A6990EA}" type="presOf" srcId="{EADE6F93-20EA-3147-827E-3E4D73E9FC43}" destId="{C8FA71BF-7563-E946-A1C9-60424434EF62}" srcOrd="0" destOrd="0" presId="urn:microsoft.com/office/officeart/2005/8/layout/vList2"/>
    <dgm:cxn modelId="{CE6855E3-1B36-5749-B28F-6DC27A357E93}" type="presOf" srcId="{2B7DC368-3E7C-3E40-A23C-85B1F0494433}" destId="{3793CC5B-F3BB-604E-B20B-46CA3BC6E536}" srcOrd="0" destOrd="0" presId="urn:microsoft.com/office/officeart/2005/8/layout/vList2"/>
    <dgm:cxn modelId="{BA04F540-C470-7E49-9991-B5CAD861BA0C}" type="presParOf" srcId="{C8FA71BF-7563-E946-A1C9-60424434EF62}" destId="{3793CC5B-F3BB-604E-B20B-46CA3BC6E536}"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94F1848-E432-BE45-AFEC-D1CFC908F56F}"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4CB5F7BF-0265-774D-899F-F27DDA874D1F}">
      <dgm:prSet/>
      <dgm:spPr/>
      <dgm:t>
        <a:bodyPr/>
        <a:lstStyle/>
        <a:p>
          <a:r>
            <a:rPr lang="en-US" b="1"/>
            <a:t>Green Bond Initiative </a:t>
          </a:r>
          <a:br>
            <a:rPr lang="en-US" b="1"/>
          </a:br>
          <a:r>
            <a:rPr lang="en-US" b="1"/>
            <a:t>Contd.</a:t>
          </a:r>
          <a:endParaRPr lang="en-US"/>
        </a:p>
      </dgm:t>
    </dgm:pt>
    <dgm:pt modelId="{C98C6761-C060-444B-A354-302B2190F324}" type="parTrans" cxnId="{0057A79B-7B30-D24D-8EA4-4CF9E94A55AF}">
      <dgm:prSet/>
      <dgm:spPr/>
      <dgm:t>
        <a:bodyPr/>
        <a:lstStyle/>
        <a:p>
          <a:endParaRPr lang="en-US"/>
        </a:p>
      </dgm:t>
    </dgm:pt>
    <dgm:pt modelId="{F7998758-BC5B-DF44-84E6-F8A125EA0483}" type="sibTrans" cxnId="{0057A79B-7B30-D24D-8EA4-4CF9E94A55AF}">
      <dgm:prSet/>
      <dgm:spPr/>
      <dgm:t>
        <a:bodyPr/>
        <a:lstStyle/>
        <a:p>
          <a:endParaRPr lang="en-US"/>
        </a:p>
      </dgm:t>
    </dgm:pt>
    <dgm:pt modelId="{BAE0F092-11F9-6348-834C-C0AC10A1610B}" type="pres">
      <dgm:prSet presAssocID="{894F1848-E432-BE45-AFEC-D1CFC908F56F}" presName="linear" presStyleCnt="0">
        <dgm:presLayoutVars>
          <dgm:animLvl val="lvl"/>
          <dgm:resizeHandles val="exact"/>
        </dgm:presLayoutVars>
      </dgm:prSet>
      <dgm:spPr/>
    </dgm:pt>
    <dgm:pt modelId="{718BC423-D3E1-7048-B0AA-0476D5F9F672}" type="pres">
      <dgm:prSet presAssocID="{4CB5F7BF-0265-774D-899F-F27DDA874D1F}" presName="parentText" presStyleLbl="node1" presStyleIdx="0" presStyleCnt="1">
        <dgm:presLayoutVars>
          <dgm:chMax val="0"/>
          <dgm:bulletEnabled val="1"/>
        </dgm:presLayoutVars>
      </dgm:prSet>
      <dgm:spPr/>
    </dgm:pt>
  </dgm:ptLst>
  <dgm:cxnLst>
    <dgm:cxn modelId="{BB582207-AD40-EF42-8358-AC891F8201A2}" type="presOf" srcId="{4CB5F7BF-0265-774D-899F-F27DDA874D1F}" destId="{718BC423-D3E1-7048-B0AA-0476D5F9F672}" srcOrd="0" destOrd="0" presId="urn:microsoft.com/office/officeart/2005/8/layout/vList2"/>
    <dgm:cxn modelId="{970B770C-F2D8-FF48-B331-F5F1E69EB434}" type="presOf" srcId="{894F1848-E432-BE45-AFEC-D1CFC908F56F}" destId="{BAE0F092-11F9-6348-834C-C0AC10A1610B}" srcOrd="0" destOrd="0" presId="urn:microsoft.com/office/officeart/2005/8/layout/vList2"/>
    <dgm:cxn modelId="{0057A79B-7B30-D24D-8EA4-4CF9E94A55AF}" srcId="{894F1848-E432-BE45-AFEC-D1CFC908F56F}" destId="{4CB5F7BF-0265-774D-899F-F27DDA874D1F}" srcOrd="0" destOrd="0" parTransId="{C98C6761-C060-444B-A354-302B2190F324}" sibTransId="{F7998758-BC5B-DF44-84E6-F8A125EA0483}"/>
    <dgm:cxn modelId="{EB940368-402E-C745-A137-D5E6BE8BB74E}" type="presParOf" srcId="{BAE0F092-11F9-6348-834C-C0AC10A1610B}" destId="{718BC423-D3E1-7048-B0AA-0476D5F9F672}"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A68D7CE-868C-6A4F-910A-C006E2A81D93}"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8FF23FFD-BF30-CE4B-A823-5196ED1B64DA}">
      <dgm:prSet/>
      <dgm:spPr/>
      <dgm:t>
        <a:bodyPr/>
        <a:lstStyle/>
        <a:p>
          <a:r>
            <a:rPr lang="en-US"/>
            <a:t>Challenges </a:t>
          </a:r>
        </a:p>
      </dgm:t>
    </dgm:pt>
    <dgm:pt modelId="{EEBD6937-3C55-CE44-8816-E8259F35C81E}" type="parTrans" cxnId="{B64F4465-40D8-E944-A743-FF9457768A06}">
      <dgm:prSet/>
      <dgm:spPr/>
      <dgm:t>
        <a:bodyPr/>
        <a:lstStyle/>
        <a:p>
          <a:endParaRPr lang="en-US"/>
        </a:p>
      </dgm:t>
    </dgm:pt>
    <dgm:pt modelId="{D9793CD5-31AD-034B-8DDB-AECFBCABBEDD}" type="sibTrans" cxnId="{B64F4465-40D8-E944-A743-FF9457768A06}">
      <dgm:prSet/>
      <dgm:spPr/>
      <dgm:t>
        <a:bodyPr/>
        <a:lstStyle/>
        <a:p>
          <a:endParaRPr lang="en-US"/>
        </a:p>
      </dgm:t>
    </dgm:pt>
    <dgm:pt modelId="{41B11D72-BA6D-5647-93CA-EA8C79D8A03D}" type="pres">
      <dgm:prSet presAssocID="{3A68D7CE-868C-6A4F-910A-C006E2A81D93}" presName="linear" presStyleCnt="0">
        <dgm:presLayoutVars>
          <dgm:animLvl val="lvl"/>
          <dgm:resizeHandles val="exact"/>
        </dgm:presLayoutVars>
      </dgm:prSet>
      <dgm:spPr/>
    </dgm:pt>
    <dgm:pt modelId="{204E80AF-E938-0B40-8C05-28CE6DDA9592}" type="pres">
      <dgm:prSet presAssocID="{8FF23FFD-BF30-CE4B-A823-5196ED1B64DA}" presName="parentText" presStyleLbl="node1" presStyleIdx="0" presStyleCnt="1">
        <dgm:presLayoutVars>
          <dgm:chMax val="0"/>
          <dgm:bulletEnabled val="1"/>
        </dgm:presLayoutVars>
      </dgm:prSet>
      <dgm:spPr/>
    </dgm:pt>
  </dgm:ptLst>
  <dgm:cxnLst>
    <dgm:cxn modelId="{4B0C941E-EDBF-1240-A1C0-8CEB0F86DC51}" type="presOf" srcId="{3A68D7CE-868C-6A4F-910A-C006E2A81D93}" destId="{41B11D72-BA6D-5647-93CA-EA8C79D8A03D}" srcOrd="0" destOrd="0" presId="urn:microsoft.com/office/officeart/2005/8/layout/vList2"/>
    <dgm:cxn modelId="{B64F4465-40D8-E944-A743-FF9457768A06}" srcId="{3A68D7CE-868C-6A4F-910A-C006E2A81D93}" destId="{8FF23FFD-BF30-CE4B-A823-5196ED1B64DA}" srcOrd="0" destOrd="0" parTransId="{EEBD6937-3C55-CE44-8816-E8259F35C81E}" sibTransId="{D9793CD5-31AD-034B-8DDB-AECFBCABBEDD}"/>
    <dgm:cxn modelId="{8AB711F0-E595-7B45-B73F-CBF4E5717B13}" type="presOf" srcId="{8FF23FFD-BF30-CE4B-A823-5196ED1B64DA}" destId="{204E80AF-E938-0B40-8C05-28CE6DDA9592}" srcOrd="0" destOrd="0" presId="urn:microsoft.com/office/officeart/2005/8/layout/vList2"/>
    <dgm:cxn modelId="{2693C917-FF20-A041-9FD9-7F5E062058D3}" type="presParOf" srcId="{41B11D72-BA6D-5647-93CA-EA8C79D8A03D}" destId="{204E80AF-E938-0B40-8C05-28CE6DDA9592}"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CF4F495-8B0B-D549-82A4-A593C30329E3}"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73CF8469-6127-D245-B5B4-F39E2FA03070}">
      <dgm:prSet/>
      <dgm:spPr/>
      <dgm:t>
        <a:bodyPr/>
        <a:lstStyle/>
        <a:p>
          <a:r>
            <a:rPr lang="en-US" b="1"/>
            <a:t>Way Forward In Promoting Sustainable Infrastructures</a:t>
          </a:r>
          <a:endParaRPr lang="en-US"/>
        </a:p>
      </dgm:t>
    </dgm:pt>
    <dgm:pt modelId="{15A5F51A-963A-E84F-842D-6A537D0F1A23}" type="parTrans" cxnId="{DFAB89A2-07A3-994A-89D9-B02A1D0CE2BB}">
      <dgm:prSet/>
      <dgm:spPr/>
      <dgm:t>
        <a:bodyPr/>
        <a:lstStyle/>
        <a:p>
          <a:endParaRPr lang="en-US"/>
        </a:p>
      </dgm:t>
    </dgm:pt>
    <dgm:pt modelId="{4E754C84-61AC-594E-8868-AC231D7BD973}" type="sibTrans" cxnId="{DFAB89A2-07A3-994A-89D9-B02A1D0CE2BB}">
      <dgm:prSet/>
      <dgm:spPr/>
      <dgm:t>
        <a:bodyPr/>
        <a:lstStyle/>
        <a:p>
          <a:endParaRPr lang="en-US"/>
        </a:p>
      </dgm:t>
    </dgm:pt>
    <dgm:pt modelId="{46685F78-C811-844F-B990-B55A20960C51}" type="pres">
      <dgm:prSet presAssocID="{4CF4F495-8B0B-D549-82A4-A593C30329E3}" presName="linear" presStyleCnt="0">
        <dgm:presLayoutVars>
          <dgm:animLvl val="lvl"/>
          <dgm:resizeHandles val="exact"/>
        </dgm:presLayoutVars>
      </dgm:prSet>
      <dgm:spPr/>
    </dgm:pt>
    <dgm:pt modelId="{FAFC69DE-EE15-6647-B888-5947D1D9DC70}" type="pres">
      <dgm:prSet presAssocID="{73CF8469-6127-D245-B5B4-F39E2FA03070}" presName="parentText" presStyleLbl="node1" presStyleIdx="0" presStyleCnt="1">
        <dgm:presLayoutVars>
          <dgm:chMax val="0"/>
          <dgm:bulletEnabled val="1"/>
        </dgm:presLayoutVars>
      </dgm:prSet>
      <dgm:spPr/>
    </dgm:pt>
  </dgm:ptLst>
  <dgm:cxnLst>
    <dgm:cxn modelId="{AEBDD146-00A6-974C-B98F-A163FAFCC563}" type="presOf" srcId="{4CF4F495-8B0B-D549-82A4-A593C30329E3}" destId="{46685F78-C811-844F-B990-B55A20960C51}" srcOrd="0" destOrd="0" presId="urn:microsoft.com/office/officeart/2005/8/layout/vList2"/>
    <dgm:cxn modelId="{DFAB89A2-07A3-994A-89D9-B02A1D0CE2BB}" srcId="{4CF4F495-8B0B-D549-82A4-A593C30329E3}" destId="{73CF8469-6127-D245-B5B4-F39E2FA03070}" srcOrd="0" destOrd="0" parTransId="{15A5F51A-963A-E84F-842D-6A537D0F1A23}" sibTransId="{4E754C84-61AC-594E-8868-AC231D7BD973}"/>
    <dgm:cxn modelId="{7D90CDDB-FEFF-5649-9028-F86A61AD393A}" type="presOf" srcId="{73CF8469-6127-D245-B5B4-F39E2FA03070}" destId="{FAFC69DE-EE15-6647-B888-5947D1D9DC70}" srcOrd="0" destOrd="0" presId="urn:microsoft.com/office/officeart/2005/8/layout/vList2"/>
    <dgm:cxn modelId="{73894070-908C-9246-8ED7-838518586D4D}" type="presParOf" srcId="{46685F78-C811-844F-B990-B55A20960C51}" destId="{FAFC69DE-EE15-6647-B888-5947D1D9DC70}"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8EB757CE-497B-DB48-AAD9-A10C3BBBAE4E}"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F629F6D8-6806-3547-A10A-E1171C77C5EC}">
      <dgm:prSet/>
      <dgm:spPr/>
      <dgm:t>
        <a:bodyPr/>
        <a:lstStyle/>
        <a:p>
          <a:r>
            <a:rPr lang="en-US" dirty="0"/>
            <a:t>Conclusion</a:t>
          </a:r>
        </a:p>
      </dgm:t>
    </dgm:pt>
    <dgm:pt modelId="{D7121C0F-8A75-8142-81B3-D297DB26C827}" type="parTrans" cxnId="{C80B4177-0371-C24E-963A-F5C74D0D309A}">
      <dgm:prSet/>
      <dgm:spPr/>
      <dgm:t>
        <a:bodyPr/>
        <a:lstStyle/>
        <a:p>
          <a:endParaRPr lang="en-US"/>
        </a:p>
      </dgm:t>
    </dgm:pt>
    <dgm:pt modelId="{05AE5FF3-8782-DD43-AFAD-2C90C622F9F8}" type="sibTrans" cxnId="{C80B4177-0371-C24E-963A-F5C74D0D309A}">
      <dgm:prSet/>
      <dgm:spPr/>
      <dgm:t>
        <a:bodyPr/>
        <a:lstStyle/>
        <a:p>
          <a:endParaRPr lang="en-US"/>
        </a:p>
      </dgm:t>
    </dgm:pt>
    <dgm:pt modelId="{71088691-C91D-F747-AFB7-E54020B333E3}" type="pres">
      <dgm:prSet presAssocID="{8EB757CE-497B-DB48-AAD9-A10C3BBBAE4E}" presName="linear" presStyleCnt="0">
        <dgm:presLayoutVars>
          <dgm:animLvl val="lvl"/>
          <dgm:resizeHandles val="exact"/>
        </dgm:presLayoutVars>
      </dgm:prSet>
      <dgm:spPr/>
    </dgm:pt>
    <dgm:pt modelId="{DC976147-3A97-884A-B7E8-123CCD1588E1}" type="pres">
      <dgm:prSet presAssocID="{F629F6D8-6806-3547-A10A-E1171C77C5EC}" presName="parentText" presStyleLbl="node1" presStyleIdx="0" presStyleCnt="1">
        <dgm:presLayoutVars>
          <dgm:chMax val="0"/>
          <dgm:bulletEnabled val="1"/>
        </dgm:presLayoutVars>
      </dgm:prSet>
      <dgm:spPr/>
    </dgm:pt>
  </dgm:ptLst>
  <dgm:cxnLst>
    <dgm:cxn modelId="{4FE62F73-8417-F942-9E16-73582E8D9CE9}" type="presOf" srcId="{F629F6D8-6806-3547-A10A-E1171C77C5EC}" destId="{DC976147-3A97-884A-B7E8-123CCD1588E1}" srcOrd="0" destOrd="0" presId="urn:microsoft.com/office/officeart/2005/8/layout/vList2"/>
    <dgm:cxn modelId="{C80B4177-0371-C24E-963A-F5C74D0D309A}" srcId="{8EB757CE-497B-DB48-AAD9-A10C3BBBAE4E}" destId="{F629F6D8-6806-3547-A10A-E1171C77C5EC}" srcOrd="0" destOrd="0" parTransId="{D7121C0F-8A75-8142-81B3-D297DB26C827}" sibTransId="{05AE5FF3-8782-DD43-AFAD-2C90C622F9F8}"/>
    <dgm:cxn modelId="{C774C1CC-69FC-2C46-97B0-8373958726F9}" type="presOf" srcId="{8EB757CE-497B-DB48-AAD9-A10C3BBBAE4E}" destId="{71088691-C91D-F747-AFB7-E54020B333E3}" srcOrd="0" destOrd="0" presId="urn:microsoft.com/office/officeart/2005/8/layout/vList2"/>
    <dgm:cxn modelId="{CCEAB530-AA2F-6D4C-B795-BDE669BD7F45}" type="presParOf" srcId="{71088691-C91D-F747-AFB7-E54020B333E3}" destId="{DC976147-3A97-884A-B7E8-123CCD1588E1}"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793CC5B-F3BB-604E-B20B-46CA3BC6E536}">
      <dsp:nvSpPr>
        <dsp:cNvPr id="0" name=""/>
        <dsp:cNvSpPr/>
      </dsp:nvSpPr>
      <dsp:spPr>
        <a:xfrm>
          <a:off x="0" y="6411"/>
          <a:ext cx="10515600" cy="131274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US" sz="3300" kern="1200" dirty="0"/>
            <a:t>Other Key Government Policies to Implement Sustainable Infrastructures in Nigeria across sectors</a:t>
          </a:r>
        </a:p>
      </dsp:txBody>
      <dsp:txXfrm>
        <a:off x="64083" y="70494"/>
        <a:ext cx="10387434" cy="118457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18BC423-D3E1-7048-B0AA-0476D5F9F672}">
      <dsp:nvSpPr>
        <dsp:cNvPr id="0" name=""/>
        <dsp:cNvSpPr/>
      </dsp:nvSpPr>
      <dsp:spPr>
        <a:xfrm>
          <a:off x="0" y="6411"/>
          <a:ext cx="10515600" cy="131274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US" sz="3300" b="1" kern="1200"/>
            <a:t>Green Bond Initiative </a:t>
          </a:r>
          <a:br>
            <a:rPr lang="en-US" sz="3300" b="1" kern="1200"/>
          </a:br>
          <a:r>
            <a:rPr lang="en-US" sz="3300" b="1" kern="1200"/>
            <a:t>Contd.</a:t>
          </a:r>
          <a:endParaRPr lang="en-US" sz="3300" kern="1200"/>
        </a:p>
      </dsp:txBody>
      <dsp:txXfrm>
        <a:off x="64083" y="70494"/>
        <a:ext cx="10387434" cy="118457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04E80AF-E938-0B40-8C05-28CE6DDA9592}">
      <dsp:nvSpPr>
        <dsp:cNvPr id="0" name=""/>
        <dsp:cNvSpPr/>
      </dsp:nvSpPr>
      <dsp:spPr>
        <a:xfrm>
          <a:off x="0" y="3193"/>
          <a:ext cx="10515600" cy="131917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0" tIns="209550" rIns="209550" bIns="209550" numCol="1" spcCol="1270" anchor="ctr" anchorCtr="0">
          <a:noAutofit/>
        </a:bodyPr>
        <a:lstStyle/>
        <a:p>
          <a:pPr marL="0" lvl="0" indent="0" algn="l" defTabSz="2444750">
            <a:lnSpc>
              <a:spcPct val="90000"/>
            </a:lnSpc>
            <a:spcBef>
              <a:spcPct val="0"/>
            </a:spcBef>
            <a:spcAft>
              <a:spcPct val="35000"/>
            </a:spcAft>
            <a:buNone/>
          </a:pPr>
          <a:r>
            <a:rPr lang="en-US" sz="5500" kern="1200"/>
            <a:t>Challenges </a:t>
          </a:r>
        </a:p>
      </dsp:txBody>
      <dsp:txXfrm>
        <a:off x="64397" y="67590"/>
        <a:ext cx="10386806" cy="119038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AFC69DE-EE15-6647-B888-5947D1D9DC70}">
      <dsp:nvSpPr>
        <dsp:cNvPr id="0" name=""/>
        <dsp:cNvSpPr/>
      </dsp:nvSpPr>
      <dsp:spPr>
        <a:xfrm>
          <a:off x="0" y="243044"/>
          <a:ext cx="10515600" cy="83947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marL="0" lvl="0" indent="0" algn="l" defTabSz="1555750">
            <a:lnSpc>
              <a:spcPct val="90000"/>
            </a:lnSpc>
            <a:spcBef>
              <a:spcPct val="0"/>
            </a:spcBef>
            <a:spcAft>
              <a:spcPct val="35000"/>
            </a:spcAft>
            <a:buNone/>
          </a:pPr>
          <a:r>
            <a:rPr lang="en-US" sz="3500" b="1" kern="1200"/>
            <a:t>Way Forward In Promoting Sustainable Infrastructures</a:t>
          </a:r>
          <a:endParaRPr lang="en-US" sz="3500" kern="1200"/>
        </a:p>
      </dsp:txBody>
      <dsp:txXfrm>
        <a:off x="40980" y="284024"/>
        <a:ext cx="10433640" cy="75751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C976147-3A97-884A-B7E8-123CCD1588E1}">
      <dsp:nvSpPr>
        <dsp:cNvPr id="0" name=""/>
        <dsp:cNvSpPr/>
      </dsp:nvSpPr>
      <dsp:spPr>
        <a:xfrm>
          <a:off x="0" y="3193"/>
          <a:ext cx="10515600" cy="131917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0" tIns="209550" rIns="209550" bIns="209550" numCol="1" spcCol="1270" anchor="ctr" anchorCtr="0">
          <a:noAutofit/>
        </a:bodyPr>
        <a:lstStyle/>
        <a:p>
          <a:pPr marL="0" lvl="0" indent="0" algn="l" defTabSz="2444750">
            <a:lnSpc>
              <a:spcPct val="90000"/>
            </a:lnSpc>
            <a:spcBef>
              <a:spcPct val="0"/>
            </a:spcBef>
            <a:spcAft>
              <a:spcPct val="35000"/>
            </a:spcAft>
            <a:buNone/>
          </a:pPr>
          <a:r>
            <a:rPr lang="en-US" sz="5500" kern="1200" dirty="0"/>
            <a:t>Conclusion</a:t>
          </a:r>
        </a:p>
      </dsp:txBody>
      <dsp:txXfrm>
        <a:off x="64397" y="67590"/>
        <a:ext cx="10386806" cy="1190381"/>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F17B2CD-794E-1340-AB65-9D2D9AFB2B99}"/>
              </a:ext>
            </a:extLst>
          </p:cNvPr>
          <p:cNvSpPr>
            <a:spLocks noGrp="1"/>
          </p:cNvSpPr>
          <p:nvPr>
            <p:ph type="hdr" sz="quarter"/>
          </p:nvPr>
        </p:nvSpPr>
        <p:spPr>
          <a:xfrm>
            <a:off x="0" y="2"/>
            <a:ext cx="3962400" cy="344091"/>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9D2D11DD-215A-3F4F-8FE8-9EECEF0BDAE5}"/>
              </a:ext>
            </a:extLst>
          </p:cNvPr>
          <p:cNvSpPr>
            <a:spLocks noGrp="1"/>
          </p:cNvSpPr>
          <p:nvPr>
            <p:ph type="dt" sz="quarter" idx="1"/>
          </p:nvPr>
        </p:nvSpPr>
        <p:spPr>
          <a:xfrm>
            <a:off x="5179484" y="2"/>
            <a:ext cx="3962400" cy="344091"/>
          </a:xfrm>
          <a:prstGeom prst="rect">
            <a:avLst/>
          </a:prstGeom>
        </p:spPr>
        <p:txBody>
          <a:bodyPr vert="horz" lIns="91440" tIns="45720" rIns="91440" bIns="45720" rtlCol="0"/>
          <a:lstStyle>
            <a:lvl1pPr algn="r">
              <a:defRPr sz="1200"/>
            </a:lvl1pPr>
          </a:lstStyle>
          <a:p>
            <a:fld id="{74179DB9-B763-4F40-895C-5EC965A4F57C}" type="datetimeFigureOut">
              <a:rPr lang="en-US" smtClean="0"/>
              <a:t>11/16/21</a:t>
            </a:fld>
            <a:endParaRPr lang="en-US"/>
          </a:p>
        </p:txBody>
      </p:sp>
      <p:sp>
        <p:nvSpPr>
          <p:cNvPr id="4" name="Footer Placeholder 3">
            <a:extLst>
              <a:ext uri="{FF2B5EF4-FFF2-40B4-BE49-F238E27FC236}">
                <a16:creationId xmlns:a16="http://schemas.microsoft.com/office/drawing/2014/main" id="{C4B84140-352F-4E4C-958E-24DA769EB38C}"/>
              </a:ext>
            </a:extLst>
          </p:cNvPr>
          <p:cNvSpPr>
            <a:spLocks noGrp="1"/>
          </p:cNvSpPr>
          <p:nvPr>
            <p:ph type="ftr" sz="quarter" idx="2"/>
          </p:nvPr>
        </p:nvSpPr>
        <p:spPr>
          <a:xfrm>
            <a:off x="0" y="6513910"/>
            <a:ext cx="3962400" cy="34409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8B834622-672D-C54D-AA7A-FE2763E90886}"/>
              </a:ext>
            </a:extLst>
          </p:cNvPr>
          <p:cNvSpPr>
            <a:spLocks noGrp="1"/>
          </p:cNvSpPr>
          <p:nvPr>
            <p:ph type="sldNum" sz="quarter" idx="3"/>
          </p:nvPr>
        </p:nvSpPr>
        <p:spPr>
          <a:xfrm>
            <a:off x="5179484" y="6513910"/>
            <a:ext cx="3962400" cy="344090"/>
          </a:xfrm>
          <a:prstGeom prst="rect">
            <a:avLst/>
          </a:prstGeom>
        </p:spPr>
        <p:txBody>
          <a:bodyPr vert="horz" lIns="91440" tIns="45720" rIns="91440" bIns="45720" rtlCol="0" anchor="b"/>
          <a:lstStyle>
            <a:lvl1pPr algn="r">
              <a:defRPr sz="1200"/>
            </a:lvl1pPr>
          </a:lstStyle>
          <a:p>
            <a:fld id="{4B8D71BD-F680-334D-9AF0-EAF8CE796AA5}" type="slidenum">
              <a:rPr lang="en-US" smtClean="0"/>
              <a:t>‹#›</a:t>
            </a:fld>
            <a:endParaRPr lang="en-US"/>
          </a:p>
        </p:txBody>
      </p:sp>
    </p:spTree>
    <p:extLst>
      <p:ext uri="{BB962C8B-B14F-4D97-AF65-F5344CB8AC3E}">
        <p14:creationId xmlns:p14="http://schemas.microsoft.com/office/powerpoint/2010/main" val="25054056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2"/>
            <a:ext cx="3962400" cy="344091"/>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79484" y="2"/>
            <a:ext cx="3962400" cy="344091"/>
          </a:xfrm>
          <a:prstGeom prst="rect">
            <a:avLst/>
          </a:prstGeom>
        </p:spPr>
        <p:txBody>
          <a:bodyPr vert="horz" lIns="91440" tIns="45720" rIns="91440" bIns="45720" rtlCol="0"/>
          <a:lstStyle>
            <a:lvl1pPr algn="r">
              <a:defRPr sz="1200"/>
            </a:lvl1pPr>
          </a:lstStyle>
          <a:p>
            <a:fld id="{851A9BA8-F33B-1F44-A466-627B3CC2FFD5}" type="datetimeFigureOut">
              <a:rPr lang="en-US" smtClean="0"/>
              <a:t>11/16/21</a:t>
            </a:fld>
            <a:endParaRPr lang="en-US"/>
          </a:p>
        </p:txBody>
      </p:sp>
      <p:sp>
        <p:nvSpPr>
          <p:cNvPr id="4" name="Slide Image Placeholder 3"/>
          <p:cNvSpPr>
            <a:spLocks noGrp="1" noRot="1" noChangeAspect="1"/>
          </p:cNvSpPr>
          <p:nvPr>
            <p:ph type="sldImg" idx="2"/>
          </p:nvPr>
        </p:nvSpPr>
        <p:spPr>
          <a:xfrm>
            <a:off x="2514600" y="857250"/>
            <a:ext cx="4114800" cy="23145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300412"/>
            <a:ext cx="7315200" cy="2700338"/>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513910"/>
            <a:ext cx="3962400" cy="34409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79484" y="6513910"/>
            <a:ext cx="3962400" cy="344090"/>
          </a:xfrm>
          <a:prstGeom prst="rect">
            <a:avLst/>
          </a:prstGeom>
        </p:spPr>
        <p:txBody>
          <a:bodyPr vert="horz" lIns="91440" tIns="45720" rIns="91440" bIns="45720" rtlCol="0" anchor="b"/>
          <a:lstStyle>
            <a:lvl1pPr algn="r">
              <a:defRPr sz="1200"/>
            </a:lvl1pPr>
          </a:lstStyle>
          <a:p>
            <a:fld id="{AF4E72C3-359B-0D49-A2A2-3827501089BD}" type="slidenum">
              <a:rPr lang="en-US" smtClean="0"/>
              <a:t>‹#›</a:t>
            </a:fld>
            <a:endParaRPr lang="en-US"/>
          </a:p>
        </p:txBody>
      </p:sp>
    </p:spTree>
    <p:extLst>
      <p:ext uri="{BB962C8B-B14F-4D97-AF65-F5344CB8AC3E}">
        <p14:creationId xmlns:p14="http://schemas.microsoft.com/office/powerpoint/2010/main" val="36225077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514600" y="857250"/>
            <a:ext cx="4114800" cy="23145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F4E72C3-359B-0D49-A2A2-3827501089BD}" type="slidenum">
              <a:rPr lang="en-US" smtClean="0"/>
              <a:t>1</a:t>
            </a:fld>
            <a:endParaRPr lang="en-US"/>
          </a:p>
        </p:txBody>
      </p:sp>
    </p:spTree>
    <p:extLst>
      <p:ext uri="{BB962C8B-B14F-4D97-AF65-F5344CB8AC3E}">
        <p14:creationId xmlns:p14="http://schemas.microsoft.com/office/powerpoint/2010/main" val="30378134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514600" y="857250"/>
            <a:ext cx="4114800" cy="23145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F4E72C3-359B-0D49-A2A2-3827501089BD}" type="slidenum">
              <a:rPr lang="en-US" smtClean="0"/>
              <a:t>10</a:t>
            </a:fld>
            <a:endParaRPr lang="en-US"/>
          </a:p>
        </p:txBody>
      </p:sp>
    </p:spTree>
    <p:extLst>
      <p:ext uri="{BB962C8B-B14F-4D97-AF65-F5344CB8AC3E}">
        <p14:creationId xmlns:p14="http://schemas.microsoft.com/office/powerpoint/2010/main" val="34251653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775429-BB3E-8C45-9159-CA2B7CDC9A57}"/>
              </a:ext>
            </a:extLst>
          </p:cNvPr>
          <p:cNvSpPr>
            <a:spLocks noGrp="1"/>
          </p:cNvSpPr>
          <p:nvPr>
            <p:ph type="ctrTitle"/>
          </p:nvPr>
        </p:nvSpPr>
        <p:spPr>
          <a:xfrm>
            <a:off x="1524000" y="1122363"/>
            <a:ext cx="9144000" cy="2387600"/>
          </a:xfrm>
        </p:spPr>
        <p:txBody>
          <a:bodyPr anchor="b"/>
          <a:lstStyle>
            <a:lvl1pPr algn="ctr">
              <a:defRPr sz="5999"/>
            </a:lvl1pPr>
          </a:lstStyle>
          <a:p>
            <a:r>
              <a:rPr lang="en-US"/>
              <a:t>Click to edit Master title style</a:t>
            </a:r>
          </a:p>
        </p:txBody>
      </p:sp>
      <p:sp>
        <p:nvSpPr>
          <p:cNvPr id="3" name="Subtitle 2">
            <a:extLst>
              <a:ext uri="{FF2B5EF4-FFF2-40B4-BE49-F238E27FC236}">
                <a16:creationId xmlns:a16="http://schemas.microsoft.com/office/drawing/2014/main" id="{BAA7E71A-1D00-BC49-88E1-4909382EADEE}"/>
              </a:ext>
            </a:extLst>
          </p:cNvPr>
          <p:cNvSpPr>
            <a:spLocks noGrp="1"/>
          </p:cNvSpPr>
          <p:nvPr>
            <p:ph type="subTitle" idx="1"/>
          </p:nvPr>
        </p:nvSpPr>
        <p:spPr>
          <a:xfrm>
            <a:off x="1524000" y="3602038"/>
            <a:ext cx="9144000" cy="1655762"/>
          </a:xfrm>
        </p:spPr>
        <p:txBody>
          <a:bodyPr/>
          <a:lstStyle>
            <a:lvl1pPr marL="0" indent="0" algn="ctr">
              <a:buNone/>
              <a:defRPr sz="2400"/>
            </a:lvl1pPr>
            <a:lvl2pPr marL="457193" indent="0" algn="ctr">
              <a:buNone/>
              <a:defRPr sz="2000"/>
            </a:lvl2pPr>
            <a:lvl3pPr marL="914383" indent="0" algn="ctr">
              <a:buNone/>
              <a:defRPr sz="1801"/>
            </a:lvl3pPr>
            <a:lvl4pPr marL="1371578" indent="0" algn="ctr">
              <a:buNone/>
              <a:defRPr sz="1600"/>
            </a:lvl4pPr>
            <a:lvl5pPr marL="1828769" indent="0" algn="ctr">
              <a:buNone/>
              <a:defRPr sz="1600"/>
            </a:lvl5pPr>
            <a:lvl6pPr marL="2285961" indent="0" algn="ctr">
              <a:buNone/>
              <a:defRPr sz="1600"/>
            </a:lvl6pPr>
            <a:lvl7pPr marL="2743154" indent="0" algn="ctr">
              <a:buNone/>
              <a:defRPr sz="1600"/>
            </a:lvl7pPr>
            <a:lvl8pPr marL="3200346" indent="0" algn="ctr">
              <a:buNone/>
              <a:defRPr sz="1600"/>
            </a:lvl8pPr>
            <a:lvl9pPr marL="3657539"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DD32434-E7B8-5C48-8BAC-87635857EB66}"/>
              </a:ext>
            </a:extLst>
          </p:cNvPr>
          <p:cNvSpPr>
            <a:spLocks noGrp="1"/>
          </p:cNvSpPr>
          <p:nvPr>
            <p:ph type="dt" sz="half" idx="10"/>
          </p:nvPr>
        </p:nvSpPr>
        <p:spPr/>
        <p:txBody>
          <a:bodyPr/>
          <a:lstStyle/>
          <a:p>
            <a:fld id="{178A72EE-11A5-F344-8727-0E304661B988}" type="datetimeFigureOut">
              <a:rPr lang="en-US" smtClean="0"/>
              <a:t>11/16/21</a:t>
            </a:fld>
            <a:endParaRPr lang="en-US"/>
          </a:p>
        </p:txBody>
      </p:sp>
      <p:sp>
        <p:nvSpPr>
          <p:cNvPr id="5" name="Footer Placeholder 4">
            <a:extLst>
              <a:ext uri="{FF2B5EF4-FFF2-40B4-BE49-F238E27FC236}">
                <a16:creationId xmlns:a16="http://schemas.microsoft.com/office/drawing/2014/main" id="{0C3B7216-3E39-8D4A-8166-47BC53870E1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F9A7A87-0E8B-724B-AB56-4F9D8BC60CCC}"/>
              </a:ext>
            </a:extLst>
          </p:cNvPr>
          <p:cNvSpPr>
            <a:spLocks noGrp="1"/>
          </p:cNvSpPr>
          <p:nvPr>
            <p:ph type="sldNum" sz="quarter" idx="12"/>
          </p:nvPr>
        </p:nvSpPr>
        <p:spPr/>
        <p:txBody>
          <a:bodyPr/>
          <a:lstStyle/>
          <a:p>
            <a:fld id="{FB9CB0DF-4DFF-D44C-BCC4-8D7DCECAC2A0}" type="slidenum">
              <a:rPr lang="en-US" smtClean="0"/>
              <a:t>‹#›</a:t>
            </a:fld>
            <a:endParaRPr lang="en-US"/>
          </a:p>
        </p:txBody>
      </p:sp>
    </p:spTree>
    <p:extLst>
      <p:ext uri="{BB962C8B-B14F-4D97-AF65-F5344CB8AC3E}">
        <p14:creationId xmlns:p14="http://schemas.microsoft.com/office/powerpoint/2010/main" val="26542373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183433-46C3-4F41-B9B8-C0B5E6B064A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CB8B305-E3D8-F242-8600-EFF099E504EC}"/>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63DF33B-4300-2D4D-B7DE-79D1EDDC28CE}"/>
              </a:ext>
            </a:extLst>
          </p:cNvPr>
          <p:cNvSpPr>
            <a:spLocks noGrp="1"/>
          </p:cNvSpPr>
          <p:nvPr>
            <p:ph type="dt" sz="half" idx="10"/>
          </p:nvPr>
        </p:nvSpPr>
        <p:spPr/>
        <p:txBody>
          <a:bodyPr/>
          <a:lstStyle/>
          <a:p>
            <a:fld id="{178A72EE-11A5-F344-8727-0E304661B988}" type="datetimeFigureOut">
              <a:rPr lang="en-US" smtClean="0"/>
              <a:t>11/16/21</a:t>
            </a:fld>
            <a:endParaRPr lang="en-US"/>
          </a:p>
        </p:txBody>
      </p:sp>
      <p:sp>
        <p:nvSpPr>
          <p:cNvPr id="5" name="Footer Placeholder 4">
            <a:extLst>
              <a:ext uri="{FF2B5EF4-FFF2-40B4-BE49-F238E27FC236}">
                <a16:creationId xmlns:a16="http://schemas.microsoft.com/office/drawing/2014/main" id="{67618256-C247-9940-8156-DF21FEC0C00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F558D5B-0193-CA4A-9F7D-FE95BEAC1CC1}"/>
              </a:ext>
            </a:extLst>
          </p:cNvPr>
          <p:cNvSpPr>
            <a:spLocks noGrp="1"/>
          </p:cNvSpPr>
          <p:nvPr>
            <p:ph type="sldNum" sz="quarter" idx="12"/>
          </p:nvPr>
        </p:nvSpPr>
        <p:spPr/>
        <p:txBody>
          <a:bodyPr/>
          <a:lstStyle/>
          <a:p>
            <a:fld id="{FB9CB0DF-4DFF-D44C-BCC4-8D7DCECAC2A0}" type="slidenum">
              <a:rPr lang="en-US" smtClean="0"/>
              <a:t>‹#›</a:t>
            </a:fld>
            <a:endParaRPr lang="en-US"/>
          </a:p>
        </p:txBody>
      </p:sp>
    </p:spTree>
    <p:extLst>
      <p:ext uri="{BB962C8B-B14F-4D97-AF65-F5344CB8AC3E}">
        <p14:creationId xmlns:p14="http://schemas.microsoft.com/office/powerpoint/2010/main" val="26551660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E8253CD-0BBC-7241-8ED0-C8A55FFA3BD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090C121-0487-3B4A-B8AF-8D3C617125D8}"/>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5670120-D7D6-5147-BB8D-EA2BDFEA95E6}"/>
              </a:ext>
            </a:extLst>
          </p:cNvPr>
          <p:cNvSpPr>
            <a:spLocks noGrp="1"/>
          </p:cNvSpPr>
          <p:nvPr>
            <p:ph type="dt" sz="half" idx="10"/>
          </p:nvPr>
        </p:nvSpPr>
        <p:spPr/>
        <p:txBody>
          <a:bodyPr/>
          <a:lstStyle/>
          <a:p>
            <a:fld id="{178A72EE-11A5-F344-8727-0E304661B988}" type="datetimeFigureOut">
              <a:rPr lang="en-US" smtClean="0"/>
              <a:t>11/16/21</a:t>
            </a:fld>
            <a:endParaRPr lang="en-US"/>
          </a:p>
        </p:txBody>
      </p:sp>
      <p:sp>
        <p:nvSpPr>
          <p:cNvPr id="5" name="Footer Placeholder 4">
            <a:extLst>
              <a:ext uri="{FF2B5EF4-FFF2-40B4-BE49-F238E27FC236}">
                <a16:creationId xmlns:a16="http://schemas.microsoft.com/office/drawing/2014/main" id="{5D2140C8-CA08-7B4C-A62C-2D367B529DD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F8A8492-4E75-8A41-99DF-32894D653C78}"/>
              </a:ext>
            </a:extLst>
          </p:cNvPr>
          <p:cNvSpPr>
            <a:spLocks noGrp="1"/>
          </p:cNvSpPr>
          <p:nvPr>
            <p:ph type="sldNum" sz="quarter" idx="12"/>
          </p:nvPr>
        </p:nvSpPr>
        <p:spPr/>
        <p:txBody>
          <a:bodyPr/>
          <a:lstStyle/>
          <a:p>
            <a:fld id="{FB9CB0DF-4DFF-D44C-BCC4-8D7DCECAC2A0}" type="slidenum">
              <a:rPr lang="en-US" smtClean="0"/>
              <a:t>‹#›</a:t>
            </a:fld>
            <a:endParaRPr lang="en-US"/>
          </a:p>
        </p:txBody>
      </p:sp>
    </p:spTree>
    <p:extLst>
      <p:ext uri="{BB962C8B-B14F-4D97-AF65-F5344CB8AC3E}">
        <p14:creationId xmlns:p14="http://schemas.microsoft.com/office/powerpoint/2010/main" val="26204971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46AC6C-AC17-134F-9CDE-041314BEDB3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756A29E-3257-FF43-B85D-4C87B96D8941}"/>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6C6F152-598E-2C4E-A2B8-16C6DA85882E}"/>
              </a:ext>
            </a:extLst>
          </p:cNvPr>
          <p:cNvSpPr>
            <a:spLocks noGrp="1"/>
          </p:cNvSpPr>
          <p:nvPr>
            <p:ph type="dt" sz="half" idx="10"/>
          </p:nvPr>
        </p:nvSpPr>
        <p:spPr/>
        <p:txBody>
          <a:bodyPr/>
          <a:lstStyle/>
          <a:p>
            <a:fld id="{178A72EE-11A5-F344-8727-0E304661B988}" type="datetimeFigureOut">
              <a:rPr lang="en-US" smtClean="0"/>
              <a:t>11/16/21</a:t>
            </a:fld>
            <a:endParaRPr lang="en-US"/>
          </a:p>
        </p:txBody>
      </p:sp>
      <p:sp>
        <p:nvSpPr>
          <p:cNvPr id="5" name="Footer Placeholder 4">
            <a:extLst>
              <a:ext uri="{FF2B5EF4-FFF2-40B4-BE49-F238E27FC236}">
                <a16:creationId xmlns:a16="http://schemas.microsoft.com/office/drawing/2014/main" id="{FFDBF286-7D7B-C640-B6CA-5A78383E23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997842C-AFB4-5B4C-9F1F-4876282EC581}"/>
              </a:ext>
            </a:extLst>
          </p:cNvPr>
          <p:cNvSpPr>
            <a:spLocks noGrp="1"/>
          </p:cNvSpPr>
          <p:nvPr>
            <p:ph type="sldNum" sz="quarter" idx="12"/>
          </p:nvPr>
        </p:nvSpPr>
        <p:spPr/>
        <p:txBody>
          <a:bodyPr/>
          <a:lstStyle/>
          <a:p>
            <a:fld id="{FB9CB0DF-4DFF-D44C-BCC4-8D7DCECAC2A0}" type="slidenum">
              <a:rPr lang="en-US" smtClean="0"/>
              <a:t>‹#›</a:t>
            </a:fld>
            <a:endParaRPr lang="en-US"/>
          </a:p>
        </p:txBody>
      </p:sp>
    </p:spTree>
    <p:extLst>
      <p:ext uri="{BB962C8B-B14F-4D97-AF65-F5344CB8AC3E}">
        <p14:creationId xmlns:p14="http://schemas.microsoft.com/office/powerpoint/2010/main" val="8882969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64801E-C58E-D14A-8762-715CF121452C}"/>
              </a:ext>
            </a:extLst>
          </p:cNvPr>
          <p:cNvSpPr>
            <a:spLocks noGrp="1"/>
          </p:cNvSpPr>
          <p:nvPr>
            <p:ph type="title"/>
          </p:nvPr>
        </p:nvSpPr>
        <p:spPr>
          <a:xfrm>
            <a:off x="831853" y="1709740"/>
            <a:ext cx="10515600" cy="2852737"/>
          </a:xfrm>
        </p:spPr>
        <p:txBody>
          <a:bodyPr anchor="b"/>
          <a:lstStyle>
            <a:lvl1pPr>
              <a:defRPr sz="5999"/>
            </a:lvl1pPr>
          </a:lstStyle>
          <a:p>
            <a:r>
              <a:rPr lang="en-US"/>
              <a:t>Click to edit Master title style</a:t>
            </a:r>
          </a:p>
        </p:txBody>
      </p:sp>
      <p:sp>
        <p:nvSpPr>
          <p:cNvPr id="3" name="Text Placeholder 2">
            <a:extLst>
              <a:ext uri="{FF2B5EF4-FFF2-40B4-BE49-F238E27FC236}">
                <a16:creationId xmlns:a16="http://schemas.microsoft.com/office/drawing/2014/main" id="{45E8DEA1-6D9A-2A43-B26C-37C1ED2DA522}"/>
              </a:ext>
            </a:extLst>
          </p:cNvPr>
          <p:cNvSpPr>
            <a:spLocks noGrp="1"/>
          </p:cNvSpPr>
          <p:nvPr>
            <p:ph type="body" idx="1"/>
          </p:nvPr>
        </p:nvSpPr>
        <p:spPr>
          <a:xfrm>
            <a:off x="831853" y="4589466"/>
            <a:ext cx="10515600" cy="1500187"/>
          </a:xfrm>
        </p:spPr>
        <p:txBody>
          <a:bodyPr/>
          <a:lstStyle>
            <a:lvl1pPr marL="0" indent="0">
              <a:buNone/>
              <a:defRPr sz="2400">
                <a:solidFill>
                  <a:schemeClr val="tx1">
                    <a:tint val="75000"/>
                  </a:schemeClr>
                </a:solidFill>
              </a:defRPr>
            </a:lvl1pPr>
            <a:lvl2pPr marL="457193" indent="0">
              <a:buNone/>
              <a:defRPr sz="2000">
                <a:solidFill>
                  <a:schemeClr val="tx1">
                    <a:tint val="75000"/>
                  </a:schemeClr>
                </a:solidFill>
              </a:defRPr>
            </a:lvl2pPr>
            <a:lvl3pPr marL="914383" indent="0">
              <a:buNone/>
              <a:defRPr sz="1801">
                <a:solidFill>
                  <a:schemeClr val="tx1">
                    <a:tint val="75000"/>
                  </a:schemeClr>
                </a:solidFill>
              </a:defRPr>
            </a:lvl3pPr>
            <a:lvl4pPr marL="1371578" indent="0">
              <a:buNone/>
              <a:defRPr sz="1600">
                <a:solidFill>
                  <a:schemeClr val="tx1">
                    <a:tint val="75000"/>
                  </a:schemeClr>
                </a:solidFill>
              </a:defRPr>
            </a:lvl4pPr>
            <a:lvl5pPr marL="1828769" indent="0">
              <a:buNone/>
              <a:defRPr sz="1600">
                <a:solidFill>
                  <a:schemeClr val="tx1">
                    <a:tint val="75000"/>
                  </a:schemeClr>
                </a:solidFill>
              </a:defRPr>
            </a:lvl5pPr>
            <a:lvl6pPr marL="2285961" indent="0">
              <a:buNone/>
              <a:defRPr sz="1600">
                <a:solidFill>
                  <a:schemeClr val="tx1">
                    <a:tint val="75000"/>
                  </a:schemeClr>
                </a:solidFill>
              </a:defRPr>
            </a:lvl6pPr>
            <a:lvl7pPr marL="2743154" indent="0">
              <a:buNone/>
              <a:defRPr sz="1600">
                <a:solidFill>
                  <a:schemeClr val="tx1">
                    <a:tint val="75000"/>
                  </a:schemeClr>
                </a:solidFill>
              </a:defRPr>
            </a:lvl7pPr>
            <a:lvl8pPr marL="3200346" indent="0">
              <a:buNone/>
              <a:defRPr sz="1600">
                <a:solidFill>
                  <a:schemeClr val="tx1">
                    <a:tint val="75000"/>
                  </a:schemeClr>
                </a:solidFill>
              </a:defRPr>
            </a:lvl8pPr>
            <a:lvl9pPr marL="3657539"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7E715D8-17FE-5D46-9F0F-A8C39CCB6D84}"/>
              </a:ext>
            </a:extLst>
          </p:cNvPr>
          <p:cNvSpPr>
            <a:spLocks noGrp="1"/>
          </p:cNvSpPr>
          <p:nvPr>
            <p:ph type="dt" sz="half" idx="10"/>
          </p:nvPr>
        </p:nvSpPr>
        <p:spPr/>
        <p:txBody>
          <a:bodyPr/>
          <a:lstStyle/>
          <a:p>
            <a:fld id="{178A72EE-11A5-F344-8727-0E304661B988}" type="datetimeFigureOut">
              <a:rPr lang="en-US" smtClean="0"/>
              <a:t>11/16/21</a:t>
            </a:fld>
            <a:endParaRPr lang="en-US"/>
          </a:p>
        </p:txBody>
      </p:sp>
      <p:sp>
        <p:nvSpPr>
          <p:cNvPr id="5" name="Footer Placeholder 4">
            <a:extLst>
              <a:ext uri="{FF2B5EF4-FFF2-40B4-BE49-F238E27FC236}">
                <a16:creationId xmlns:a16="http://schemas.microsoft.com/office/drawing/2014/main" id="{99904AD9-0813-A54E-A249-CF04CC085AD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522AA53-AE0A-5A4F-9DB6-A66D3C91D067}"/>
              </a:ext>
            </a:extLst>
          </p:cNvPr>
          <p:cNvSpPr>
            <a:spLocks noGrp="1"/>
          </p:cNvSpPr>
          <p:nvPr>
            <p:ph type="sldNum" sz="quarter" idx="12"/>
          </p:nvPr>
        </p:nvSpPr>
        <p:spPr/>
        <p:txBody>
          <a:bodyPr/>
          <a:lstStyle/>
          <a:p>
            <a:fld id="{FB9CB0DF-4DFF-D44C-BCC4-8D7DCECAC2A0}" type="slidenum">
              <a:rPr lang="en-US" smtClean="0"/>
              <a:t>‹#›</a:t>
            </a:fld>
            <a:endParaRPr lang="en-US"/>
          </a:p>
        </p:txBody>
      </p:sp>
    </p:spTree>
    <p:extLst>
      <p:ext uri="{BB962C8B-B14F-4D97-AF65-F5344CB8AC3E}">
        <p14:creationId xmlns:p14="http://schemas.microsoft.com/office/powerpoint/2010/main" val="17878860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FF4F8E-ABEC-1646-8DD5-925DD36687C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EBE70B9-4C11-9443-9B0F-2E75215DE0AA}"/>
              </a:ext>
            </a:extLst>
          </p:cNvPr>
          <p:cNvSpPr>
            <a:spLocks noGrp="1"/>
          </p:cNvSpPr>
          <p:nvPr>
            <p:ph sz="half" idx="1"/>
          </p:nvPr>
        </p:nvSpPr>
        <p:spPr>
          <a:xfrm>
            <a:off x="838201"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1614503-4373-8A4C-AE25-6DC3F590051F}"/>
              </a:ext>
            </a:extLst>
          </p:cNvPr>
          <p:cNvSpPr>
            <a:spLocks noGrp="1"/>
          </p:cNvSpPr>
          <p:nvPr>
            <p:ph sz="half" idx="2"/>
          </p:nvPr>
        </p:nvSpPr>
        <p:spPr>
          <a:xfrm>
            <a:off x="6172201"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0A7C3BE-6793-D341-84A9-93C15044ABFC}"/>
              </a:ext>
            </a:extLst>
          </p:cNvPr>
          <p:cNvSpPr>
            <a:spLocks noGrp="1"/>
          </p:cNvSpPr>
          <p:nvPr>
            <p:ph type="dt" sz="half" idx="10"/>
          </p:nvPr>
        </p:nvSpPr>
        <p:spPr/>
        <p:txBody>
          <a:bodyPr/>
          <a:lstStyle/>
          <a:p>
            <a:fld id="{178A72EE-11A5-F344-8727-0E304661B988}" type="datetimeFigureOut">
              <a:rPr lang="en-US" smtClean="0"/>
              <a:t>11/16/21</a:t>
            </a:fld>
            <a:endParaRPr lang="en-US"/>
          </a:p>
        </p:txBody>
      </p:sp>
      <p:sp>
        <p:nvSpPr>
          <p:cNvPr id="6" name="Footer Placeholder 5">
            <a:extLst>
              <a:ext uri="{FF2B5EF4-FFF2-40B4-BE49-F238E27FC236}">
                <a16:creationId xmlns:a16="http://schemas.microsoft.com/office/drawing/2014/main" id="{507CA49A-F2DE-BC40-8D25-5A025D9CB98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6BA18A0-7756-E044-B792-1430C2F7C89C}"/>
              </a:ext>
            </a:extLst>
          </p:cNvPr>
          <p:cNvSpPr>
            <a:spLocks noGrp="1"/>
          </p:cNvSpPr>
          <p:nvPr>
            <p:ph type="sldNum" sz="quarter" idx="12"/>
          </p:nvPr>
        </p:nvSpPr>
        <p:spPr/>
        <p:txBody>
          <a:bodyPr/>
          <a:lstStyle/>
          <a:p>
            <a:fld id="{FB9CB0DF-4DFF-D44C-BCC4-8D7DCECAC2A0}" type="slidenum">
              <a:rPr lang="en-US" smtClean="0"/>
              <a:t>‹#›</a:t>
            </a:fld>
            <a:endParaRPr lang="en-US"/>
          </a:p>
        </p:txBody>
      </p:sp>
    </p:spTree>
    <p:extLst>
      <p:ext uri="{BB962C8B-B14F-4D97-AF65-F5344CB8AC3E}">
        <p14:creationId xmlns:p14="http://schemas.microsoft.com/office/powerpoint/2010/main" val="9448281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2995FC-28A1-BE44-9EA1-EEA59C8C7E05}"/>
              </a:ext>
            </a:extLst>
          </p:cNvPr>
          <p:cNvSpPr>
            <a:spLocks noGrp="1"/>
          </p:cNvSpPr>
          <p:nvPr>
            <p:ph type="title"/>
          </p:nvPr>
        </p:nvSpPr>
        <p:spPr>
          <a:xfrm>
            <a:off x="839790" y="365128"/>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7143110-6C4F-7843-A2CE-121A7518DBA6}"/>
              </a:ext>
            </a:extLst>
          </p:cNvPr>
          <p:cNvSpPr>
            <a:spLocks noGrp="1"/>
          </p:cNvSpPr>
          <p:nvPr>
            <p:ph type="body" idx="1"/>
          </p:nvPr>
        </p:nvSpPr>
        <p:spPr>
          <a:xfrm>
            <a:off x="839790" y="1681164"/>
            <a:ext cx="5157787" cy="823912"/>
          </a:xfrm>
        </p:spPr>
        <p:txBody>
          <a:bodyPr anchor="b"/>
          <a:lstStyle>
            <a:lvl1pPr marL="0" indent="0">
              <a:buNone/>
              <a:defRPr sz="2400" b="1"/>
            </a:lvl1pPr>
            <a:lvl2pPr marL="457193" indent="0">
              <a:buNone/>
              <a:defRPr sz="2000" b="1"/>
            </a:lvl2pPr>
            <a:lvl3pPr marL="914383" indent="0">
              <a:buNone/>
              <a:defRPr sz="1801" b="1"/>
            </a:lvl3pPr>
            <a:lvl4pPr marL="1371578" indent="0">
              <a:buNone/>
              <a:defRPr sz="1600" b="1"/>
            </a:lvl4pPr>
            <a:lvl5pPr marL="1828769" indent="0">
              <a:buNone/>
              <a:defRPr sz="1600" b="1"/>
            </a:lvl5pPr>
            <a:lvl6pPr marL="2285961" indent="0">
              <a:buNone/>
              <a:defRPr sz="1600" b="1"/>
            </a:lvl6pPr>
            <a:lvl7pPr marL="2743154" indent="0">
              <a:buNone/>
              <a:defRPr sz="1600" b="1"/>
            </a:lvl7pPr>
            <a:lvl8pPr marL="3200346" indent="0">
              <a:buNone/>
              <a:defRPr sz="1600" b="1"/>
            </a:lvl8pPr>
            <a:lvl9pPr marL="3657539"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5CEF3B70-01F0-8843-8648-7BCCD9C63BBF}"/>
              </a:ext>
            </a:extLst>
          </p:cNvPr>
          <p:cNvSpPr>
            <a:spLocks noGrp="1"/>
          </p:cNvSpPr>
          <p:nvPr>
            <p:ph sz="half" idx="2"/>
          </p:nvPr>
        </p:nvSpPr>
        <p:spPr>
          <a:xfrm>
            <a:off x="839790" y="2505076"/>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B04D86F-917C-C241-9C1B-D135E6AB0852}"/>
              </a:ext>
            </a:extLst>
          </p:cNvPr>
          <p:cNvSpPr>
            <a:spLocks noGrp="1"/>
          </p:cNvSpPr>
          <p:nvPr>
            <p:ph type="body" sz="quarter" idx="3"/>
          </p:nvPr>
        </p:nvSpPr>
        <p:spPr>
          <a:xfrm>
            <a:off x="6172202" y="1681164"/>
            <a:ext cx="5183188" cy="823912"/>
          </a:xfrm>
        </p:spPr>
        <p:txBody>
          <a:bodyPr anchor="b"/>
          <a:lstStyle>
            <a:lvl1pPr marL="0" indent="0">
              <a:buNone/>
              <a:defRPr sz="2400" b="1"/>
            </a:lvl1pPr>
            <a:lvl2pPr marL="457193" indent="0">
              <a:buNone/>
              <a:defRPr sz="2000" b="1"/>
            </a:lvl2pPr>
            <a:lvl3pPr marL="914383" indent="0">
              <a:buNone/>
              <a:defRPr sz="1801" b="1"/>
            </a:lvl3pPr>
            <a:lvl4pPr marL="1371578" indent="0">
              <a:buNone/>
              <a:defRPr sz="1600" b="1"/>
            </a:lvl4pPr>
            <a:lvl5pPr marL="1828769" indent="0">
              <a:buNone/>
              <a:defRPr sz="1600" b="1"/>
            </a:lvl5pPr>
            <a:lvl6pPr marL="2285961" indent="0">
              <a:buNone/>
              <a:defRPr sz="1600" b="1"/>
            </a:lvl6pPr>
            <a:lvl7pPr marL="2743154" indent="0">
              <a:buNone/>
              <a:defRPr sz="1600" b="1"/>
            </a:lvl7pPr>
            <a:lvl8pPr marL="3200346" indent="0">
              <a:buNone/>
              <a:defRPr sz="1600" b="1"/>
            </a:lvl8pPr>
            <a:lvl9pPr marL="3657539"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300849E4-9A42-6E42-B4B1-9D84234437F1}"/>
              </a:ext>
            </a:extLst>
          </p:cNvPr>
          <p:cNvSpPr>
            <a:spLocks noGrp="1"/>
          </p:cNvSpPr>
          <p:nvPr>
            <p:ph sz="quarter" idx="4"/>
          </p:nvPr>
        </p:nvSpPr>
        <p:spPr>
          <a:xfrm>
            <a:off x="6172202" y="2505076"/>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2F5347B-2156-E948-A965-EE008A751554}"/>
              </a:ext>
            </a:extLst>
          </p:cNvPr>
          <p:cNvSpPr>
            <a:spLocks noGrp="1"/>
          </p:cNvSpPr>
          <p:nvPr>
            <p:ph type="dt" sz="half" idx="10"/>
          </p:nvPr>
        </p:nvSpPr>
        <p:spPr/>
        <p:txBody>
          <a:bodyPr/>
          <a:lstStyle/>
          <a:p>
            <a:fld id="{178A72EE-11A5-F344-8727-0E304661B988}" type="datetimeFigureOut">
              <a:rPr lang="en-US" smtClean="0"/>
              <a:t>11/16/21</a:t>
            </a:fld>
            <a:endParaRPr lang="en-US"/>
          </a:p>
        </p:txBody>
      </p:sp>
      <p:sp>
        <p:nvSpPr>
          <p:cNvPr id="8" name="Footer Placeholder 7">
            <a:extLst>
              <a:ext uri="{FF2B5EF4-FFF2-40B4-BE49-F238E27FC236}">
                <a16:creationId xmlns:a16="http://schemas.microsoft.com/office/drawing/2014/main" id="{A02455B1-8078-3D40-B61D-58F036627DD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1F01EDA-839B-4341-807D-B89C4D249310}"/>
              </a:ext>
            </a:extLst>
          </p:cNvPr>
          <p:cNvSpPr>
            <a:spLocks noGrp="1"/>
          </p:cNvSpPr>
          <p:nvPr>
            <p:ph type="sldNum" sz="quarter" idx="12"/>
          </p:nvPr>
        </p:nvSpPr>
        <p:spPr/>
        <p:txBody>
          <a:bodyPr/>
          <a:lstStyle/>
          <a:p>
            <a:fld id="{FB9CB0DF-4DFF-D44C-BCC4-8D7DCECAC2A0}" type="slidenum">
              <a:rPr lang="en-US" smtClean="0"/>
              <a:t>‹#›</a:t>
            </a:fld>
            <a:endParaRPr lang="en-US"/>
          </a:p>
        </p:txBody>
      </p:sp>
    </p:spTree>
    <p:extLst>
      <p:ext uri="{BB962C8B-B14F-4D97-AF65-F5344CB8AC3E}">
        <p14:creationId xmlns:p14="http://schemas.microsoft.com/office/powerpoint/2010/main" val="12159897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555A23-F9F8-7249-8A00-C651D2BB206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54D4A0A-1A74-624B-BECD-88CB977D6947}"/>
              </a:ext>
            </a:extLst>
          </p:cNvPr>
          <p:cNvSpPr>
            <a:spLocks noGrp="1"/>
          </p:cNvSpPr>
          <p:nvPr>
            <p:ph type="dt" sz="half" idx="10"/>
          </p:nvPr>
        </p:nvSpPr>
        <p:spPr/>
        <p:txBody>
          <a:bodyPr/>
          <a:lstStyle/>
          <a:p>
            <a:fld id="{178A72EE-11A5-F344-8727-0E304661B988}" type="datetimeFigureOut">
              <a:rPr lang="en-US" smtClean="0"/>
              <a:t>11/16/21</a:t>
            </a:fld>
            <a:endParaRPr lang="en-US"/>
          </a:p>
        </p:txBody>
      </p:sp>
      <p:sp>
        <p:nvSpPr>
          <p:cNvPr id="4" name="Footer Placeholder 3">
            <a:extLst>
              <a:ext uri="{FF2B5EF4-FFF2-40B4-BE49-F238E27FC236}">
                <a16:creationId xmlns:a16="http://schemas.microsoft.com/office/drawing/2014/main" id="{679BCEF2-FA6B-7344-AB78-B80738AC3F1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E3E252E-5290-4649-BF1B-3F74F74AC3A9}"/>
              </a:ext>
            </a:extLst>
          </p:cNvPr>
          <p:cNvSpPr>
            <a:spLocks noGrp="1"/>
          </p:cNvSpPr>
          <p:nvPr>
            <p:ph type="sldNum" sz="quarter" idx="12"/>
          </p:nvPr>
        </p:nvSpPr>
        <p:spPr/>
        <p:txBody>
          <a:bodyPr/>
          <a:lstStyle/>
          <a:p>
            <a:fld id="{FB9CB0DF-4DFF-D44C-BCC4-8D7DCECAC2A0}" type="slidenum">
              <a:rPr lang="en-US" smtClean="0"/>
              <a:t>‹#›</a:t>
            </a:fld>
            <a:endParaRPr lang="en-US"/>
          </a:p>
        </p:txBody>
      </p:sp>
    </p:spTree>
    <p:extLst>
      <p:ext uri="{BB962C8B-B14F-4D97-AF65-F5344CB8AC3E}">
        <p14:creationId xmlns:p14="http://schemas.microsoft.com/office/powerpoint/2010/main" val="30427808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25C94F2-6259-8044-B6E2-6F0FE222A584}"/>
              </a:ext>
            </a:extLst>
          </p:cNvPr>
          <p:cNvSpPr>
            <a:spLocks noGrp="1"/>
          </p:cNvSpPr>
          <p:nvPr>
            <p:ph type="dt" sz="half" idx="10"/>
          </p:nvPr>
        </p:nvSpPr>
        <p:spPr/>
        <p:txBody>
          <a:bodyPr/>
          <a:lstStyle/>
          <a:p>
            <a:fld id="{178A72EE-11A5-F344-8727-0E304661B988}" type="datetimeFigureOut">
              <a:rPr lang="en-US" smtClean="0"/>
              <a:t>11/16/21</a:t>
            </a:fld>
            <a:endParaRPr lang="en-US"/>
          </a:p>
        </p:txBody>
      </p:sp>
      <p:sp>
        <p:nvSpPr>
          <p:cNvPr id="3" name="Footer Placeholder 2">
            <a:extLst>
              <a:ext uri="{FF2B5EF4-FFF2-40B4-BE49-F238E27FC236}">
                <a16:creationId xmlns:a16="http://schemas.microsoft.com/office/drawing/2014/main" id="{D29291E5-3829-D047-A0FE-F756918AA10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2CA2A17-5AE6-C54A-A50D-9BBC0C2533F4}"/>
              </a:ext>
            </a:extLst>
          </p:cNvPr>
          <p:cNvSpPr>
            <a:spLocks noGrp="1"/>
          </p:cNvSpPr>
          <p:nvPr>
            <p:ph type="sldNum" sz="quarter" idx="12"/>
          </p:nvPr>
        </p:nvSpPr>
        <p:spPr/>
        <p:txBody>
          <a:bodyPr/>
          <a:lstStyle/>
          <a:p>
            <a:fld id="{FB9CB0DF-4DFF-D44C-BCC4-8D7DCECAC2A0}" type="slidenum">
              <a:rPr lang="en-US" smtClean="0"/>
              <a:t>‹#›</a:t>
            </a:fld>
            <a:endParaRPr lang="en-US"/>
          </a:p>
        </p:txBody>
      </p:sp>
    </p:spTree>
    <p:extLst>
      <p:ext uri="{BB962C8B-B14F-4D97-AF65-F5344CB8AC3E}">
        <p14:creationId xmlns:p14="http://schemas.microsoft.com/office/powerpoint/2010/main" val="16997016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4D7062-38DC-8541-B396-E5DAA216501F}"/>
              </a:ext>
            </a:extLst>
          </p:cNvPr>
          <p:cNvSpPr>
            <a:spLocks noGrp="1"/>
          </p:cNvSpPr>
          <p:nvPr>
            <p:ph type="title"/>
          </p:nvPr>
        </p:nvSpPr>
        <p:spPr>
          <a:xfrm>
            <a:off x="839790" y="457200"/>
            <a:ext cx="3932236"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D47323D-AA87-8046-97D9-746FCC5342D4}"/>
              </a:ext>
            </a:extLst>
          </p:cNvPr>
          <p:cNvSpPr>
            <a:spLocks noGrp="1"/>
          </p:cNvSpPr>
          <p:nvPr>
            <p:ph idx="1"/>
          </p:nvPr>
        </p:nvSpPr>
        <p:spPr>
          <a:xfrm>
            <a:off x="5183189" y="987428"/>
            <a:ext cx="6172201"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F04E9A6-D483-3146-BA9B-5B054F410001}"/>
              </a:ext>
            </a:extLst>
          </p:cNvPr>
          <p:cNvSpPr>
            <a:spLocks noGrp="1"/>
          </p:cNvSpPr>
          <p:nvPr>
            <p:ph type="body" sz="half" idx="2"/>
          </p:nvPr>
        </p:nvSpPr>
        <p:spPr>
          <a:xfrm>
            <a:off x="839790" y="2057400"/>
            <a:ext cx="3932236" cy="3811588"/>
          </a:xfrm>
        </p:spPr>
        <p:txBody>
          <a:bodyPr/>
          <a:lstStyle>
            <a:lvl1pPr marL="0" indent="0">
              <a:buNone/>
              <a:defRPr sz="1600"/>
            </a:lvl1pPr>
            <a:lvl2pPr marL="457193" indent="0">
              <a:buNone/>
              <a:defRPr sz="1401"/>
            </a:lvl2pPr>
            <a:lvl3pPr marL="914383" indent="0">
              <a:buNone/>
              <a:defRPr sz="1200"/>
            </a:lvl3pPr>
            <a:lvl4pPr marL="1371578" indent="0">
              <a:buNone/>
              <a:defRPr sz="1001"/>
            </a:lvl4pPr>
            <a:lvl5pPr marL="1828769" indent="0">
              <a:buNone/>
              <a:defRPr sz="1001"/>
            </a:lvl5pPr>
            <a:lvl6pPr marL="2285961" indent="0">
              <a:buNone/>
              <a:defRPr sz="1001"/>
            </a:lvl6pPr>
            <a:lvl7pPr marL="2743154" indent="0">
              <a:buNone/>
              <a:defRPr sz="1001"/>
            </a:lvl7pPr>
            <a:lvl8pPr marL="3200346" indent="0">
              <a:buNone/>
              <a:defRPr sz="1001"/>
            </a:lvl8pPr>
            <a:lvl9pPr marL="3657539" indent="0">
              <a:buNone/>
              <a:defRPr sz="1001"/>
            </a:lvl9pPr>
          </a:lstStyle>
          <a:p>
            <a:pPr lvl="0"/>
            <a:r>
              <a:rPr lang="en-US"/>
              <a:t>Edit Master text styles</a:t>
            </a:r>
          </a:p>
        </p:txBody>
      </p:sp>
      <p:sp>
        <p:nvSpPr>
          <p:cNvPr id="5" name="Date Placeholder 4">
            <a:extLst>
              <a:ext uri="{FF2B5EF4-FFF2-40B4-BE49-F238E27FC236}">
                <a16:creationId xmlns:a16="http://schemas.microsoft.com/office/drawing/2014/main" id="{948F233E-DA04-FF4A-834E-4FFEEC976EC3}"/>
              </a:ext>
            </a:extLst>
          </p:cNvPr>
          <p:cNvSpPr>
            <a:spLocks noGrp="1"/>
          </p:cNvSpPr>
          <p:nvPr>
            <p:ph type="dt" sz="half" idx="10"/>
          </p:nvPr>
        </p:nvSpPr>
        <p:spPr/>
        <p:txBody>
          <a:bodyPr/>
          <a:lstStyle/>
          <a:p>
            <a:fld id="{178A72EE-11A5-F344-8727-0E304661B988}" type="datetimeFigureOut">
              <a:rPr lang="en-US" smtClean="0"/>
              <a:t>11/16/21</a:t>
            </a:fld>
            <a:endParaRPr lang="en-US"/>
          </a:p>
        </p:txBody>
      </p:sp>
      <p:sp>
        <p:nvSpPr>
          <p:cNvPr id="6" name="Footer Placeholder 5">
            <a:extLst>
              <a:ext uri="{FF2B5EF4-FFF2-40B4-BE49-F238E27FC236}">
                <a16:creationId xmlns:a16="http://schemas.microsoft.com/office/drawing/2014/main" id="{E6676640-3E29-2042-9A1C-BAE26CB7A72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9EC76B5-366E-814D-858C-ECA8E8C1D293}"/>
              </a:ext>
            </a:extLst>
          </p:cNvPr>
          <p:cNvSpPr>
            <a:spLocks noGrp="1"/>
          </p:cNvSpPr>
          <p:nvPr>
            <p:ph type="sldNum" sz="quarter" idx="12"/>
          </p:nvPr>
        </p:nvSpPr>
        <p:spPr/>
        <p:txBody>
          <a:bodyPr/>
          <a:lstStyle/>
          <a:p>
            <a:fld id="{FB9CB0DF-4DFF-D44C-BCC4-8D7DCECAC2A0}" type="slidenum">
              <a:rPr lang="en-US" smtClean="0"/>
              <a:t>‹#›</a:t>
            </a:fld>
            <a:endParaRPr lang="en-US"/>
          </a:p>
        </p:txBody>
      </p:sp>
    </p:spTree>
    <p:extLst>
      <p:ext uri="{BB962C8B-B14F-4D97-AF65-F5344CB8AC3E}">
        <p14:creationId xmlns:p14="http://schemas.microsoft.com/office/powerpoint/2010/main" val="4740374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F68480-17C0-FD48-856A-BF493BCCEBFA}"/>
              </a:ext>
            </a:extLst>
          </p:cNvPr>
          <p:cNvSpPr>
            <a:spLocks noGrp="1"/>
          </p:cNvSpPr>
          <p:nvPr>
            <p:ph type="title"/>
          </p:nvPr>
        </p:nvSpPr>
        <p:spPr>
          <a:xfrm>
            <a:off x="839790" y="457200"/>
            <a:ext cx="3932236"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8E65E8C-4CDC-D141-9E63-8A27897EF046}"/>
              </a:ext>
            </a:extLst>
          </p:cNvPr>
          <p:cNvSpPr>
            <a:spLocks noGrp="1"/>
          </p:cNvSpPr>
          <p:nvPr>
            <p:ph type="pic" idx="1"/>
          </p:nvPr>
        </p:nvSpPr>
        <p:spPr>
          <a:xfrm>
            <a:off x="5183189" y="987428"/>
            <a:ext cx="6172201" cy="4873625"/>
          </a:xfrm>
        </p:spPr>
        <p:txBody>
          <a:bodyPr/>
          <a:lstStyle>
            <a:lvl1pPr marL="0" indent="0">
              <a:buNone/>
              <a:defRPr sz="3200"/>
            </a:lvl1pPr>
            <a:lvl2pPr marL="457193" indent="0">
              <a:buNone/>
              <a:defRPr sz="2800"/>
            </a:lvl2pPr>
            <a:lvl3pPr marL="914383" indent="0">
              <a:buNone/>
              <a:defRPr sz="2400"/>
            </a:lvl3pPr>
            <a:lvl4pPr marL="1371578" indent="0">
              <a:buNone/>
              <a:defRPr sz="2000"/>
            </a:lvl4pPr>
            <a:lvl5pPr marL="1828769" indent="0">
              <a:buNone/>
              <a:defRPr sz="2000"/>
            </a:lvl5pPr>
            <a:lvl6pPr marL="2285961" indent="0">
              <a:buNone/>
              <a:defRPr sz="2000"/>
            </a:lvl6pPr>
            <a:lvl7pPr marL="2743154" indent="0">
              <a:buNone/>
              <a:defRPr sz="2000"/>
            </a:lvl7pPr>
            <a:lvl8pPr marL="3200346" indent="0">
              <a:buNone/>
              <a:defRPr sz="2000"/>
            </a:lvl8pPr>
            <a:lvl9pPr marL="3657539" indent="0">
              <a:buNone/>
              <a:defRPr sz="2000"/>
            </a:lvl9pPr>
          </a:lstStyle>
          <a:p>
            <a:endParaRPr lang="en-US"/>
          </a:p>
        </p:txBody>
      </p:sp>
      <p:sp>
        <p:nvSpPr>
          <p:cNvPr id="4" name="Text Placeholder 3">
            <a:extLst>
              <a:ext uri="{FF2B5EF4-FFF2-40B4-BE49-F238E27FC236}">
                <a16:creationId xmlns:a16="http://schemas.microsoft.com/office/drawing/2014/main" id="{93C52E18-74D3-144F-A60A-42F5814BC7F6}"/>
              </a:ext>
            </a:extLst>
          </p:cNvPr>
          <p:cNvSpPr>
            <a:spLocks noGrp="1"/>
          </p:cNvSpPr>
          <p:nvPr>
            <p:ph type="body" sz="half" idx="2"/>
          </p:nvPr>
        </p:nvSpPr>
        <p:spPr>
          <a:xfrm>
            <a:off x="839790" y="2057400"/>
            <a:ext cx="3932236" cy="3811588"/>
          </a:xfrm>
        </p:spPr>
        <p:txBody>
          <a:bodyPr/>
          <a:lstStyle>
            <a:lvl1pPr marL="0" indent="0">
              <a:buNone/>
              <a:defRPr sz="1600"/>
            </a:lvl1pPr>
            <a:lvl2pPr marL="457193" indent="0">
              <a:buNone/>
              <a:defRPr sz="1401"/>
            </a:lvl2pPr>
            <a:lvl3pPr marL="914383" indent="0">
              <a:buNone/>
              <a:defRPr sz="1200"/>
            </a:lvl3pPr>
            <a:lvl4pPr marL="1371578" indent="0">
              <a:buNone/>
              <a:defRPr sz="1001"/>
            </a:lvl4pPr>
            <a:lvl5pPr marL="1828769" indent="0">
              <a:buNone/>
              <a:defRPr sz="1001"/>
            </a:lvl5pPr>
            <a:lvl6pPr marL="2285961" indent="0">
              <a:buNone/>
              <a:defRPr sz="1001"/>
            </a:lvl6pPr>
            <a:lvl7pPr marL="2743154" indent="0">
              <a:buNone/>
              <a:defRPr sz="1001"/>
            </a:lvl7pPr>
            <a:lvl8pPr marL="3200346" indent="0">
              <a:buNone/>
              <a:defRPr sz="1001"/>
            </a:lvl8pPr>
            <a:lvl9pPr marL="3657539" indent="0">
              <a:buNone/>
              <a:defRPr sz="1001"/>
            </a:lvl9pPr>
          </a:lstStyle>
          <a:p>
            <a:pPr lvl="0"/>
            <a:r>
              <a:rPr lang="en-US"/>
              <a:t>Edit Master text styles</a:t>
            </a:r>
          </a:p>
        </p:txBody>
      </p:sp>
      <p:sp>
        <p:nvSpPr>
          <p:cNvPr id="5" name="Date Placeholder 4">
            <a:extLst>
              <a:ext uri="{FF2B5EF4-FFF2-40B4-BE49-F238E27FC236}">
                <a16:creationId xmlns:a16="http://schemas.microsoft.com/office/drawing/2014/main" id="{E837AB46-5D97-2047-BBC0-8D757C07D419}"/>
              </a:ext>
            </a:extLst>
          </p:cNvPr>
          <p:cNvSpPr>
            <a:spLocks noGrp="1"/>
          </p:cNvSpPr>
          <p:nvPr>
            <p:ph type="dt" sz="half" idx="10"/>
          </p:nvPr>
        </p:nvSpPr>
        <p:spPr/>
        <p:txBody>
          <a:bodyPr/>
          <a:lstStyle/>
          <a:p>
            <a:fld id="{178A72EE-11A5-F344-8727-0E304661B988}" type="datetimeFigureOut">
              <a:rPr lang="en-US" smtClean="0"/>
              <a:t>11/16/21</a:t>
            </a:fld>
            <a:endParaRPr lang="en-US"/>
          </a:p>
        </p:txBody>
      </p:sp>
      <p:sp>
        <p:nvSpPr>
          <p:cNvPr id="6" name="Footer Placeholder 5">
            <a:extLst>
              <a:ext uri="{FF2B5EF4-FFF2-40B4-BE49-F238E27FC236}">
                <a16:creationId xmlns:a16="http://schemas.microsoft.com/office/drawing/2014/main" id="{AC794508-DD6E-2148-9A55-75791AC96B8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19A0E6E-0FD9-034D-8B84-DC920DFF2BAA}"/>
              </a:ext>
            </a:extLst>
          </p:cNvPr>
          <p:cNvSpPr>
            <a:spLocks noGrp="1"/>
          </p:cNvSpPr>
          <p:nvPr>
            <p:ph type="sldNum" sz="quarter" idx="12"/>
          </p:nvPr>
        </p:nvSpPr>
        <p:spPr/>
        <p:txBody>
          <a:bodyPr/>
          <a:lstStyle/>
          <a:p>
            <a:fld id="{FB9CB0DF-4DFF-D44C-BCC4-8D7DCECAC2A0}" type="slidenum">
              <a:rPr lang="en-US" smtClean="0"/>
              <a:t>‹#›</a:t>
            </a:fld>
            <a:endParaRPr lang="en-US"/>
          </a:p>
        </p:txBody>
      </p:sp>
    </p:spTree>
    <p:extLst>
      <p:ext uri="{BB962C8B-B14F-4D97-AF65-F5344CB8AC3E}">
        <p14:creationId xmlns:p14="http://schemas.microsoft.com/office/powerpoint/2010/main" val="36079064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678C511-BC55-8A43-AC42-0085159F6593}"/>
              </a:ext>
            </a:extLst>
          </p:cNvPr>
          <p:cNvSpPr>
            <a:spLocks noGrp="1"/>
          </p:cNvSpPr>
          <p:nvPr>
            <p:ph type="title"/>
          </p:nvPr>
        </p:nvSpPr>
        <p:spPr>
          <a:xfrm>
            <a:off x="838202" y="365128"/>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59FF109-8402-844C-A996-E60224BB6782}"/>
              </a:ext>
            </a:extLst>
          </p:cNvPr>
          <p:cNvSpPr>
            <a:spLocks noGrp="1"/>
          </p:cNvSpPr>
          <p:nvPr>
            <p:ph type="body" idx="1"/>
          </p:nvPr>
        </p:nvSpPr>
        <p:spPr>
          <a:xfrm>
            <a:off x="838202"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D118B12-70C7-B84B-8C7F-22DE49110D76}"/>
              </a:ext>
            </a:extLst>
          </p:cNvPr>
          <p:cNvSpPr>
            <a:spLocks noGrp="1"/>
          </p:cNvSpPr>
          <p:nvPr>
            <p:ph type="dt" sz="half" idx="2"/>
          </p:nvPr>
        </p:nvSpPr>
        <p:spPr>
          <a:xfrm>
            <a:off x="838201" y="6356353"/>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8A72EE-11A5-F344-8727-0E304661B988}" type="datetimeFigureOut">
              <a:rPr lang="en-US" smtClean="0"/>
              <a:t>11/16/21</a:t>
            </a:fld>
            <a:endParaRPr lang="en-US"/>
          </a:p>
        </p:txBody>
      </p:sp>
      <p:sp>
        <p:nvSpPr>
          <p:cNvPr id="5" name="Footer Placeholder 4">
            <a:extLst>
              <a:ext uri="{FF2B5EF4-FFF2-40B4-BE49-F238E27FC236}">
                <a16:creationId xmlns:a16="http://schemas.microsoft.com/office/drawing/2014/main" id="{9281277F-F1FE-554B-BEB4-7A70F5179ED7}"/>
              </a:ext>
            </a:extLst>
          </p:cNvPr>
          <p:cNvSpPr>
            <a:spLocks noGrp="1"/>
          </p:cNvSpPr>
          <p:nvPr>
            <p:ph type="ftr" sz="quarter" idx="3"/>
          </p:nvPr>
        </p:nvSpPr>
        <p:spPr>
          <a:xfrm>
            <a:off x="4038602" y="6356353"/>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CFA85CA-D4EC-E347-A7C3-04E06E509EE4}"/>
              </a:ext>
            </a:extLst>
          </p:cNvPr>
          <p:cNvSpPr>
            <a:spLocks noGrp="1"/>
          </p:cNvSpPr>
          <p:nvPr>
            <p:ph type="sldNum" sz="quarter" idx="4"/>
          </p:nvPr>
        </p:nvSpPr>
        <p:spPr>
          <a:xfrm>
            <a:off x="8610601" y="6356353"/>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B9CB0DF-4DFF-D44C-BCC4-8D7DCECAC2A0}" type="slidenum">
              <a:rPr lang="en-US" smtClean="0"/>
              <a:t>‹#›</a:t>
            </a:fld>
            <a:endParaRPr lang="en-US"/>
          </a:p>
        </p:txBody>
      </p:sp>
    </p:spTree>
    <p:extLst>
      <p:ext uri="{BB962C8B-B14F-4D97-AF65-F5344CB8AC3E}">
        <p14:creationId xmlns:p14="http://schemas.microsoft.com/office/powerpoint/2010/main" val="5993786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383"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6" indent="-228596" algn="l" defTabSz="914383" rtl="0" eaLnBrk="1" latinLnBrk="0" hangingPunct="1">
        <a:lnSpc>
          <a:spcPct val="90000"/>
        </a:lnSpc>
        <a:spcBef>
          <a:spcPts val="1001"/>
        </a:spcBef>
        <a:buFont typeface="Arial" panose="020B0604020202020204" pitchFamily="34" charset="0"/>
        <a:buChar char="•"/>
        <a:defRPr sz="2800" kern="1200">
          <a:solidFill>
            <a:schemeClr val="tx1"/>
          </a:solidFill>
          <a:latin typeface="+mn-lt"/>
          <a:ea typeface="+mn-ea"/>
          <a:cs typeface="+mn-cs"/>
        </a:defRPr>
      </a:lvl1pPr>
      <a:lvl2pPr marL="685789" indent="-228596" algn="l" defTabSz="914383"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81" indent="-228596" algn="l" defTabSz="914383"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73" indent="-228596" algn="l" defTabSz="91438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4pPr>
      <a:lvl5pPr marL="2057366" indent="-228596" algn="l" defTabSz="91438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5pPr>
      <a:lvl6pPr marL="2514558" indent="-228596" algn="l" defTabSz="91438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6pPr>
      <a:lvl7pPr marL="2971751" indent="-228596" algn="l" defTabSz="91438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7pPr>
      <a:lvl8pPr marL="3428942" indent="-228596" algn="l" defTabSz="91438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8pPr>
      <a:lvl9pPr marL="3886134" indent="-228596" algn="l" defTabSz="91438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9pPr>
    </p:bodyStyle>
    <p:otherStyle>
      <a:defPPr>
        <a:defRPr lang="en-US"/>
      </a:defPPr>
      <a:lvl1pPr marL="0" algn="l" defTabSz="914383" rtl="0" eaLnBrk="1" latinLnBrk="0" hangingPunct="1">
        <a:defRPr sz="1801" kern="1200">
          <a:solidFill>
            <a:schemeClr val="tx1"/>
          </a:solidFill>
          <a:latin typeface="+mn-lt"/>
          <a:ea typeface="+mn-ea"/>
          <a:cs typeface="+mn-cs"/>
        </a:defRPr>
      </a:lvl1pPr>
      <a:lvl2pPr marL="457193" algn="l" defTabSz="914383" rtl="0" eaLnBrk="1" latinLnBrk="0" hangingPunct="1">
        <a:defRPr sz="1801" kern="1200">
          <a:solidFill>
            <a:schemeClr val="tx1"/>
          </a:solidFill>
          <a:latin typeface="+mn-lt"/>
          <a:ea typeface="+mn-ea"/>
          <a:cs typeface="+mn-cs"/>
        </a:defRPr>
      </a:lvl2pPr>
      <a:lvl3pPr marL="914383" algn="l" defTabSz="914383" rtl="0" eaLnBrk="1" latinLnBrk="0" hangingPunct="1">
        <a:defRPr sz="1801" kern="1200">
          <a:solidFill>
            <a:schemeClr val="tx1"/>
          </a:solidFill>
          <a:latin typeface="+mn-lt"/>
          <a:ea typeface="+mn-ea"/>
          <a:cs typeface="+mn-cs"/>
        </a:defRPr>
      </a:lvl3pPr>
      <a:lvl4pPr marL="1371578" algn="l" defTabSz="914383" rtl="0" eaLnBrk="1" latinLnBrk="0" hangingPunct="1">
        <a:defRPr sz="1801" kern="1200">
          <a:solidFill>
            <a:schemeClr val="tx1"/>
          </a:solidFill>
          <a:latin typeface="+mn-lt"/>
          <a:ea typeface="+mn-ea"/>
          <a:cs typeface="+mn-cs"/>
        </a:defRPr>
      </a:lvl4pPr>
      <a:lvl5pPr marL="1828769" algn="l" defTabSz="914383" rtl="0" eaLnBrk="1" latinLnBrk="0" hangingPunct="1">
        <a:defRPr sz="1801" kern="1200">
          <a:solidFill>
            <a:schemeClr val="tx1"/>
          </a:solidFill>
          <a:latin typeface="+mn-lt"/>
          <a:ea typeface="+mn-ea"/>
          <a:cs typeface="+mn-cs"/>
        </a:defRPr>
      </a:lvl5pPr>
      <a:lvl6pPr marL="2285961" algn="l" defTabSz="914383" rtl="0" eaLnBrk="1" latinLnBrk="0" hangingPunct="1">
        <a:defRPr sz="1801" kern="1200">
          <a:solidFill>
            <a:schemeClr val="tx1"/>
          </a:solidFill>
          <a:latin typeface="+mn-lt"/>
          <a:ea typeface="+mn-ea"/>
          <a:cs typeface="+mn-cs"/>
        </a:defRPr>
      </a:lvl6pPr>
      <a:lvl7pPr marL="2743154" algn="l" defTabSz="914383" rtl="0" eaLnBrk="1" latinLnBrk="0" hangingPunct="1">
        <a:defRPr sz="1801" kern="1200">
          <a:solidFill>
            <a:schemeClr val="tx1"/>
          </a:solidFill>
          <a:latin typeface="+mn-lt"/>
          <a:ea typeface="+mn-ea"/>
          <a:cs typeface="+mn-cs"/>
        </a:defRPr>
      </a:lvl7pPr>
      <a:lvl8pPr marL="3200346" algn="l" defTabSz="914383" rtl="0" eaLnBrk="1" latinLnBrk="0" hangingPunct="1">
        <a:defRPr sz="1801" kern="1200">
          <a:solidFill>
            <a:schemeClr val="tx1"/>
          </a:solidFill>
          <a:latin typeface="+mn-lt"/>
          <a:ea typeface="+mn-ea"/>
          <a:cs typeface="+mn-cs"/>
        </a:defRPr>
      </a:lvl8pPr>
      <a:lvl9pPr marL="3657539" algn="l" defTabSz="914383" rtl="0" eaLnBrk="1" latinLnBrk="0" hangingPunct="1">
        <a:defRPr sz="180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3.xml"/><Relationship Id="rId7" Type="http://schemas.openxmlformats.org/officeDocument/2006/relationships/tags" Target="../tags/tag7.xm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tags" Target="../tags/tag6.xml"/><Relationship Id="rId5" Type="http://schemas.openxmlformats.org/officeDocument/2006/relationships/tags" Target="../tags/tag5.xml"/><Relationship Id="rId4" Type="http://schemas.openxmlformats.org/officeDocument/2006/relationships/tags" Target="../tags/tag4.xml"/></Relationships>
</file>

<file path=ppt/slides/_rels/slide7.xml.rels><?xml version="1.0" encoding="UTF-8" standalone="yes"?>
<Relationships xmlns="http://schemas.openxmlformats.org/package/2006/relationships"><Relationship Id="rId8" Type="http://schemas.openxmlformats.org/officeDocument/2006/relationships/tags" Target="../tags/tag15.xml"/><Relationship Id="rId13" Type="http://schemas.openxmlformats.org/officeDocument/2006/relationships/tags" Target="../tags/tag20.xml"/><Relationship Id="rId3" Type="http://schemas.openxmlformats.org/officeDocument/2006/relationships/tags" Target="../tags/tag10.xml"/><Relationship Id="rId7" Type="http://schemas.openxmlformats.org/officeDocument/2006/relationships/tags" Target="../tags/tag14.xml"/><Relationship Id="rId12" Type="http://schemas.openxmlformats.org/officeDocument/2006/relationships/tags" Target="../tags/tag19.xml"/><Relationship Id="rId2" Type="http://schemas.openxmlformats.org/officeDocument/2006/relationships/tags" Target="../tags/tag9.xml"/><Relationship Id="rId1" Type="http://schemas.openxmlformats.org/officeDocument/2006/relationships/tags" Target="../tags/tag8.xml"/><Relationship Id="rId6" Type="http://schemas.openxmlformats.org/officeDocument/2006/relationships/tags" Target="../tags/tag13.xml"/><Relationship Id="rId11" Type="http://schemas.openxmlformats.org/officeDocument/2006/relationships/tags" Target="../tags/tag18.xml"/><Relationship Id="rId5" Type="http://schemas.openxmlformats.org/officeDocument/2006/relationships/tags" Target="../tags/tag12.xml"/><Relationship Id="rId10" Type="http://schemas.openxmlformats.org/officeDocument/2006/relationships/tags" Target="../tags/tag17.xml"/><Relationship Id="rId4" Type="http://schemas.openxmlformats.org/officeDocument/2006/relationships/tags" Target="../tags/tag11.xml"/><Relationship Id="rId9" Type="http://schemas.openxmlformats.org/officeDocument/2006/relationships/tags" Target="../tags/tag16.xml"/><Relationship Id="rId14"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5380"/>
            <a:ext cx="12192000" cy="6858000"/>
          </a:xfrm>
          <a:prstGeom prst="rect">
            <a:avLst/>
          </a:prstGeom>
          <a:solidFill>
            <a:schemeClr val="accent5">
              <a:lumMod val="20000"/>
              <a:lumOff val="80000"/>
            </a:schemeClr>
          </a:solidFill>
          <a:ln>
            <a:solidFill>
              <a:schemeClr val="accent3">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dirty="0"/>
          </a:p>
        </p:txBody>
      </p:sp>
      <p:cxnSp>
        <p:nvCxnSpPr>
          <p:cNvPr id="5" name="Straight Connector 4"/>
          <p:cNvCxnSpPr/>
          <p:nvPr/>
        </p:nvCxnSpPr>
        <p:spPr>
          <a:xfrm flipV="1">
            <a:off x="235979" y="1388794"/>
            <a:ext cx="11710219" cy="29497"/>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flipV="1">
            <a:off x="2" y="3882784"/>
            <a:ext cx="11710219" cy="29497"/>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51687425-3EE3-D04C-A1B2-FC879CD5D969}"/>
              </a:ext>
            </a:extLst>
          </p:cNvPr>
          <p:cNvSpPr>
            <a:spLocks noGrp="1"/>
          </p:cNvSpPr>
          <p:nvPr>
            <p:ph type="ctrTitle"/>
          </p:nvPr>
        </p:nvSpPr>
        <p:spPr>
          <a:xfrm>
            <a:off x="1519086" y="1267275"/>
            <a:ext cx="9144000" cy="2387600"/>
          </a:xfrm>
        </p:spPr>
        <p:txBody>
          <a:bodyPr>
            <a:normAutofit/>
          </a:bodyPr>
          <a:lstStyle/>
          <a:p>
            <a:r>
              <a:rPr lang="en-US" sz="3800" b="1" dirty="0"/>
              <a:t>THE IMPERATIVES OF GOVERNMENT POLICY FRAMEWORK FOR THE IMPLEMENTATION OF SUSTAINABLE INFRASTRUCTURE DEVELOPMENT IN NIGERIA</a:t>
            </a:r>
          </a:p>
        </p:txBody>
      </p:sp>
      <p:sp>
        <p:nvSpPr>
          <p:cNvPr id="7" name="Rectangle 6"/>
          <p:cNvSpPr/>
          <p:nvPr/>
        </p:nvSpPr>
        <p:spPr>
          <a:xfrm>
            <a:off x="0" y="-15375"/>
            <a:ext cx="12192000" cy="14336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ln>
                <a:solidFill>
                  <a:schemeClr val="accent1">
                    <a:lumMod val="75000"/>
                  </a:schemeClr>
                </a:solidFill>
              </a:ln>
              <a:solidFill>
                <a:schemeClr val="accent1">
                  <a:lumMod val="75000"/>
                </a:schemeClr>
              </a:solidFill>
            </a:endParaRPr>
          </a:p>
        </p:txBody>
      </p:sp>
      <p:sp>
        <p:nvSpPr>
          <p:cNvPr id="8" name="Rectangle 7"/>
          <p:cNvSpPr/>
          <p:nvPr/>
        </p:nvSpPr>
        <p:spPr>
          <a:xfrm>
            <a:off x="0" y="3776399"/>
            <a:ext cx="12192000" cy="309698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dirty="0">
              <a:ln>
                <a:solidFill>
                  <a:schemeClr val="accent1">
                    <a:lumMod val="75000"/>
                  </a:schemeClr>
                </a:solidFill>
              </a:ln>
              <a:solidFill>
                <a:schemeClr val="accent1">
                  <a:lumMod val="75000"/>
                </a:schemeClr>
              </a:solidFill>
            </a:endParaRPr>
          </a:p>
        </p:txBody>
      </p:sp>
      <p:sp>
        <p:nvSpPr>
          <p:cNvPr id="3" name="Subtitle 2">
            <a:extLst>
              <a:ext uri="{FF2B5EF4-FFF2-40B4-BE49-F238E27FC236}">
                <a16:creationId xmlns:a16="http://schemas.microsoft.com/office/drawing/2014/main" id="{FF4B5325-6AC6-5046-87A2-F0F6C0739340}"/>
              </a:ext>
            </a:extLst>
          </p:cNvPr>
          <p:cNvSpPr>
            <a:spLocks noGrp="1"/>
          </p:cNvSpPr>
          <p:nvPr>
            <p:ph type="subTitle" idx="1"/>
          </p:nvPr>
        </p:nvSpPr>
        <p:spPr>
          <a:xfrm>
            <a:off x="2823347" y="4465141"/>
            <a:ext cx="6535479" cy="1655762"/>
          </a:xfrm>
        </p:spPr>
        <p:txBody>
          <a:bodyPr>
            <a:normAutofit fontScale="70000" lnSpcReduction="20000"/>
          </a:bodyPr>
          <a:lstStyle/>
          <a:p>
            <a:r>
              <a:rPr lang="en-US" sz="2000" b="1" dirty="0">
                <a:solidFill>
                  <a:schemeClr val="bg1"/>
                </a:solidFill>
              </a:rPr>
              <a:t>BY</a:t>
            </a:r>
          </a:p>
          <a:p>
            <a:r>
              <a:rPr lang="en-US" sz="2000" b="1" dirty="0">
                <a:solidFill>
                  <a:schemeClr val="bg1"/>
                </a:solidFill>
              </a:rPr>
              <a:t>ADEGBITE J. ADEFEMI</a:t>
            </a:r>
          </a:p>
          <a:p>
            <a:r>
              <a:rPr lang="en-US" sz="2000" b="1" dirty="0">
                <a:solidFill>
                  <a:schemeClr val="bg1"/>
                </a:solidFill>
              </a:rPr>
              <a:t> 08023110024</a:t>
            </a:r>
          </a:p>
          <a:p>
            <a:r>
              <a:rPr lang="en-US" sz="2000" b="1" dirty="0">
                <a:solidFill>
                  <a:schemeClr val="bg1"/>
                </a:solidFill>
              </a:rPr>
              <a:t>CEO, FANTOPOS ENVIRONMENTAL SERVICES LTD</a:t>
            </a:r>
          </a:p>
          <a:p>
            <a:r>
              <a:rPr lang="en-US" sz="2000" b="1" dirty="0">
                <a:solidFill>
                  <a:schemeClr val="bg1"/>
                </a:solidFill>
              </a:rPr>
              <a:t>PRESENTED AT NIQS BGM Conference @ ICC, ABUJA</a:t>
            </a:r>
          </a:p>
          <a:p>
            <a:r>
              <a:rPr lang="en-US" sz="2000" b="1" dirty="0">
                <a:solidFill>
                  <a:schemeClr val="bg1"/>
                </a:solidFill>
              </a:rPr>
              <a:t>NOVEMBER, 2021</a:t>
            </a:r>
          </a:p>
          <a:p>
            <a:endParaRPr lang="en-US" sz="2000" b="1" dirty="0">
              <a:solidFill>
                <a:schemeClr val="bg1"/>
              </a:solidFill>
            </a:endParaRPr>
          </a:p>
          <a:p>
            <a:endParaRPr lang="en-US" sz="2000" b="1" dirty="0"/>
          </a:p>
          <a:p>
            <a:endParaRPr lang="en-US" sz="2000" b="1" dirty="0"/>
          </a:p>
        </p:txBody>
      </p:sp>
    </p:spTree>
    <p:extLst>
      <p:ext uri="{BB962C8B-B14F-4D97-AF65-F5344CB8AC3E}">
        <p14:creationId xmlns:p14="http://schemas.microsoft.com/office/powerpoint/2010/main" val="31508430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
            <a:ext cx="12192000" cy="6858000"/>
          </a:xfrm>
          <a:prstGeom prst="rect">
            <a:avLst/>
          </a:prstGeom>
          <a:solidFill>
            <a:schemeClr val="accent5">
              <a:lumMod val="20000"/>
              <a:lumOff val="80000"/>
            </a:schemeClr>
          </a:solidFill>
          <a:ln>
            <a:solidFill>
              <a:schemeClr val="accent3">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6" name="Content Placeholder 4"/>
          <p:cNvSpPr txBox="1">
            <a:spLocks/>
          </p:cNvSpPr>
          <p:nvPr/>
        </p:nvSpPr>
        <p:spPr>
          <a:xfrm>
            <a:off x="893256" y="1356288"/>
            <a:ext cx="11146347" cy="1386914"/>
          </a:xfrm>
          <a:prstGeom prst="rect">
            <a:avLst/>
          </a:prstGeom>
        </p:spPr>
        <p:txBody>
          <a:bodyPr vert="horz" lIns="91440" tIns="45721" rIns="91440" bIns="45721"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b="1" dirty="0"/>
              <a:t>Local Content in Sustainable Infrastructure Development</a:t>
            </a:r>
          </a:p>
          <a:p>
            <a:pPr marL="0" indent="0">
              <a:buNone/>
            </a:pPr>
            <a:r>
              <a:rPr lang="en-GB" sz="2400" dirty="0"/>
              <a:t>Actions that should be taken to deliver a ‘local content policy’ within the context of the infrastructure sector are as below:</a:t>
            </a:r>
            <a:endParaRPr lang="en-US" sz="2400" dirty="0"/>
          </a:p>
          <a:p>
            <a:pPr marL="0" indent="0">
              <a:buNone/>
            </a:pPr>
            <a:endParaRPr lang="en-US" b="1" dirty="0"/>
          </a:p>
          <a:p>
            <a:pPr marL="0" indent="0">
              <a:buNone/>
            </a:pPr>
            <a:endParaRPr lang="en-US" b="1" u="sng" dirty="0"/>
          </a:p>
        </p:txBody>
      </p:sp>
      <p:sp>
        <p:nvSpPr>
          <p:cNvPr id="7" name="Rectangle 6"/>
          <p:cNvSpPr/>
          <p:nvPr/>
        </p:nvSpPr>
        <p:spPr>
          <a:xfrm>
            <a:off x="0" y="0"/>
            <a:ext cx="12192000" cy="13129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ln>
                <a:solidFill>
                  <a:schemeClr val="accent1">
                    <a:lumMod val="75000"/>
                  </a:schemeClr>
                </a:solidFill>
              </a:ln>
              <a:solidFill>
                <a:schemeClr val="accent1">
                  <a:lumMod val="75000"/>
                </a:schemeClr>
              </a:solidFill>
            </a:endParaRPr>
          </a:p>
        </p:txBody>
      </p:sp>
      <p:sp>
        <p:nvSpPr>
          <p:cNvPr id="5" name="Content Placeholder 2">
            <a:extLst>
              <a:ext uri="{FF2B5EF4-FFF2-40B4-BE49-F238E27FC236}">
                <a16:creationId xmlns:a16="http://schemas.microsoft.com/office/drawing/2014/main" id="{540944D8-F373-644A-9429-0A648467ECDE}"/>
              </a:ext>
            </a:extLst>
          </p:cNvPr>
          <p:cNvSpPr>
            <a:spLocks noGrp="1"/>
          </p:cNvSpPr>
          <p:nvPr>
            <p:ph idx="1"/>
          </p:nvPr>
        </p:nvSpPr>
        <p:spPr>
          <a:xfrm>
            <a:off x="848830" y="239635"/>
            <a:ext cx="11190770" cy="621531"/>
          </a:xfrm>
        </p:spPr>
        <p:txBody>
          <a:bodyPr>
            <a:noAutofit/>
          </a:bodyPr>
          <a:lstStyle/>
          <a:p>
            <a:pPr marL="0" indent="0">
              <a:buNone/>
            </a:pPr>
            <a:r>
              <a:rPr lang="en-US" sz="3200" b="1" dirty="0">
                <a:solidFill>
                  <a:schemeClr val="bg1"/>
                </a:solidFill>
              </a:rPr>
              <a:t>Key Government Policies to Implement Sustainable Infrastructure in Nigeria</a:t>
            </a:r>
          </a:p>
        </p:txBody>
      </p:sp>
      <p:sp>
        <p:nvSpPr>
          <p:cNvPr id="9" name="Content Placeholder 4"/>
          <p:cNvSpPr txBox="1">
            <a:spLocks/>
          </p:cNvSpPr>
          <p:nvPr/>
        </p:nvSpPr>
        <p:spPr>
          <a:xfrm>
            <a:off x="50803" y="2649105"/>
            <a:ext cx="3937001" cy="4208896"/>
          </a:xfrm>
          <a:prstGeom prst="rect">
            <a:avLst/>
          </a:prstGeom>
          <a:solidFill>
            <a:schemeClr val="bg1"/>
          </a:solidFill>
        </p:spPr>
        <p:txBody>
          <a:bodyPr vert="horz" lIns="91440" tIns="45721" rIns="91440" bIns="45721"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201" b="1" dirty="0"/>
              <a:t>Initial Planning</a:t>
            </a:r>
          </a:p>
          <a:p>
            <a:r>
              <a:rPr lang="en-GB" sz="2201" b="1" dirty="0"/>
              <a:t>consulting</a:t>
            </a:r>
            <a:r>
              <a:rPr lang="en-GB" sz="2201" dirty="0"/>
              <a:t> with local users and affected communities</a:t>
            </a:r>
            <a:endParaRPr lang="en-US" sz="2201" dirty="0"/>
          </a:p>
          <a:p>
            <a:r>
              <a:rPr lang="en-GB" sz="2201" dirty="0"/>
              <a:t> </a:t>
            </a:r>
            <a:r>
              <a:rPr lang="en-GB" sz="2201" b="1" dirty="0"/>
              <a:t>developing</a:t>
            </a:r>
            <a:r>
              <a:rPr lang="en-GB" sz="2201" dirty="0"/>
              <a:t> an operation and maintenance strategy for each new project </a:t>
            </a:r>
            <a:endParaRPr lang="en-US" sz="2201" dirty="0"/>
          </a:p>
          <a:p>
            <a:r>
              <a:rPr lang="en-GB" sz="2201" b="1" dirty="0"/>
              <a:t>evaluating</a:t>
            </a:r>
            <a:r>
              <a:rPr lang="en-GB" sz="2201" dirty="0"/>
              <a:t> alternative solutions and designs for the opportunities presented to build local capacity </a:t>
            </a:r>
            <a:endParaRPr lang="en-US" sz="2201" dirty="0"/>
          </a:p>
          <a:p>
            <a:pPr marL="0" indent="0">
              <a:buNone/>
            </a:pPr>
            <a:endParaRPr lang="en-US" b="1" u="sng" dirty="0"/>
          </a:p>
        </p:txBody>
      </p:sp>
      <p:sp>
        <p:nvSpPr>
          <p:cNvPr id="11" name="Oval 10">
            <a:extLst>
              <a:ext uri="{FF2B5EF4-FFF2-40B4-BE49-F238E27FC236}">
                <a16:creationId xmlns:a16="http://schemas.microsoft.com/office/drawing/2014/main" id="{D11AFFF5-18F7-411F-80BA-3ADC8770EFD3}"/>
              </a:ext>
            </a:extLst>
          </p:cNvPr>
          <p:cNvSpPr>
            <a:spLocks noChangeAspect="1"/>
          </p:cNvSpPr>
          <p:nvPr/>
        </p:nvSpPr>
        <p:spPr>
          <a:xfrm>
            <a:off x="207455" y="1407085"/>
            <a:ext cx="527076" cy="527076"/>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1" rIns="91440" bIns="45721" numCol="1" spcCol="0" rtlCol="0" fromWordArt="0" anchor="ctr" anchorCtr="0" forceAA="0" compatLnSpc="1">
            <a:prstTxWarp prst="textNoShape">
              <a:avLst/>
            </a:prstTxWarp>
            <a:noAutofit/>
          </a:bodyPr>
          <a:lstStyle/>
          <a:p>
            <a:pPr algn="ctr" defTabSz="914406">
              <a:defRPr/>
            </a:pPr>
            <a:r>
              <a:rPr lang="en-US" sz="2400" b="1" dirty="0">
                <a:solidFill>
                  <a:prstClr val="white"/>
                </a:solidFill>
                <a:latin typeface="Calibri"/>
              </a:rPr>
              <a:t>1</a:t>
            </a:r>
          </a:p>
        </p:txBody>
      </p:sp>
      <p:sp>
        <p:nvSpPr>
          <p:cNvPr id="10" name="Content Placeholder 4"/>
          <p:cNvSpPr txBox="1">
            <a:spLocks/>
          </p:cNvSpPr>
          <p:nvPr/>
        </p:nvSpPr>
        <p:spPr>
          <a:xfrm>
            <a:off x="4044953" y="2656609"/>
            <a:ext cx="4013200" cy="4201392"/>
          </a:xfrm>
          <a:prstGeom prst="rect">
            <a:avLst/>
          </a:prstGeom>
          <a:solidFill>
            <a:schemeClr val="bg1"/>
          </a:solidFill>
        </p:spPr>
        <p:txBody>
          <a:bodyPr vert="horz" lIns="91440" tIns="45721" rIns="91440" bIns="45721"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201" b="1" dirty="0"/>
              <a:t>Infrastructure Design</a:t>
            </a:r>
          </a:p>
          <a:p>
            <a:pPr>
              <a:lnSpc>
                <a:spcPct val="100000"/>
              </a:lnSpc>
            </a:pPr>
            <a:r>
              <a:rPr lang="en-GB" sz="2201" dirty="0"/>
              <a:t>Detailed designs should, where appropriate, specify technologies and methods of work that are within the capability of local contractors. </a:t>
            </a:r>
          </a:p>
          <a:p>
            <a:r>
              <a:rPr lang="en-GB" sz="2201" b="1" dirty="0"/>
              <a:t>Standardising designs</a:t>
            </a:r>
            <a:r>
              <a:rPr lang="en-GB" sz="2201" dirty="0"/>
              <a:t> allows local contractors to build skills and increase their efficiency,</a:t>
            </a:r>
          </a:p>
          <a:p>
            <a:r>
              <a:rPr lang="en-GB" sz="2201" b="1" dirty="0"/>
              <a:t>specifying locally </a:t>
            </a:r>
            <a:r>
              <a:rPr lang="en-GB" sz="2201" dirty="0"/>
              <a:t>produced materials, components and equipment. </a:t>
            </a:r>
            <a:endParaRPr lang="en-US" sz="2201" b="1" u="sng" dirty="0"/>
          </a:p>
        </p:txBody>
      </p:sp>
      <p:sp>
        <p:nvSpPr>
          <p:cNvPr id="13" name="Content Placeholder 4"/>
          <p:cNvSpPr txBox="1">
            <a:spLocks/>
          </p:cNvSpPr>
          <p:nvPr/>
        </p:nvSpPr>
        <p:spPr>
          <a:xfrm>
            <a:off x="8153402" y="2656609"/>
            <a:ext cx="4013200" cy="4201392"/>
          </a:xfrm>
          <a:prstGeom prst="rect">
            <a:avLst/>
          </a:prstGeom>
          <a:solidFill>
            <a:schemeClr val="bg1"/>
          </a:solidFill>
        </p:spPr>
        <p:txBody>
          <a:bodyPr vert="horz" lIns="91440" tIns="45721" rIns="91440" bIns="45721"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None/>
            </a:pPr>
            <a:r>
              <a:rPr lang="en-US" sz="2201" b="1" dirty="0"/>
              <a:t>Contract Strategy &amp; Execution</a:t>
            </a:r>
          </a:p>
          <a:p>
            <a:pPr>
              <a:lnSpc>
                <a:spcPct val="100000"/>
              </a:lnSpc>
            </a:pPr>
            <a:r>
              <a:rPr lang="en-US" sz="2201" b="1" dirty="0"/>
              <a:t>consultants and contractors</a:t>
            </a:r>
            <a:r>
              <a:rPr lang="en-US" sz="2201" dirty="0"/>
              <a:t> who promote local content through design and specification should be prioritized and given consideration.</a:t>
            </a:r>
            <a:r>
              <a:rPr lang="en-GB" sz="2201" dirty="0"/>
              <a:t> </a:t>
            </a:r>
          </a:p>
          <a:p>
            <a:r>
              <a:rPr lang="en-US" sz="2201" dirty="0"/>
              <a:t>where procurement of materials, components are not done locally, policy should provide ways to subsequently produce such locally.</a:t>
            </a:r>
          </a:p>
          <a:p>
            <a:pPr marL="0" indent="0">
              <a:buNone/>
            </a:pPr>
            <a:endParaRPr lang="en-US" b="1" u="sng" dirty="0"/>
          </a:p>
        </p:txBody>
      </p:sp>
    </p:spTree>
    <p:extLst>
      <p:ext uri="{BB962C8B-B14F-4D97-AF65-F5344CB8AC3E}">
        <p14:creationId xmlns:p14="http://schemas.microsoft.com/office/powerpoint/2010/main" val="30253627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
            <a:ext cx="12192000" cy="6858000"/>
          </a:xfrm>
          <a:prstGeom prst="rect">
            <a:avLst/>
          </a:prstGeom>
          <a:solidFill>
            <a:schemeClr val="accent5">
              <a:lumMod val="20000"/>
              <a:lumOff val="80000"/>
            </a:schemeClr>
          </a:solidFill>
          <a:ln>
            <a:solidFill>
              <a:schemeClr val="accent3">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6" name="Content Placeholder 4"/>
          <p:cNvSpPr txBox="1">
            <a:spLocks/>
          </p:cNvSpPr>
          <p:nvPr/>
        </p:nvSpPr>
        <p:spPr>
          <a:xfrm>
            <a:off x="666777" y="1407088"/>
            <a:ext cx="11461724" cy="1666313"/>
          </a:xfrm>
          <a:prstGeom prst="rect">
            <a:avLst/>
          </a:prstGeom>
        </p:spPr>
        <p:txBody>
          <a:bodyPr vert="horz" lIns="91440" tIns="45721" rIns="91440" bIns="45721" rtlCol="0">
            <a:normAutofit fontScale="8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3300" b="1" dirty="0"/>
              <a:t>Technology in </a:t>
            </a:r>
            <a:r>
              <a:rPr lang="en-GB" sz="3600" b="1" dirty="0"/>
              <a:t>Sustainable </a:t>
            </a:r>
            <a:r>
              <a:rPr lang="en-GB" sz="3300" b="1" dirty="0"/>
              <a:t>Infrastructure Development</a:t>
            </a:r>
          </a:p>
          <a:p>
            <a:pPr marL="0" indent="0">
              <a:buNone/>
            </a:pPr>
            <a:r>
              <a:rPr lang="en-GB" dirty="0"/>
              <a:t>These are policies that encourage investment and the use of new and emerging technologies to reshape the dynamics of infrastructure development with a renewed focus on sustainable development. Such technologies offer various benefits to all stakeholders, including users, the authority/government, concessionaires and developers. </a:t>
            </a:r>
            <a:endParaRPr lang="en-US" b="1" u="sng" dirty="0"/>
          </a:p>
        </p:txBody>
      </p:sp>
      <p:sp>
        <p:nvSpPr>
          <p:cNvPr id="7" name="Rectangle 6"/>
          <p:cNvSpPr/>
          <p:nvPr/>
        </p:nvSpPr>
        <p:spPr>
          <a:xfrm>
            <a:off x="0" y="0"/>
            <a:ext cx="12192000" cy="13129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ln>
                <a:solidFill>
                  <a:schemeClr val="accent1">
                    <a:lumMod val="75000"/>
                  </a:schemeClr>
                </a:solidFill>
              </a:ln>
              <a:solidFill>
                <a:schemeClr val="accent1">
                  <a:lumMod val="75000"/>
                </a:schemeClr>
              </a:solidFill>
            </a:endParaRPr>
          </a:p>
        </p:txBody>
      </p:sp>
      <p:sp>
        <p:nvSpPr>
          <p:cNvPr id="5" name="Content Placeholder 2">
            <a:extLst>
              <a:ext uri="{FF2B5EF4-FFF2-40B4-BE49-F238E27FC236}">
                <a16:creationId xmlns:a16="http://schemas.microsoft.com/office/drawing/2014/main" id="{540944D8-F373-644A-9429-0A648467ECDE}"/>
              </a:ext>
            </a:extLst>
          </p:cNvPr>
          <p:cNvSpPr>
            <a:spLocks noGrp="1"/>
          </p:cNvSpPr>
          <p:nvPr>
            <p:ph idx="1"/>
          </p:nvPr>
        </p:nvSpPr>
        <p:spPr>
          <a:xfrm>
            <a:off x="848830" y="239636"/>
            <a:ext cx="11190770" cy="903366"/>
          </a:xfrm>
        </p:spPr>
        <p:txBody>
          <a:bodyPr>
            <a:noAutofit/>
          </a:bodyPr>
          <a:lstStyle/>
          <a:p>
            <a:pPr marL="0" indent="0">
              <a:buNone/>
            </a:pPr>
            <a:r>
              <a:rPr lang="en-US" sz="3200" b="1" dirty="0">
                <a:solidFill>
                  <a:schemeClr val="bg1"/>
                </a:solidFill>
              </a:rPr>
              <a:t>Key Government Policies to Implement Sustainable Infrastructure in Nigeria</a:t>
            </a:r>
          </a:p>
        </p:txBody>
      </p:sp>
      <p:sp>
        <p:nvSpPr>
          <p:cNvPr id="9" name="Content Placeholder 4"/>
          <p:cNvSpPr txBox="1">
            <a:spLocks/>
          </p:cNvSpPr>
          <p:nvPr/>
        </p:nvSpPr>
        <p:spPr>
          <a:xfrm>
            <a:off x="8153402" y="3073398"/>
            <a:ext cx="3962399" cy="3784602"/>
          </a:xfrm>
          <a:prstGeom prst="rect">
            <a:avLst/>
          </a:prstGeom>
          <a:solidFill>
            <a:schemeClr val="bg1"/>
          </a:solidFill>
        </p:spPr>
        <p:txBody>
          <a:bodyPr vert="horz" lIns="91440" tIns="45721" rIns="91440" bIns="45721"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b="1" dirty="0"/>
              <a:t>Such Policies should;</a:t>
            </a:r>
          </a:p>
          <a:p>
            <a:pPr marL="0" indent="0">
              <a:buNone/>
            </a:pPr>
            <a:r>
              <a:rPr lang="en-US" sz="2000" dirty="0"/>
              <a:t>-  </a:t>
            </a:r>
            <a:r>
              <a:rPr lang="en-US" sz="2000" b="1" dirty="0"/>
              <a:t>Identify</a:t>
            </a:r>
            <a:r>
              <a:rPr lang="en-US" sz="2000" dirty="0"/>
              <a:t> key technologies with the potential to shape the infrastructure of the future</a:t>
            </a:r>
          </a:p>
          <a:p>
            <a:pPr marL="0" indent="0">
              <a:buNone/>
            </a:pPr>
            <a:r>
              <a:rPr lang="en-US" sz="2000" dirty="0"/>
              <a:t>-  </a:t>
            </a:r>
            <a:r>
              <a:rPr lang="en-US" sz="2000" b="1" dirty="0"/>
              <a:t>drawing</a:t>
            </a:r>
            <a:r>
              <a:rPr lang="en-US" sz="2000" dirty="0"/>
              <a:t> from case studies of existing example.</a:t>
            </a:r>
          </a:p>
          <a:p>
            <a:pPr>
              <a:buFontTx/>
              <a:buChar char="-"/>
            </a:pPr>
            <a:r>
              <a:rPr lang="en-US" sz="2000" b="1" dirty="0"/>
              <a:t>provide policy guidance </a:t>
            </a:r>
            <a:r>
              <a:rPr lang="en-US" sz="2000" dirty="0"/>
              <a:t>on how to foster tech innovation that encourages long-term investment, and alignment with sustainability and quality initiatives</a:t>
            </a:r>
            <a:endParaRPr lang="en-US" sz="2400" b="1" u="sng" dirty="0"/>
          </a:p>
        </p:txBody>
      </p:sp>
      <p:sp>
        <p:nvSpPr>
          <p:cNvPr id="12" name="Content Placeholder 4"/>
          <p:cNvSpPr txBox="1">
            <a:spLocks/>
          </p:cNvSpPr>
          <p:nvPr/>
        </p:nvSpPr>
        <p:spPr>
          <a:xfrm>
            <a:off x="139700" y="3073400"/>
            <a:ext cx="7848596" cy="3784601"/>
          </a:xfrm>
          <a:prstGeom prst="rect">
            <a:avLst/>
          </a:prstGeom>
          <a:solidFill>
            <a:schemeClr val="bg1"/>
          </a:solidFill>
        </p:spPr>
        <p:txBody>
          <a:bodyPr vert="horz" lIns="91440" tIns="45721" rIns="91440" bIns="45721"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2000" dirty="0"/>
              <a:t>These technologies include:</a:t>
            </a:r>
          </a:p>
          <a:p>
            <a:r>
              <a:rPr lang="en-GB" sz="1800" b="1" dirty="0"/>
              <a:t>Improved Materials</a:t>
            </a:r>
            <a:r>
              <a:rPr lang="en-GB" sz="1800" dirty="0"/>
              <a:t> use of recycled materials, plastic wastes, self-healing asphalt, LED light technology, solar power &amp; self-sufficient, and LEED buildings and construction methods </a:t>
            </a:r>
          </a:p>
          <a:p>
            <a:r>
              <a:rPr lang="en-GB" sz="1800" b="1" dirty="0"/>
              <a:t>Use of automation</a:t>
            </a:r>
            <a:r>
              <a:rPr lang="en-GB" sz="1800" dirty="0"/>
              <a:t> and machine-control technologies, to improve the quality of infrastructure. </a:t>
            </a:r>
          </a:p>
          <a:p>
            <a:r>
              <a:rPr lang="en-US" sz="1800" b="1" dirty="0"/>
              <a:t>Key digital technologies </a:t>
            </a:r>
            <a:r>
              <a:rPr lang="en-US" sz="1800" dirty="0"/>
              <a:t>such as </a:t>
            </a:r>
            <a:r>
              <a:rPr lang="en-US" sz="1800" dirty="0" err="1"/>
              <a:t>IoT</a:t>
            </a:r>
            <a:r>
              <a:rPr lang="en-US" sz="1800" dirty="0"/>
              <a:t>, AI, machine learning, and </a:t>
            </a:r>
            <a:r>
              <a:rPr lang="en-US" sz="1800" dirty="0" err="1"/>
              <a:t>blockchain</a:t>
            </a:r>
            <a:r>
              <a:rPr lang="en-US" sz="1800" dirty="0"/>
              <a:t>, amongst others, will have vast implications in infrastructure, both positive through efficiency gains and new business models</a:t>
            </a:r>
            <a:endParaRPr lang="en-GB" sz="1800" dirty="0"/>
          </a:p>
          <a:p>
            <a:r>
              <a:rPr lang="en-GB" sz="1800" b="1" dirty="0"/>
              <a:t>technologies in infrastructure development and management</a:t>
            </a:r>
            <a:r>
              <a:rPr lang="en-GB" sz="1800" dirty="0"/>
              <a:t>, such as project monitoring information systems, intelligent transport management systems and advanced traffic management systems, carbon capture and storage technologies.</a:t>
            </a:r>
            <a:endParaRPr lang="en-US" sz="1800" dirty="0"/>
          </a:p>
          <a:p>
            <a:pPr marL="0" indent="0">
              <a:buNone/>
            </a:pPr>
            <a:endParaRPr lang="en-US" sz="2000" dirty="0"/>
          </a:p>
          <a:p>
            <a:endParaRPr lang="en-US" sz="2000" dirty="0"/>
          </a:p>
        </p:txBody>
      </p:sp>
      <p:sp>
        <p:nvSpPr>
          <p:cNvPr id="10" name="Oval 9">
            <a:extLst>
              <a:ext uri="{FF2B5EF4-FFF2-40B4-BE49-F238E27FC236}">
                <a16:creationId xmlns:a16="http://schemas.microsoft.com/office/drawing/2014/main" id="{BADF4E0B-B160-4F66-A782-587D63C3D362}"/>
              </a:ext>
            </a:extLst>
          </p:cNvPr>
          <p:cNvSpPr>
            <a:spLocks noChangeAspect="1"/>
          </p:cNvSpPr>
          <p:nvPr/>
        </p:nvSpPr>
        <p:spPr>
          <a:xfrm>
            <a:off x="139700" y="1356285"/>
            <a:ext cx="527076" cy="527076"/>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1" rIns="91440" bIns="45721" numCol="1" spcCol="0" rtlCol="0" fromWordArt="0" anchor="ctr" anchorCtr="0" forceAA="0" compatLnSpc="1">
            <a:prstTxWarp prst="textNoShape">
              <a:avLst/>
            </a:prstTxWarp>
            <a:noAutofit/>
          </a:bodyPr>
          <a:lstStyle/>
          <a:p>
            <a:pPr algn="ctr" defTabSz="914406">
              <a:defRPr/>
            </a:pPr>
            <a:r>
              <a:rPr lang="en-US" sz="2400" b="1" dirty="0">
                <a:solidFill>
                  <a:prstClr val="white"/>
                </a:solidFill>
                <a:latin typeface="Calibri"/>
              </a:rPr>
              <a:t>2</a:t>
            </a:r>
          </a:p>
        </p:txBody>
      </p:sp>
    </p:spTree>
    <p:extLst>
      <p:ext uri="{BB962C8B-B14F-4D97-AF65-F5344CB8AC3E}">
        <p14:creationId xmlns:p14="http://schemas.microsoft.com/office/powerpoint/2010/main" val="8824331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
            <a:ext cx="12192000" cy="6858000"/>
          </a:xfrm>
          <a:prstGeom prst="rect">
            <a:avLst/>
          </a:prstGeom>
          <a:solidFill>
            <a:schemeClr val="accent5">
              <a:lumMod val="20000"/>
              <a:lumOff val="80000"/>
            </a:schemeClr>
          </a:solidFill>
          <a:ln>
            <a:solidFill>
              <a:schemeClr val="accent3">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6" name="Content Placeholder 4"/>
          <p:cNvSpPr txBox="1">
            <a:spLocks/>
          </p:cNvSpPr>
          <p:nvPr/>
        </p:nvSpPr>
        <p:spPr>
          <a:xfrm>
            <a:off x="677353" y="1330887"/>
            <a:ext cx="11362246" cy="2098114"/>
          </a:xfrm>
          <a:prstGeom prst="rect">
            <a:avLst/>
          </a:prstGeom>
        </p:spPr>
        <p:txBody>
          <a:bodyPr vert="horz" lIns="91440" tIns="45721" rIns="91440" bIns="45721"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b="1" dirty="0"/>
              <a:t>Energy in Sustainable Infrastructure Development</a:t>
            </a:r>
          </a:p>
          <a:p>
            <a:pPr marL="0" indent="0">
              <a:buNone/>
            </a:pPr>
            <a:r>
              <a:rPr lang="en-US" sz="2400" dirty="0"/>
              <a:t>Moving forward, investments need to be shifted to low-carbon, climate-resilient energy infrastructure and scaled-up significantly to support the broader development, economic, energy security and climate agendas.</a:t>
            </a:r>
          </a:p>
          <a:p>
            <a:pPr marL="0" indent="0">
              <a:buNone/>
            </a:pPr>
            <a:r>
              <a:rPr lang="en-US" sz="2400" dirty="0"/>
              <a:t>Some Key issues for policy makers are</a:t>
            </a:r>
            <a:r>
              <a:rPr lang="en-US" sz="2601" dirty="0"/>
              <a:t>:</a:t>
            </a:r>
            <a:endParaRPr lang="en-US" sz="2601" b="1" u="sng" dirty="0"/>
          </a:p>
        </p:txBody>
      </p:sp>
      <p:sp>
        <p:nvSpPr>
          <p:cNvPr id="7" name="Rectangle 6"/>
          <p:cNvSpPr/>
          <p:nvPr/>
        </p:nvSpPr>
        <p:spPr>
          <a:xfrm>
            <a:off x="0" y="0"/>
            <a:ext cx="12192000" cy="13129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ln>
                <a:solidFill>
                  <a:schemeClr val="accent1">
                    <a:lumMod val="75000"/>
                  </a:schemeClr>
                </a:solidFill>
              </a:ln>
              <a:solidFill>
                <a:schemeClr val="accent1">
                  <a:lumMod val="75000"/>
                </a:schemeClr>
              </a:solidFill>
            </a:endParaRPr>
          </a:p>
        </p:txBody>
      </p:sp>
      <p:sp>
        <p:nvSpPr>
          <p:cNvPr id="5" name="Content Placeholder 2">
            <a:extLst>
              <a:ext uri="{FF2B5EF4-FFF2-40B4-BE49-F238E27FC236}">
                <a16:creationId xmlns:a16="http://schemas.microsoft.com/office/drawing/2014/main" id="{540944D8-F373-644A-9429-0A648467ECDE}"/>
              </a:ext>
            </a:extLst>
          </p:cNvPr>
          <p:cNvSpPr>
            <a:spLocks noGrp="1"/>
          </p:cNvSpPr>
          <p:nvPr>
            <p:ph idx="1"/>
          </p:nvPr>
        </p:nvSpPr>
        <p:spPr>
          <a:xfrm>
            <a:off x="848830" y="239635"/>
            <a:ext cx="11190770" cy="621531"/>
          </a:xfrm>
        </p:spPr>
        <p:txBody>
          <a:bodyPr>
            <a:noAutofit/>
          </a:bodyPr>
          <a:lstStyle/>
          <a:p>
            <a:pPr marL="0" indent="0">
              <a:buNone/>
            </a:pPr>
            <a:r>
              <a:rPr lang="en-US" sz="3200" b="1" dirty="0">
                <a:solidFill>
                  <a:schemeClr val="bg1"/>
                </a:solidFill>
              </a:rPr>
              <a:t>Key Government Policies to Implement Sustainable Infrastructure in Nigeria</a:t>
            </a:r>
          </a:p>
        </p:txBody>
      </p:sp>
      <p:sp>
        <p:nvSpPr>
          <p:cNvPr id="9" name="Content Placeholder 4"/>
          <p:cNvSpPr txBox="1">
            <a:spLocks/>
          </p:cNvSpPr>
          <p:nvPr/>
        </p:nvSpPr>
        <p:spPr>
          <a:xfrm>
            <a:off x="101600" y="3429001"/>
            <a:ext cx="5676900" cy="3378201"/>
          </a:xfrm>
          <a:prstGeom prst="rect">
            <a:avLst/>
          </a:prstGeom>
          <a:solidFill>
            <a:schemeClr val="bg1"/>
          </a:solidFill>
        </p:spPr>
        <p:txBody>
          <a:bodyPr vert="horz" lIns="91440" tIns="45721" rIns="91440" bIns="45721"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201" b="1" dirty="0"/>
              <a:t>INVESTMENT POLICY: </a:t>
            </a:r>
            <a:r>
              <a:rPr lang="en-US" sz="2201" dirty="0"/>
              <a:t>applying investment policy principles such as nondiscriminatory treatment of international investment in clean energy, intellectual property protection, transparency and contract enforcement;</a:t>
            </a:r>
          </a:p>
          <a:p>
            <a:pPr marL="0" indent="0">
              <a:buNone/>
            </a:pPr>
            <a:r>
              <a:rPr lang="en-US" sz="2201" b="1" dirty="0"/>
              <a:t>INVESTMENT PROMOTION AND FACILITATION: </a:t>
            </a:r>
            <a:r>
              <a:rPr lang="en-US" sz="2201" dirty="0"/>
              <a:t> improving coherence of the broad system of investment incentives and disincentives, with the objective of shifting incentives away from conventional energy towards clean energy.</a:t>
            </a:r>
          </a:p>
        </p:txBody>
      </p:sp>
      <p:sp>
        <p:nvSpPr>
          <p:cNvPr id="11" name="Oval 10">
            <a:extLst>
              <a:ext uri="{FF2B5EF4-FFF2-40B4-BE49-F238E27FC236}">
                <a16:creationId xmlns:a16="http://schemas.microsoft.com/office/drawing/2014/main" id="{150C6C1A-0E5D-4071-B2DB-55B5D498B4FA}"/>
              </a:ext>
            </a:extLst>
          </p:cNvPr>
          <p:cNvSpPr>
            <a:spLocks noChangeAspect="1"/>
          </p:cNvSpPr>
          <p:nvPr/>
        </p:nvSpPr>
        <p:spPr>
          <a:xfrm>
            <a:off x="137577" y="1351783"/>
            <a:ext cx="527076" cy="527076"/>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1" rIns="91440" bIns="45721" numCol="1" spcCol="0" rtlCol="0" fromWordArt="0" anchor="ctr" anchorCtr="0" forceAA="0" compatLnSpc="1">
            <a:prstTxWarp prst="textNoShape">
              <a:avLst/>
            </a:prstTxWarp>
            <a:noAutofit/>
          </a:bodyPr>
          <a:lstStyle/>
          <a:p>
            <a:pPr algn="ctr" defTabSz="914406">
              <a:defRPr/>
            </a:pPr>
            <a:r>
              <a:rPr lang="en-US" sz="2400" b="1" dirty="0">
                <a:solidFill>
                  <a:prstClr val="white"/>
                </a:solidFill>
                <a:latin typeface="Calibri"/>
              </a:rPr>
              <a:t>3</a:t>
            </a:r>
          </a:p>
        </p:txBody>
      </p:sp>
      <p:sp>
        <p:nvSpPr>
          <p:cNvPr id="13" name="Content Placeholder 4"/>
          <p:cNvSpPr txBox="1">
            <a:spLocks/>
          </p:cNvSpPr>
          <p:nvPr/>
        </p:nvSpPr>
        <p:spPr>
          <a:xfrm>
            <a:off x="5880101" y="2903105"/>
            <a:ext cx="6172199" cy="3904096"/>
          </a:xfrm>
          <a:prstGeom prst="rect">
            <a:avLst/>
          </a:prstGeom>
          <a:solidFill>
            <a:schemeClr val="bg1"/>
          </a:solidFill>
        </p:spPr>
        <p:txBody>
          <a:bodyPr vert="horz" lIns="91440" tIns="45721" rIns="91440" bIns="45721"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201" b="1" dirty="0"/>
              <a:t>PUBLIC GOVERNANCE POLICY AND ENERGY MARKET INSTITUTIONS: </a:t>
            </a:r>
            <a:r>
              <a:rPr lang="en-US" sz="2201" dirty="0"/>
              <a:t>improving the governance and regulatory quality of electricity markets, mapping of geographical distribution of renewable energy resources, and coordinating deployment of the electricity grid with that of clean energy generation;</a:t>
            </a:r>
          </a:p>
          <a:p>
            <a:pPr marL="0" indent="0">
              <a:buNone/>
            </a:pPr>
            <a:r>
              <a:rPr lang="en-US" sz="2201" b="1" dirty="0"/>
              <a:t>ENERGY MARKET DESIGN/COMPETITION POLICY: </a:t>
            </a:r>
            <a:r>
              <a:rPr lang="en-US" sz="2201" dirty="0"/>
              <a:t>allowing multiple actors to engage in electricity generation as well as transmission/distribution by designing open and transparent procurement processes for renewable energy projects</a:t>
            </a:r>
            <a:endParaRPr lang="en-US" sz="2201" b="1" dirty="0"/>
          </a:p>
          <a:p>
            <a:pPr marL="0" indent="0">
              <a:buNone/>
            </a:pPr>
            <a:endParaRPr lang="en-US" sz="2201" dirty="0"/>
          </a:p>
        </p:txBody>
      </p:sp>
    </p:spTree>
    <p:extLst>
      <p:ext uri="{BB962C8B-B14F-4D97-AF65-F5344CB8AC3E}">
        <p14:creationId xmlns:p14="http://schemas.microsoft.com/office/powerpoint/2010/main" val="12778680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86BDA4-0F9F-5D4C-99F7-ADB61AA5D010}"/>
              </a:ext>
            </a:extLst>
          </p:cNvPr>
          <p:cNvSpPr>
            <a:spLocks noGrp="1"/>
          </p:cNvSpPr>
          <p:nvPr>
            <p:ph type="title"/>
          </p:nvPr>
        </p:nvSpPr>
        <p:spPr>
          <a:xfrm>
            <a:off x="726690" y="130953"/>
            <a:ext cx="10257261" cy="1325563"/>
          </a:xfrm>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br>
              <a:rPr lang="en-GB" sz="4000" b="1" dirty="0"/>
            </a:br>
            <a:r>
              <a:rPr lang="en-GB" sz="3700" b="1" dirty="0"/>
              <a:t>Energy in Sustainable Infrastructure Development (contd.) </a:t>
            </a:r>
            <a:br>
              <a:rPr lang="en-GB" sz="3700" b="1" dirty="0"/>
            </a:br>
            <a:endParaRPr lang="en-US" sz="3700" dirty="0"/>
          </a:p>
        </p:txBody>
      </p:sp>
      <p:sp>
        <p:nvSpPr>
          <p:cNvPr id="3" name="Content Placeholder 2">
            <a:extLst>
              <a:ext uri="{FF2B5EF4-FFF2-40B4-BE49-F238E27FC236}">
                <a16:creationId xmlns:a16="http://schemas.microsoft.com/office/drawing/2014/main" id="{33390B57-492E-3442-83F9-EF7088B7D43C}"/>
              </a:ext>
            </a:extLst>
          </p:cNvPr>
          <p:cNvSpPr>
            <a:spLocks noGrp="1"/>
          </p:cNvSpPr>
          <p:nvPr>
            <p:ph idx="1"/>
          </p:nvPr>
        </p:nvSpPr>
        <p:spPr>
          <a:xfrm>
            <a:off x="838202" y="1825624"/>
            <a:ext cx="10515600" cy="4552873"/>
          </a:xfrm>
          <a:solidFill>
            <a:schemeClr val="accent5">
              <a:lumMod val="20000"/>
              <a:lumOff val="80000"/>
            </a:schemeClr>
          </a:solidFill>
        </p:spPr>
        <p:txBody>
          <a:bodyPr>
            <a:normAutofit fontScale="70000" lnSpcReduction="20000"/>
          </a:bodyPr>
          <a:lstStyle/>
          <a:p>
            <a:pPr marL="0" indent="0">
              <a:buNone/>
            </a:pPr>
            <a:r>
              <a:rPr lang="en-US" dirty="0"/>
              <a:t>The few laws briefly discussed below provide a legal framework for renewable energy in Nigeria</a:t>
            </a:r>
          </a:p>
          <a:p>
            <a:pPr marL="0" indent="0">
              <a:buNone/>
            </a:pPr>
            <a:endParaRPr lang="en-US" b="1" dirty="0"/>
          </a:p>
          <a:p>
            <a:r>
              <a:rPr lang="en-US" b="1" dirty="0"/>
              <a:t>Electricity Power Sector Reform (EPSRA) Act 2005</a:t>
            </a:r>
            <a:r>
              <a:rPr lang="en-US" dirty="0"/>
              <a:t>- the Act is the principal law that governs the Nigeria power sector. The Act is established to provide for the formation of companies to take over the function, assets and liabilities, and staff of the National Electric Power Authority and to develop a competitive electricity market.</a:t>
            </a:r>
          </a:p>
          <a:p>
            <a:r>
              <a:rPr lang="en-US" b="1" dirty="0"/>
              <a:t>NERC Mini-Grid Regulation 2016</a:t>
            </a:r>
            <a:r>
              <a:rPr lang="en-US" dirty="0"/>
              <a:t>- the regulation applies to all mini-grids with a generation capacity of up to 1MW, the owners, operators, and users of the mini-grids as well as other private or public stakeholders. Mini-grid means electricity supply system with its power generation capacity, supply electricity to more than one customer which can operate in isolation from or be connected to a distribution licensee's network. While a mini-grid developer is an entity established which has applied for the registration or a permit to operate an isolated mini-grid or which is preparing a tripartite contract for an interconnected mini-grid.</a:t>
            </a:r>
          </a:p>
          <a:p>
            <a:r>
              <a:rPr lang="en-US" b="1" dirty="0"/>
              <a:t>NERC Renewable Energy Feed-In Tariff Regulations 2015-</a:t>
            </a:r>
            <a:r>
              <a:rPr lang="en-US" dirty="0"/>
              <a:t> NERC has also established a feed-in tariff for renewable energy-based power generation which is aimed at promoting the investment of renewable energy in Nigeria. The tariff estimates that Nigeria will generate at least 1000MW from renewable energy.</a:t>
            </a:r>
          </a:p>
          <a:p>
            <a:endParaRPr lang="en-US" dirty="0"/>
          </a:p>
        </p:txBody>
      </p:sp>
    </p:spTree>
    <p:extLst>
      <p:ext uri="{BB962C8B-B14F-4D97-AF65-F5344CB8AC3E}">
        <p14:creationId xmlns:p14="http://schemas.microsoft.com/office/powerpoint/2010/main" val="5377720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31A138-B86C-3248-A76A-F892848CDA29}"/>
              </a:ext>
            </a:extLst>
          </p:cNvPr>
          <p:cNvSpPr>
            <a:spLocks noGrp="1"/>
          </p:cNvSpPr>
          <p:nvPr>
            <p:ph type="title"/>
          </p:nvPr>
        </p:nvSpPr>
        <p:spPr/>
        <p:style>
          <a:lnRef idx="2">
            <a:schemeClr val="accent1">
              <a:shade val="50000"/>
            </a:schemeClr>
          </a:lnRef>
          <a:fillRef idx="1">
            <a:schemeClr val="accent1"/>
          </a:fillRef>
          <a:effectRef idx="0">
            <a:schemeClr val="accent1"/>
          </a:effectRef>
          <a:fontRef idx="minor">
            <a:schemeClr val="lt1"/>
          </a:fontRef>
        </p:style>
        <p:txBody>
          <a:bodyPr/>
          <a:lstStyle/>
          <a:p>
            <a:r>
              <a:rPr lang="en-US" dirty="0"/>
              <a:t>Legal framework on renewable energy (contd.) </a:t>
            </a:r>
          </a:p>
        </p:txBody>
      </p:sp>
      <p:sp>
        <p:nvSpPr>
          <p:cNvPr id="3" name="Content Placeholder 2">
            <a:extLst>
              <a:ext uri="{FF2B5EF4-FFF2-40B4-BE49-F238E27FC236}">
                <a16:creationId xmlns:a16="http://schemas.microsoft.com/office/drawing/2014/main" id="{3B46F0E9-FB90-4743-9A20-DFF0813559ED}"/>
              </a:ext>
            </a:extLst>
          </p:cNvPr>
          <p:cNvSpPr>
            <a:spLocks noGrp="1"/>
          </p:cNvSpPr>
          <p:nvPr>
            <p:ph idx="1"/>
          </p:nvPr>
        </p:nvSpPr>
        <p:spPr>
          <a:solidFill>
            <a:schemeClr val="accent5">
              <a:lumMod val="20000"/>
              <a:lumOff val="80000"/>
            </a:schemeClr>
          </a:solidFill>
        </p:spPr>
        <p:txBody>
          <a:bodyPr>
            <a:normAutofit fontScale="77500" lnSpcReduction="20000"/>
          </a:bodyPr>
          <a:lstStyle/>
          <a:p>
            <a:r>
              <a:rPr lang="en-US" b="1" dirty="0"/>
              <a:t>National Electric Power Policy 2001</a:t>
            </a:r>
            <a:r>
              <a:rPr lang="en-US" dirty="0"/>
              <a:t>- the policy lays out the framework for the reform and liberalization of the Nigerian Electricity Supply Industry (NESI). The goal of the policy is to ensure that the electricity supply industry meets the electricity demand efficiently and economically in Nigeria.</a:t>
            </a:r>
          </a:p>
          <a:p>
            <a:r>
              <a:rPr lang="en-US" b="1" dirty="0"/>
              <a:t>Renewable Electricity Policy Guidelines 2006</a:t>
            </a:r>
            <a:r>
              <a:rPr lang="en-US" dirty="0"/>
              <a:t>- this policy was issued by the Federal Ministry of Power for the provision of adequate and reliable power supply in Nigeria. The policy is aimed at influencing the generation, transmission, and distribution projects in the power sector, provide direction, and also facilitating the emergence of a private sector towards a competitive and efficient electric power industry.</a:t>
            </a:r>
          </a:p>
          <a:p>
            <a:r>
              <a:rPr lang="en-US" b="1" dirty="0"/>
              <a:t>National Renewable Energy and Energy Efficiency Policy 2015-</a:t>
            </a:r>
            <a:r>
              <a:rPr lang="en-US" dirty="0"/>
              <a:t> the NREEEP is a policy document approved by the Federal Executive Council (FEC). The purpose of the policy is to set out a framework for action to address Nigerians challenge pf inclusive assess to modern and clean energy resources, improved energy security and climate objective, also to recognize the significance of renewable electricity generation activities by providing for the development, operation and maintenance, and upgrading of new and existing renewable electricity generation activities.</a:t>
            </a:r>
          </a:p>
          <a:p>
            <a:endParaRPr lang="en-US" dirty="0"/>
          </a:p>
        </p:txBody>
      </p:sp>
    </p:spTree>
    <p:extLst>
      <p:ext uri="{BB962C8B-B14F-4D97-AF65-F5344CB8AC3E}">
        <p14:creationId xmlns:p14="http://schemas.microsoft.com/office/powerpoint/2010/main" val="4357095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78CBE6-3D12-7041-8E14-82CAF6C220C7}"/>
              </a:ext>
            </a:extLst>
          </p:cNvPr>
          <p:cNvSpPr>
            <a:spLocks noGrp="1"/>
          </p:cNvSpPr>
          <p:nvPr>
            <p:ph type="title"/>
          </p:nvPr>
        </p:nvSpPr>
        <p:spPr/>
        <p:style>
          <a:lnRef idx="2">
            <a:schemeClr val="accent1">
              <a:shade val="50000"/>
            </a:schemeClr>
          </a:lnRef>
          <a:fillRef idx="1">
            <a:schemeClr val="accent1"/>
          </a:fillRef>
          <a:effectRef idx="0">
            <a:schemeClr val="accent1"/>
          </a:effectRef>
          <a:fontRef idx="minor">
            <a:schemeClr val="lt1"/>
          </a:fontRef>
        </p:style>
        <p:txBody>
          <a:bodyPr/>
          <a:lstStyle/>
          <a:p>
            <a:r>
              <a:rPr lang="en-US" dirty="0"/>
              <a:t>Framework on renewable energy contd.</a:t>
            </a:r>
          </a:p>
        </p:txBody>
      </p:sp>
      <p:sp>
        <p:nvSpPr>
          <p:cNvPr id="3" name="Content Placeholder 2">
            <a:extLst>
              <a:ext uri="{FF2B5EF4-FFF2-40B4-BE49-F238E27FC236}">
                <a16:creationId xmlns:a16="http://schemas.microsoft.com/office/drawing/2014/main" id="{87312C03-3CA9-6841-B2AB-1AEF095ABEDA}"/>
              </a:ext>
            </a:extLst>
          </p:cNvPr>
          <p:cNvSpPr>
            <a:spLocks noGrp="1"/>
          </p:cNvSpPr>
          <p:nvPr>
            <p:ph idx="1"/>
          </p:nvPr>
        </p:nvSpPr>
        <p:spPr>
          <a:solidFill>
            <a:schemeClr val="accent5">
              <a:lumMod val="20000"/>
              <a:lumOff val="80000"/>
            </a:schemeClr>
          </a:solidFill>
        </p:spPr>
        <p:txBody>
          <a:bodyPr>
            <a:normAutofit fontScale="77500" lnSpcReduction="20000"/>
          </a:bodyPr>
          <a:lstStyle/>
          <a:p>
            <a:r>
              <a:rPr lang="en-US" b="1" dirty="0"/>
              <a:t>Environmental Impact Assessment Act Cap E2, LFN 2004-</a:t>
            </a:r>
            <a:r>
              <a:rPr lang="en-US" dirty="0"/>
              <a:t> the Act makes it mandatory for environmental impact assessment to be conducted for projects likely to have significant effects on the environment, which also includes power projects. a power developer who intends to carry out power generation operations through the use of renewable energy must register the project with the Federal Ministry of Environment for an environmental impact assessment as Section 2 of the Act provides for the assessment of public or private projects likely to have a significant impact on the environment.</a:t>
            </a:r>
          </a:p>
          <a:p>
            <a:r>
              <a:rPr lang="en-US" b="1" dirty="0"/>
              <a:t>Nigerian electricity Management Services Agency (NEMSA) Act 6 of 2015</a:t>
            </a:r>
            <a:r>
              <a:rPr lang="en-US" dirty="0"/>
              <a:t>- the NEMSA Act is responsible for the enforcement of technical electrical standards and regulations as prescribed by NERC, including technical inspection, the testing, and certification of electrical installations, electricity meters, and instruments to ensure the efficient production and delivery of safe, reliable and sustainable electric power supply and the guarantee of the safety of lives and property in the Nigerian electricity supply industry. The Act establishes the National electricity Management Services Agency (NEMSA) as the agency to carry out these functions.</a:t>
            </a:r>
          </a:p>
          <a:p>
            <a:endParaRPr lang="en-US" dirty="0"/>
          </a:p>
        </p:txBody>
      </p:sp>
    </p:spTree>
    <p:extLst>
      <p:ext uri="{BB962C8B-B14F-4D97-AF65-F5344CB8AC3E}">
        <p14:creationId xmlns:p14="http://schemas.microsoft.com/office/powerpoint/2010/main" val="29310748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
            <a:ext cx="12192000" cy="6858000"/>
          </a:xfrm>
          <a:prstGeom prst="rect">
            <a:avLst/>
          </a:prstGeom>
          <a:solidFill>
            <a:schemeClr val="accent5">
              <a:lumMod val="20000"/>
              <a:lumOff val="80000"/>
            </a:schemeClr>
          </a:solidFill>
          <a:ln>
            <a:solidFill>
              <a:schemeClr val="accent3">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6" name="Content Placeholder 4"/>
          <p:cNvSpPr txBox="1">
            <a:spLocks/>
          </p:cNvSpPr>
          <p:nvPr/>
        </p:nvSpPr>
        <p:spPr>
          <a:xfrm>
            <a:off x="893256" y="1546787"/>
            <a:ext cx="11146347" cy="1285314"/>
          </a:xfrm>
          <a:prstGeom prst="rect">
            <a:avLst/>
          </a:prstGeom>
        </p:spPr>
        <p:txBody>
          <a:bodyPr vert="horz" lIns="91440" tIns="45721" rIns="91440" bIns="45721"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b="1" dirty="0"/>
              <a:t>Research and Development in Sustainable Infrastructure Development</a:t>
            </a:r>
          </a:p>
          <a:p>
            <a:pPr marL="0" indent="0">
              <a:buNone/>
            </a:pPr>
            <a:r>
              <a:rPr lang="en-GB" dirty="0"/>
              <a:t>The implementation of new technologies and methodologies would require dedicated research and development by both the government and private sector. </a:t>
            </a:r>
            <a:endParaRPr lang="en-US" b="1" dirty="0"/>
          </a:p>
          <a:p>
            <a:pPr marL="0" indent="0">
              <a:buNone/>
            </a:pPr>
            <a:endParaRPr lang="en-US" b="1" u="sng" dirty="0"/>
          </a:p>
        </p:txBody>
      </p:sp>
      <p:sp>
        <p:nvSpPr>
          <p:cNvPr id="7" name="Rectangle 6"/>
          <p:cNvSpPr/>
          <p:nvPr/>
        </p:nvSpPr>
        <p:spPr>
          <a:xfrm>
            <a:off x="0" y="0"/>
            <a:ext cx="12192000" cy="13129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ln>
                <a:solidFill>
                  <a:schemeClr val="accent1">
                    <a:lumMod val="75000"/>
                  </a:schemeClr>
                </a:solidFill>
              </a:ln>
              <a:solidFill>
                <a:schemeClr val="accent1">
                  <a:lumMod val="75000"/>
                </a:schemeClr>
              </a:solidFill>
            </a:endParaRPr>
          </a:p>
        </p:txBody>
      </p:sp>
      <p:sp>
        <p:nvSpPr>
          <p:cNvPr id="5" name="Content Placeholder 2">
            <a:extLst>
              <a:ext uri="{FF2B5EF4-FFF2-40B4-BE49-F238E27FC236}">
                <a16:creationId xmlns:a16="http://schemas.microsoft.com/office/drawing/2014/main" id="{540944D8-F373-644A-9429-0A648467ECDE}"/>
              </a:ext>
            </a:extLst>
          </p:cNvPr>
          <p:cNvSpPr>
            <a:spLocks noGrp="1"/>
          </p:cNvSpPr>
          <p:nvPr>
            <p:ph idx="1"/>
          </p:nvPr>
        </p:nvSpPr>
        <p:spPr>
          <a:xfrm>
            <a:off x="848830" y="239635"/>
            <a:ext cx="11190770" cy="621531"/>
          </a:xfrm>
        </p:spPr>
        <p:txBody>
          <a:bodyPr>
            <a:noAutofit/>
          </a:bodyPr>
          <a:lstStyle/>
          <a:p>
            <a:pPr marL="0" indent="0">
              <a:buNone/>
            </a:pPr>
            <a:r>
              <a:rPr lang="en-US" sz="3200" b="1" dirty="0">
                <a:solidFill>
                  <a:schemeClr val="bg1"/>
                </a:solidFill>
              </a:rPr>
              <a:t>Key Government Policies to Implement Sustainable Infrastructure in Nigeria</a:t>
            </a:r>
          </a:p>
        </p:txBody>
      </p:sp>
      <p:sp>
        <p:nvSpPr>
          <p:cNvPr id="9" name="Content Placeholder 4"/>
          <p:cNvSpPr txBox="1">
            <a:spLocks/>
          </p:cNvSpPr>
          <p:nvPr/>
        </p:nvSpPr>
        <p:spPr>
          <a:xfrm>
            <a:off x="6444214" y="2832101"/>
            <a:ext cx="5499099" cy="3873500"/>
          </a:xfrm>
          <a:prstGeom prst="rect">
            <a:avLst/>
          </a:prstGeom>
          <a:solidFill>
            <a:schemeClr val="bg1"/>
          </a:solidFill>
        </p:spPr>
        <p:txBody>
          <a:bodyPr vert="horz" lIns="91440" tIns="45721" rIns="91440" bIns="45721"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sz="2400" b="1" dirty="0"/>
          </a:p>
          <a:p>
            <a:pPr marL="0" indent="0">
              <a:buNone/>
            </a:pPr>
            <a:r>
              <a:rPr lang="en-US" sz="2400" b="1" dirty="0"/>
              <a:t>Benefits</a:t>
            </a:r>
          </a:p>
          <a:p>
            <a:pPr>
              <a:buFontTx/>
              <a:buChar char="-"/>
            </a:pPr>
            <a:r>
              <a:rPr lang="en-US" sz="2201" dirty="0"/>
              <a:t>R&amp;D helps drive technology and innovation, e.g. improved materials in road construction such as recycled materials, plastic wastes, self-healing asphalt, etc.</a:t>
            </a:r>
          </a:p>
          <a:p>
            <a:pPr>
              <a:buFontTx/>
              <a:buChar char="-"/>
            </a:pPr>
            <a:r>
              <a:rPr lang="en-US" sz="2201" dirty="0"/>
              <a:t>International Energy Agency figures   indicate that technologies and best practices could save between 18 and 26% of current primary energy use in global industry. </a:t>
            </a:r>
          </a:p>
          <a:p>
            <a:pPr marL="0" indent="0">
              <a:buNone/>
            </a:pPr>
            <a:endParaRPr lang="en-US" sz="2400" dirty="0"/>
          </a:p>
          <a:p>
            <a:pPr marL="0" indent="0">
              <a:buNone/>
            </a:pPr>
            <a:endParaRPr lang="en-US" b="1" u="sng" dirty="0"/>
          </a:p>
        </p:txBody>
      </p:sp>
      <p:sp>
        <p:nvSpPr>
          <p:cNvPr id="12" name="Content Placeholder 4"/>
          <p:cNvSpPr txBox="1">
            <a:spLocks/>
          </p:cNvSpPr>
          <p:nvPr/>
        </p:nvSpPr>
        <p:spPr>
          <a:xfrm>
            <a:off x="183089" y="2832101"/>
            <a:ext cx="5651500" cy="3873500"/>
          </a:xfrm>
          <a:prstGeom prst="rect">
            <a:avLst/>
          </a:prstGeom>
          <a:solidFill>
            <a:schemeClr val="bg1"/>
          </a:solidFill>
        </p:spPr>
        <p:txBody>
          <a:bodyPr vert="horz" lIns="91440" tIns="45721" rIns="91440" bIns="45721"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sz="2400" b="1" dirty="0"/>
          </a:p>
          <a:p>
            <a:pPr marL="0" indent="0">
              <a:buNone/>
            </a:pPr>
            <a:r>
              <a:rPr lang="en-US" sz="2400" b="1" dirty="0"/>
              <a:t>Key Policies include:</a:t>
            </a:r>
          </a:p>
          <a:p>
            <a:r>
              <a:rPr lang="en-US" sz="2400" b="1" dirty="0"/>
              <a:t>INVESTMENT IN R&amp;D:</a:t>
            </a:r>
            <a:r>
              <a:rPr lang="en-US" sz="2400" dirty="0"/>
              <a:t> should be facilitated by the government and private sector for sustainable infrastructure development.</a:t>
            </a:r>
          </a:p>
          <a:p>
            <a:r>
              <a:rPr lang="en-US" sz="2400" b="1" dirty="0"/>
              <a:t>INVESTMENT IN EDUCATION SECTOR: </a:t>
            </a:r>
            <a:r>
              <a:rPr lang="en-US" sz="2400" dirty="0"/>
              <a:t>education to speed the transformation from a resource- to a knowledge-based society;</a:t>
            </a:r>
          </a:p>
          <a:p>
            <a:r>
              <a:rPr lang="en-US" sz="2400" b="1" dirty="0"/>
              <a:t>RESEARCH POLICY: </a:t>
            </a:r>
            <a:r>
              <a:rPr lang="en-US" sz="2400" dirty="0"/>
              <a:t>a long-term research planning for a sustainable future for sustainable development, including foresight to identify needs, research-led social shaping of concepts and knowledge brokering</a:t>
            </a:r>
            <a:endParaRPr lang="en-US" sz="2400" b="1" dirty="0"/>
          </a:p>
        </p:txBody>
      </p:sp>
      <p:sp>
        <p:nvSpPr>
          <p:cNvPr id="10" name="Oval 9">
            <a:extLst>
              <a:ext uri="{FF2B5EF4-FFF2-40B4-BE49-F238E27FC236}">
                <a16:creationId xmlns:a16="http://schemas.microsoft.com/office/drawing/2014/main" id="{1FAA72E7-0FA7-40F1-9F16-3E459D3C666D}"/>
              </a:ext>
            </a:extLst>
          </p:cNvPr>
          <p:cNvSpPr>
            <a:spLocks noChangeAspect="1"/>
          </p:cNvSpPr>
          <p:nvPr/>
        </p:nvSpPr>
        <p:spPr>
          <a:xfrm>
            <a:off x="183091" y="1528390"/>
            <a:ext cx="527076" cy="527076"/>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1" rIns="91440" bIns="45721" numCol="1" spcCol="0" rtlCol="0" fromWordArt="0" anchor="ctr" anchorCtr="0" forceAA="0" compatLnSpc="1">
            <a:prstTxWarp prst="textNoShape">
              <a:avLst/>
            </a:prstTxWarp>
            <a:noAutofit/>
          </a:bodyPr>
          <a:lstStyle/>
          <a:p>
            <a:pPr algn="ctr" defTabSz="914406">
              <a:defRPr/>
            </a:pPr>
            <a:r>
              <a:rPr lang="en-US" sz="2400" b="1" dirty="0">
                <a:solidFill>
                  <a:prstClr val="white"/>
                </a:solidFill>
                <a:latin typeface="Calibri"/>
              </a:rPr>
              <a:t>4</a:t>
            </a:r>
          </a:p>
        </p:txBody>
      </p:sp>
    </p:spTree>
    <p:extLst>
      <p:ext uri="{BB962C8B-B14F-4D97-AF65-F5344CB8AC3E}">
        <p14:creationId xmlns:p14="http://schemas.microsoft.com/office/powerpoint/2010/main" val="32674750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
            <a:ext cx="12192000" cy="6858000"/>
          </a:xfrm>
          <a:prstGeom prst="rect">
            <a:avLst/>
          </a:prstGeom>
          <a:solidFill>
            <a:schemeClr val="accent5">
              <a:lumMod val="20000"/>
              <a:lumOff val="80000"/>
            </a:schemeClr>
          </a:solidFill>
          <a:ln>
            <a:solidFill>
              <a:schemeClr val="accent3">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6" name="Content Placeholder 4"/>
          <p:cNvSpPr txBox="1">
            <a:spLocks/>
          </p:cNvSpPr>
          <p:nvPr/>
        </p:nvSpPr>
        <p:spPr>
          <a:xfrm>
            <a:off x="893256" y="1457888"/>
            <a:ext cx="11146347" cy="1907615"/>
          </a:xfrm>
          <a:prstGeom prst="rect">
            <a:avLst/>
          </a:prstGeom>
        </p:spPr>
        <p:txBody>
          <a:bodyPr vert="horz" lIns="91440" tIns="45721" rIns="91440" bIns="45721" rtlCol="0">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b="1" dirty="0"/>
              <a:t>Finance &amp; Public-Private Partnership in Sustainable Infrastructure Development</a:t>
            </a:r>
          </a:p>
          <a:p>
            <a:pPr marL="0" indent="0">
              <a:buNone/>
            </a:pPr>
            <a:r>
              <a:rPr lang="en-US" sz="2400" dirty="0"/>
              <a:t>Mobilization of finance for sustainable infrastructure has been a key policy objective of governments as a way to sustain economic growth and to reach development objectives.</a:t>
            </a:r>
          </a:p>
          <a:p>
            <a:pPr marL="0" indent="0">
              <a:buNone/>
            </a:pPr>
            <a:r>
              <a:rPr lang="en-US" sz="2400" dirty="0"/>
              <a:t>Some policy guidelines are:</a:t>
            </a:r>
            <a:endParaRPr lang="en-US" dirty="0"/>
          </a:p>
        </p:txBody>
      </p:sp>
      <p:sp>
        <p:nvSpPr>
          <p:cNvPr id="7" name="Rectangle 6"/>
          <p:cNvSpPr/>
          <p:nvPr/>
        </p:nvSpPr>
        <p:spPr>
          <a:xfrm>
            <a:off x="0" y="0"/>
            <a:ext cx="12192000" cy="13129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ln>
                <a:solidFill>
                  <a:schemeClr val="accent1">
                    <a:lumMod val="75000"/>
                  </a:schemeClr>
                </a:solidFill>
              </a:ln>
              <a:solidFill>
                <a:schemeClr val="accent1">
                  <a:lumMod val="75000"/>
                </a:schemeClr>
              </a:solidFill>
            </a:endParaRPr>
          </a:p>
        </p:txBody>
      </p:sp>
      <p:sp>
        <p:nvSpPr>
          <p:cNvPr id="5" name="Content Placeholder 2">
            <a:extLst>
              <a:ext uri="{FF2B5EF4-FFF2-40B4-BE49-F238E27FC236}">
                <a16:creationId xmlns:a16="http://schemas.microsoft.com/office/drawing/2014/main" id="{540944D8-F373-644A-9429-0A648467ECDE}"/>
              </a:ext>
            </a:extLst>
          </p:cNvPr>
          <p:cNvSpPr>
            <a:spLocks noGrp="1"/>
          </p:cNvSpPr>
          <p:nvPr>
            <p:ph idx="1"/>
          </p:nvPr>
        </p:nvSpPr>
        <p:spPr>
          <a:xfrm>
            <a:off x="848830" y="239635"/>
            <a:ext cx="11190770" cy="621531"/>
          </a:xfrm>
        </p:spPr>
        <p:txBody>
          <a:bodyPr>
            <a:noAutofit/>
          </a:bodyPr>
          <a:lstStyle/>
          <a:p>
            <a:pPr marL="0" indent="0">
              <a:buNone/>
            </a:pPr>
            <a:r>
              <a:rPr lang="en-US" sz="3200" b="1" dirty="0">
                <a:solidFill>
                  <a:schemeClr val="bg1"/>
                </a:solidFill>
              </a:rPr>
              <a:t>Key Government Policies to Implement Sustainable Infrastructure in Nigeria</a:t>
            </a:r>
          </a:p>
        </p:txBody>
      </p:sp>
      <p:sp>
        <p:nvSpPr>
          <p:cNvPr id="9" name="Content Placeholder 4"/>
          <p:cNvSpPr txBox="1">
            <a:spLocks/>
          </p:cNvSpPr>
          <p:nvPr/>
        </p:nvSpPr>
        <p:spPr>
          <a:xfrm>
            <a:off x="279401" y="3373004"/>
            <a:ext cx="5638800" cy="3357996"/>
          </a:xfrm>
          <a:prstGeom prst="rect">
            <a:avLst/>
          </a:prstGeom>
          <a:solidFill>
            <a:schemeClr val="bg1"/>
          </a:solidFill>
        </p:spPr>
        <p:txBody>
          <a:bodyPr vert="horz" lIns="91440" tIns="45721" rIns="91440" bIns="45721"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sz="2400" b="1" dirty="0"/>
          </a:p>
          <a:p>
            <a:r>
              <a:rPr lang="en-US" sz="2400" b="1" dirty="0"/>
              <a:t>FINANCIAL MARKET POLICY</a:t>
            </a:r>
            <a:r>
              <a:rPr lang="en-US" sz="2400" dirty="0"/>
              <a:t>: strengthen domestic financial markets and instruments, and facilitate access to international capital markets and long-term finance;</a:t>
            </a:r>
          </a:p>
          <a:p>
            <a:r>
              <a:rPr lang="en-US" sz="2400" b="1" dirty="0"/>
              <a:t>Development of guidelines </a:t>
            </a:r>
            <a:r>
              <a:rPr lang="en-US" sz="2400" dirty="0"/>
              <a:t>for promoting private sector and capital markets participation in sustainable economic growth.</a:t>
            </a:r>
          </a:p>
          <a:p>
            <a:r>
              <a:rPr lang="en-US" sz="2400" dirty="0"/>
              <a:t>The just released guideline on the 100 for 100 PPP- Policy for Production and Productivity by CBN.</a:t>
            </a:r>
            <a:endParaRPr lang="en-US" sz="2400" b="1" dirty="0"/>
          </a:p>
          <a:p>
            <a:pPr marL="0" indent="0">
              <a:buNone/>
            </a:pPr>
            <a:endParaRPr lang="en-US" b="1" u="sng" dirty="0"/>
          </a:p>
        </p:txBody>
      </p:sp>
      <p:sp>
        <p:nvSpPr>
          <p:cNvPr id="12" name="Content Placeholder 4"/>
          <p:cNvSpPr txBox="1">
            <a:spLocks/>
          </p:cNvSpPr>
          <p:nvPr/>
        </p:nvSpPr>
        <p:spPr>
          <a:xfrm>
            <a:off x="6235700" y="3373005"/>
            <a:ext cx="5753100" cy="3357996"/>
          </a:xfrm>
          <a:prstGeom prst="rect">
            <a:avLst/>
          </a:prstGeom>
          <a:solidFill>
            <a:schemeClr val="bg1"/>
          </a:solidFill>
        </p:spPr>
        <p:txBody>
          <a:bodyPr vert="horz" lIns="91440" tIns="45721" rIns="91440" bIns="45721"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sz="2400" b="1" dirty="0"/>
          </a:p>
          <a:p>
            <a:r>
              <a:rPr lang="en-US" sz="2400" b="1" dirty="0"/>
              <a:t>INFRASTRUCTURE FINANCE POLICY</a:t>
            </a:r>
            <a:r>
              <a:rPr lang="en-US" sz="2400" dirty="0"/>
              <a:t>: gathering statistics on investment levels, institutional investor preferences, and researching financial instruments (like equity, funds, project bonds, etc.), and risk mitigation instruments, helping to better describe sustainable infrastructure as an asset class. </a:t>
            </a:r>
          </a:p>
          <a:p>
            <a:pPr marL="0" indent="0">
              <a:buNone/>
            </a:pPr>
            <a:endParaRPr lang="en-US" sz="2400" b="1" dirty="0"/>
          </a:p>
        </p:txBody>
      </p:sp>
      <p:sp>
        <p:nvSpPr>
          <p:cNvPr id="10" name="Oval 9">
            <a:extLst>
              <a:ext uri="{FF2B5EF4-FFF2-40B4-BE49-F238E27FC236}">
                <a16:creationId xmlns:a16="http://schemas.microsoft.com/office/drawing/2014/main" id="{EC7C0117-009D-432A-B1AE-3BEA54D653C8}"/>
              </a:ext>
            </a:extLst>
          </p:cNvPr>
          <p:cNvSpPr>
            <a:spLocks noChangeAspect="1"/>
          </p:cNvSpPr>
          <p:nvPr/>
        </p:nvSpPr>
        <p:spPr>
          <a:xfrm>
            <a:off x="122751" y="1466557"/>
            <a:ext cx="527076" cy="527076"/>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1" rIns="91440" bIns="45721" numCol="1" spcCol="0" rtlCol="0" fromWordArt="0" anchor="ctr" anchorCtr="0" forceAA="0" compatLnSpc="1">
            <a:prstTxWarp prst="textNoShape">
              <a:avLst/>
            </a:prstTxWarp>
            <a:noAutofit/>
          </a:bodyPr>
          <a:lstStyle/>
          <a:p>
            <a:pPr algn="ctr" defTabSz="914406">
              <a:defRPr/>
            </a:pPr>
            <a:r>
              <a:rPr lang="en-US" sz="2400" b="1" dirty="0">
                <a:solidFill>
                  <a:prstClr val="white"/>
                </a:solidFill>
                <a:latin typeface="Calibri"/>
              </a:rPr>
              <a:t>5</a:t>
            </a:r>
          </a:p>
        </p:txBody>
      </p:sp>
    </p:spTree>
    <p:extLst>
      <p:ext uri="{BB962C8B-B14F-4D97-AF65-F5344CB8AC3E}">
        <p14:creationId xmlns:p14="http://schemas.microsoft.com/office/powerpoint/2010/main" val="2263804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
            <a:ext cx="12192000" cy="6858000"/>
          </a:xfrm>
          <a:prstGeom prst="rect">
            <a:avLst/>
          </a:prstGeom>
          <a:solidFill>
            <a:schemeClr val="accent5">
              <a:lumMod val="20000"/>
              <a:lumOff val="80000"/>
            </a:schemeClr>
          </a:solidFill>
          <a:ln>
            <a:solidFill>
              <a:schemeClr val="accent3">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6" name="Content Placeholder 4"/>
          <p:cNvSpPr txBox="1">
            <a:spLocks/>
          </p:cNvSpPr>
          <p:nvPr/>
        </p:nvSpPr>
        <p:spPr>
          <a:xfrm>
            <a:off x="893256" y="1368988"/>
            <a:ext cx="11146347" cy="2085415"/>
          </a:xfrm>
          <a:prstGeom prst="rect">
            <a:avLst/>
          </a:prstGeom>
        </p:spPr>
        <p:txBody>
          <a:bodyPr vert="horz" lIns="91440" tIns="45721" rIns="91440" bIns="45721"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b="1" dirty="0"/>
              <a:t>Transportation in Sustainable Infrastructure Development</a:t>
            </a:r>
          </a:p>
          <a:p>
            <a:pPr marL="0" indent="0">
              <a:buNone/>
            </a:pPr>
            <a:r>
              <a:rPr lang="en-US" sz="2400" dirty="0"/>
              <a:t>Sustainable transportation can enhance economic growth and improve accessibility. Sustainable transport achieves better integration of the economy while respecting the environment.</a:t>
            </a:r>
          </a:p>
          <a:p>
            <a:pPr marL="0" indent="0">
              <a:buNone/>
            </a:pPr>
            <a:r>
              <a:rPr lang="en-US" sz="2400" dirty="0"/>
              <a:t>Some policy guidelines are:</a:t>
            </a:r>
            <a:endParaRPr lang="en-US" dirty="0"/>
          </a:p>
        </p:txBody>
      </p:sp>
      <p:sp>
        <p:nvSpPr>
          <p:cNvPr id="7" name="Rectangle 6"/>
          <p:cNvSpPr/>
          <p:nvPr/>
        </p:nvSpPr>
        <p:spPr>
          <a:xfrm>
            <a:off x="0" y="0"/>
            <a:ext cx="12192000" cy="13129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ln>
                <a:solidFill>
                  <a:schemeClr val="accent1">
                    <a:lumMod val="75000"/>
                  </a:schemeClr>
                </a:solidFill>
              </a:ln>
              <a:solidFill>
                <a:schemeClr val="accent1">
                  <a:lumMod val="75000"/>
                </a:schemeClr>
              </a:solidFill>
            </a:endParaRPr>
          </a:p>
        </p:txBody>
      </p:sp>
      <p:sp>
        <p:nvSpPr>
          <p:cNvPr id="5" name="Content Placeholder 2">
            <a:extLst>
              <a:ext uri="{FF2B5EF4-FFF2-40B4-BE49-F238E27FC236}">
                <a16:creationId xmlns:a16="http://schemas.microsoft.com/office/drawing/2014/main" id="{540944D8-F373-644A-9429-0A648467ECDE}"/>
              </a:ext>
            </a:extLst>
          </p:cNvPr>
          <p:cNvSpPr>
            <a:spLocks noGrp="1"/>
          </p:cNvSpPr>
          <p:nvPr>
            <p:ph idx="1"/>
          </p:nvPr>
        </p:nvSpPr>
        <p:spPr>
          <a:xfrm>
            <a:off x="848830" y="239635"/>
            <a:ext cx="11190770" cy="621531"/>
          </a:xfrm>
        </p:spPr>
        <p:txBody>
          <a:bodyPr>
            <a:noAutofit/>
          </a:bodyPr>
          <a:lstStyle/>
          <a:p>
            <a:pPr marL="0" indent="0">
              <a:buNone/>
            </a:pPr>
            <a:r>
              <a:rPr lang="en-US" sz="3200" b="1" dirty="0">
                <a:solidFill>
                  <a:schemeClr val="bg1"/>
                </a:solidFill>
              </a:rPr>
              <a:t>Key Government Policies to Implement Sustainable Infrastructure in Nigeria</a:t>
            </a:r>
          </a:p>
        </p:txBody>
      </p:sp>
      <p:sp>
        <p:nvSpPr>
          <p:cNvPr id="9" name="Content Placeholder 4"/>
          <p:cNvSpPr txBox="1">
            <a:spLocks/>
          </p:cNvSpPr>
          <p:nvPr/>
        </p:nvSpPr>
        <p:spPr>
          <a:xfrm>
            <a:off x="279401" y="3477202"/>
            <a:ext cx="5638800" cy="3241098"/>
          </a:xfrm>
          <a:prstGeom prst="rect">
            <a:avLst/>
          </a:prstGeom>
          <a:solidFill>
            <a:schemeClr val="bg1"/>
          </a:solidFill>
        </p:spPr>
        <p:txBody>
          <a:bodyPr vert="horz" lIns="91440" tIns="45721" rIns="91440" bIns="45721"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sz="2400" b="1" dirty="0"/>
          </a:p>
          <a:p>
            <a:r>
              <a:rPr lang="en-US" sz="2400" b="1" dirty="0"/>
              <a:t>Mass Transit Systems</a:t>
            </a:r>
            <a:r>
              <a:rPr lang="en-US" sz="2400" dirty="0"/>
              <a:t>: helps reduce a cities toxic emissions and greenhouse gases by lessening single-automobile usage. Mass transit has numerous ways to be more sustainable by including sustainable elements in operations, and preventing environmental damage, saving energy, and reducing the use of fossil fuels.</a:t>
            </a:r>
            <a:endParaRPr lang="en-US" sz="2400" b="1" dirty="0"/>
          </a:p>
          <a:p>
            <a:pPr marL="0" indent="0">
              <a:buNone/>
            </a:pPr>
            <a:endParaRPr lang="en-US" b="1" u="sng" dirty="0"/>
          </a:p>
        </p:txBody>
      </p:sp>
      <p:sp>
        <p:nvSpPr>
          <p:cNvPr id="12" name="Content Placeholder 4"/>
          <p:cNvSpPr txBox="1">
            <a:spLocks/>
          </p:cNvSpPr>
          <p:nvPr/>
        </p:nvSpPr>
        <p:spPr>
          <a:xfrm>
            <a:off x="6235700" y="3119004"/>
            <a:ext cx="5753100" cy="3599296"/>
          </a:xfrm>
          <a:prstGeom prst="rect">
            <a:avLst/>
          </a:prstGeom>
          <a:solidFill>
            <a:schemeClr val="bg1"/>
          </a:solidFill>
        </p:spPr>
        <p:txBody>
          <a:bodyPr vert="horz" lIns="91440" tIns="45721" rIns="91440" bIns="45721"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sz="2400" b="1" dirty="0"/>
          </a:p>
          <a:p>
            <a:r>
              <a:rPr lang="en-US" sz="2400" b="1" dirty="0"/>
              <a:t>Green Transportation: </a:t>
            </a:r>
            <a:r>
              <a:rPr lang="en-US" sz="2400" dirty="0"/>
              <a:t>the use of bicycles, electric bikes and vehicles, green trains for transportation as primary means of transportation. </a:t>
            </a:r>
          </a:p>
          <a:p>
            <a:r>
              <a:rPr lang="en-US" sz="2400" b="1" dirty="0" err="1"/>
              <a:t>Bikeable</a:t>
            </a:r>
            <a:r>
              <a:rPr lang="en-US" sz="2400" b="1" dirty="0"/>
              <a:t> Cities</a:t>
            </a:r>
            <a:r>
              <a:rPr lang="en-US" sz="2400" dirty="0"/>
              <a:t>: design of </a:t>
            </a:r>
            <a:r>
              <a:rPr lang="en-US" sz="2400" dirty="0" err="1"/>
              <a:t>bikeable</a:t>
            </a:r>
            <a:r>
              <a:rPr lang="en-US" sz="2400" dirty="0"/>
              <a:t> cities and investment in cycling infrastructure to build culture of cycling and sustainable mobility.</a:t>
            </a:r>
          </a:p>
          <a:p>
            <a:pPr marL="0" indent="0">
              <a:buNone/>
            </a:pPr>
            <a:endParaRPr lang="en-US" sz="2400" b="1" dirty="0"/>
          </a:p>
        </p:txBody>
      </p:sp>
      <p:sp>
        <p:nvSpPr>
          <p:cNvPr id="11" name="Oval 10">
            <a:extLst>
              <a:ext uri="{FF2B5EF4-FFF2-40B4-BE49-F238E27FC236}">
                <a16:creationId xmlns:a16="http://schemas.microsoft.com/office/drawing/2014/main" id="{EC7C0117-009D-432A-B1AE-3BEA54D653C8}"/>
              </a:ext>
            </a:extLst>
          </p:cNvPr>
          <p:cNvSpPr>
            <a:spLocks noChangeAspect="1"/>
          </p:cNvSpPr>
          <p:nvPr/>
        </p:nvSpPr>
        <p:spPr>
          <a:xfrm>
            <a:off x="183091" y="1368987"/>
            <a:ext cx="527076" cy="527076"/>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1" rIns="91440" bIns="45721" numCol="1" spcCol="0" rtlCol="0" fromWordArt="0" anchor="ctr" anchorCtr="0" forceAA="0" compatLnSpc="1">
            <a:prstTxWarp prst="textNoShape">
              <a:avLst/>
            </a:prstTxWarp>
            <a:noAutofit/>
          </a:bodyPr>
          <a:lstStyle/>
          <a:p>
            <a:pPr algn="ctr" defTabSz="914406">
              <a:defRPr/>
            </a:pPr>
            <a:r>
              <a:rPr lang="en-US" sz="2400" b="1" dirty="0">
                <a:solidFill>
                  <a:prstClr val="white"/>
                </a:solidFill>
                <a:latin typeface="Calibri"/>
              </a:rPr>
              <a:t>6</a:t>
            </a:r>
          </a:p>
        </p:txBody>
      </p:sp>
    </p:spTree>
    <p:extLst>
      <p:ext uri="{BB962C8B-B14F-4D97-AF65-F5344CB8AC3E}">
        <p14:creationId xmlns:p14="http://schemas.microsoft.com/office/powerpoint/2010/main" val="10484699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
            <a:ext cx="12192000" cy="6858000"/>
          </a:xfrm>
          <a:prstGeom prst="rect">
            <a:avLst/>
          </a:prstGeom>
          <a:solidFill>
            <a:schemeClr val="accent5">
              <a:lumMod val="20000"/>
              <a:lumOff val="80000"/>
            </a:schemeClr>
          </a:solidFill>
          <a:ln>
            <a:solidFill>
              <a:schemeClr val="accent3">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6" name="Content Placeholder 4"/>
          <p:cNvSpPr txBox="1">
            <a:spLocks/>
          </p:cNvSpPr>
          <p:nvPr/>
        </p:nvSpPr>
        <p:spPr>
          <a:xfrm>
            <a:off x="893256" y="1368988"/>
            <a:ext cx="11146347" cy="2085415"/>
          </a:xfrm>
          <a:prstGeom prst="rect">
            <a:avLst/>
          </a:prstGeom>
        </p:spPr>
        <p:txBody>
          <a:bodyPr vert="horz" lIns="91440" tIns="45721" rIns="91440" bIns="45721"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b="1" dirty="0"/>
              <a:t>Buildings and Construction in Sustainable Infrastructure Development</a:t>
            </a:r>
          </a:p>
          <a:p>
            <a:pPr marL="0" indent="0">
              <a:buNone/>
            </a:pPr>
            <a:r>
              <a:rPr lang="en-US" sz="2400" dirty="0"/>
              <a:t>A Green or LEED building, is a building that, in its design, construction or operation, reduces or eliminates negative impacts, and can create positive impacts, on our climate and natural environment.</a:t>
            </a:r>
          </a:p>
          <a:p>
            <a:pPr marL="0" indent="0">
              <a:buNone/>
            </a:pPr>
            <a:r>
              <a:rPr lang="en-US" sz="2400" dirty="0"/>
              <a:t>Some policy guidelines are:</a:t>
            </a:r>
            <a:endParaRPr lang="en-US" dirty="0"/>
          </a:p>
        </p:txBody>
      </p:sp>
      <p:sp>
        <p:nvSpPr>
          <p:cNvPr id="7" name="Rectangle 6"/>
          <p:cNvSpPr/>
          <p:nvPr/>
        </p:nvSpPr>
        <p:spPr>
          <a:xfrm>
            <a:off x="0" y="0"/>
            <a:ext cx="12192000" cy="13129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ln>
                <a:solidFill>
                  <a:schemeClr val="accent1">
                    <a:lumMod val="75000"/>
                  </a:schemeClr>
                </a:solidFill>
              </a:ln>
              <a:solidFill>
                <a:schemeClr val="accent1">
                  <a:lumMod val="75000"/>
                </a:schemeClr>
              </a:solidFill>
            </a:endParaRPr>
          </a:p>
        </p:txBody>
      </p:sp>
      <p:sp>
        <p:nvSpPr>
          <p:cNvPr id="5" name="Content Placeholder 2">
            <a:extLst>
              <a:ext uri="{FF2B5EF4-FFF2-40B4-BE49-F238E27FC236}">
                <a16:creationId xmlns:a16="http://schemas.microsoft.com/office/drawing/2014/main" id="{540944D8-F373-644A-9429-0A648467ECDE}"/>
              </a:ext>
            </a:extLst>
          </p:cNvPr>
          <p:cNvSpPr>
            <a:spLocks noGrp="1"/>
          </p:cNvSpPr>
          <p:nvPr>
            <p:ph idx="1"/>
          </p:nvPr>
        </p:nvSpPr>
        <p:spPr>
          <a:xfrm>
            <a:off x="848830" y="239635"/>
            <a:ext cx="11190770" cy="621531"/>
          </a:xfrm>
        </p:spPr>
        <p:txBody>
          <a:bodyPr>
            <a:noAutofit/>
          </a:bodyPr>
          <a:lstStyle/>
          <a:p>
            <a:pPr marL="0" indent="0">
              <a:buNone/>
            </a:pPr>
            <a:r>
              <a:rPr lang="en-US" sz="3200" b="1" dirty="0">
                <a:solidFill>
                  <a:schemeClr val="bg1"/>
                </a:solidFill>
              </a:rPr>
              <a:t>Key Government Policies to Implement Sustainable Infrastructure in Nigeria</a:t>
            </a:r>
          </a:p>
        </p:txBody>
      </p:sp>
      <p:sp>
        <p:nvSpPr>
          <p:cNvPr id="9" name="Content Placeholder 4"/>
          <p:cNvSpPr txBox="1">
            <a:spLocks/>
          </p:cNvSpPr>
          <p:nvPr/>
        </p:nvSpPr>
        <p:spPr>
          <a:xfrm>
            <a:off x="279401" y="3477202"/>
            <a:ext cx="5638800" cy="2999798"/>
          </a:xfrm>
          <a:prstGeom prst="rect">
            <a:avLst/>
          </a:prstGeom>
          <a:solidFill>
            <a:schemeClr val="bg1"/>
          </a:solidFill>
        </p:spPr>
        <p:txBody>
          <a:bodyPr vert="horz" lIns="91440" tIns="45721" rIns="91440" bIns="45721"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sz="2400" b="1" dirty="0"/>
          </a:p>
          <a:p>
            <a:r>
              <a:rPr lang="en-US" sz="2400" b="1" dirty="0"/>
              <a:t>Develop Policy Building Blocks</a:t>
            </a:r>
            <a:r>
              <a:rPr lang="en-US" sz="2400" dirty="0"/>
              <a:t>, which will provide the policy makers with the information and methodologies necessary to design and employ the most suitable sustainable building policy tools adapted to the local context.</a:t>
            </a:r>
            <a:endParaRPr lang="en-US" b="1" u="sng" dirty="0"/>
          </a:p>
        </p:txBody>
      </p:sp>
      <p:sp>
        <p:nvSpPr>
          <p:cNvPr id="12" name="Content Placeholder 4"/>
          <p:cNvSpPr txBox="1">
            <a:spLocks/>
          </p:cNvSpPr>
          <p:nvPr/>
        </p:nvSpPr>
        <p:spPr>
          <a:xfrm>
            <a:off x="6235700" y="3119004"/>
            <a:ext cx="5753100" cy="3357996"/>
          </a:xfrm>
          <a:prstGeom prst="rect">
            <a:avLst/>
          </a:prstGeom>
          <a:solidFill>
            <a:schemeClr val="bg1"/>
          </a:solidFill>
        </p:spPr>
        <p:txBody>
          <a:bodyPr vert="horz" lIns="91440" tIns="45721" rIns="91440" bIns="45721"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sz="2400" b="1" dirty="0"/>
          </a:p>
          <a:p>
            <a:r>
              <a:rPr lang="en-US" sz="2601" b="1" dirty="0"/>
              <a:t>Audit &amp; Certification Of Buildings</a:t>
            </a:r>
            <a:r>
              <a:rPr lang="en-US" sz="2601" dirty="0"/>
              <a:t>: objective of building certification is to publicize the sustainability performance of buildings, thus enabling owners and tenants to take informed decisions. </a:t>
            </a:r>
          </a:p>
          <a:p>
            <a:r>
              <a:rPr lang="en-US" sz="2601" b="1" dirty="0"/>
              <a:t>Building Codes: </a:t>
            </a:r>
            <a:r>
              <a:rPr lang="en-US" sz="2601" dirty="0"/>
              <a:t>generally state requirements such as energy efficiency, indoor air quality, sustainable site selection, and materials in a building which should be enforced. </a:t>
            </a:r>
            <a:endParaRPr lang="en-US" sz="2601" b="1" dirty="0"/>
          </a:p>
        </p:txBody>
      </p:sp>
      <p:sp>
        <p:nvSpPr>
          <p:cNvPr id="10" name="Oval 9">
            <a:extLst>
              <a:ext uri="{FF2B5EF4-FFF2-40B4-BE49-F238E27FC236}">
                <a16:creationId xmlns:a16="http://schemas.microsoft.com/office/drawing/2014/main" id="{EC7C0117-009D-432A-B1AE-3BEA54D653C8}"/>
              </a:ext>
            </a:extLst>
          </p:cNvPr>
          <p:cNvSpPr>
            <a:spLocks noChangeAspect="1"/>
          </p:cNvSpPr>
          <p:nvPr/>
        </p:nvSpPr>
        <p:spPr>
          <a:xfrm>
            <a:off x="183091" y="1368987"/>
            <a:ext cx="527076" cy="527076"/>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1" rIns="91440" bIns="45721" numCol="1" spcCol="0" rtlCol="0" fromWordArt="0" anchor="ctr" anchorCtr="0" forceAA="0" compatLnSpc="1">
            <a:prstTxWarp prst="textNoShape">
              <a:avLst/>
            </a:prstTxWarp>
            <a:noAutofit/>
          </a:bodyPr>
          <a:lstStyle/>
          <a:p>
            <a:pPr algn="ctr" defTabSz="914406">
              <a:defRPr/>
            </a:pPr>
            <a:r>
              <a:rPr lang="en-US" sz="2400" b="1" dirty="0">
                <a:solidFill>
                  <a:prstClr val="white"/>
                </a:solidFill>
                <a:latin typeface="Calibri"/>
              </a:rPr>
              <a:t>7</a:t>
            </a:r>
          </a:p>
        </p:txBody>
      </p:sp>
    </p:spTree>
    <p:extLst>
      <p:ext uri="{BB962C8B-B14F-4D97-AF65-F5344CB8AC3E}">
        <p14:creationId xmlns:p14="http://schemas.microsoft.com/office/powerpoint/2010/main" val="41527048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
            <a:ext cx="12192000" cy="6858000"/>
          </a:xfrm>
          <a:prstGeom prst="rect">
            <a:avLst/>
          </a:prstGeom>
          <a:solidFill>
            <a:schemeClr val="accent5">
              <a:lumMod val="20000"/>
              <a:lumOff val="80000"/>
            </a:schemeClr>
          </a:solidFill>
          <a:ln>
            <a:solidFill>
              <a:schemeClr val="accent3">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dirty="0"/>
          </a:p>
        </p:txBody>
      </p:sp>
      <p:sp>
        <p:nvSpPr>
          <p:cNvPr id="6" name="Rectangle 5"/>
          <p:cNvSpPr/>
          <p:nvPr/>
        </p:nvSpPr>
        <p:spPr>
          <a:xfrm>
            <a:off x="0" y="-15375"/>
            <a:ext cx="12192000" cy="14336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ln>
                <a:solidFill>
                  <a:schemeClr val="accent1">
                    <a:lumMod val="75000"/>
                  </a:schemeClr>
                </a:solidFill>
              </a:ln>
              <a:solidFill>
                <a:schemeClr val="accent1">
                  <a:lumMod val="75000"/>
                </a:schemeClr>
              </a:solidFill>
            </a:endParaRPr>
          </a:p>
        </p:txBody>
      </p:sp>
      <p:sp>
        <p:nvSpPr>
          <p:cNvPr id="2" name="Title 1">
            <a:extLst>
              <a:ext uri="{FF2B5EF4-FFF2-40B4-BE49-F238E27FC236}">
                <a16:creationId xmlns:a16="http://schemas.microsoft.com/office/drawing/2014/main" id="{3AFFF72F-EC41-EE4C-906F-D2583C8FA631}"/>
              </a:ext>
            </a:extLst>
          </p:cNvPr>
          <p:cNvSpPr>
            <a:spLocks noGrp="1"/>
          </p:cNvSpPr>
          <p:nvPr>
            <p:ph type="title"/>
          </p:nvPr>
        </p:nvSpPr>
        <p:spPr>
          <a:xfrm>
            <a:off x="551123" y="92728"/>
            <a:ext cx="10515600" cy="1325563"/>
          </a:xfrm>
        </p:spPr>
        <p:txBody>
          <a:bodyPr/>
          <a:lstStyle/>
          <a:p>
            <a:r>
              <a:rPr lang="en-US" dirty="0">
                <a:solidFill>
                  <a:schemeClr val="bg1"/>
                </a:solidFill>
              </a:rPr>
              <a:t>OUTLINE</a:t>
            </a:r>
          </a:p>
        </p:txBody>
      </p:sp>
      <p:grpSp>
        <p:nvGrpSpPr>
          <p:cNvPr id="3" name="Group 2"/>
          <p:cNvGrpSpPr/>
          <p:nvPr/>
        </p:nvGrpSpPr>
        <p:grpSpPr>
          <a:xfrm>
            <a:off x="0" y="2717802"/>
            <a:ext cx="12192000" cy="2436018"/>
            <a:chOff x="0" y="2717800"/>
            <a:chExt cx="12192000" cy="2436019"/>
          </a:xfrm>
        </p:grpSpPr>
        <p:sp>
          <p:nvSpPr>
            <p:cNvPr id="7" name="Rectangle 6"/>
            <p:cNvSpPr/>
            <p:nvPr/>
          </p:nvSpPr>
          <p:spPr>
            <a:xfrm>
              <a:off x="0" y="2717800"/>
              <a:ext cx="12192000" cy="431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ln>
                  <a:solidFill>
                    <a:schemeClr val="accent1">
                      <a:lumMod val="75000"/>
                    </a:schemeClr>
                  </a:solidFill>
                </a:ln>
                <a:solidFill>
                  <a:schemeClr val="accent1">
                    <a:lumMod val="75000"/>
                  </a:schemeClr>
                </a:solidFill>
              </a:endParaRPr>
            </a:p>
          </p:txBody>
        </p:sp>
        <p:sp>
          <p:nvSpPr>
            <p:cNvPr id="9" name="Rectangle 8"/>
            <p:cNvSpPr/>
            <p:nvPr/>
          </p:nvSpPr>
          <p:spPr>
            <a:xfrm>
              <a:off x="0" y="3749675"/>
              <a:ext cx="12192000" cy="431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ln>
                  <a:solidFill>
                    <a:schemeClr val="accent1">
                      <a:lumMod val="75000"/>
                    </a:schemeClr>
                  </a:solidFill>
                </a:ln>
                <a:solidFill>
                  <a:schemeClr val="accent1">
                    <a:lumMod val="75000"/>
                  </a:schemeClr>
                </a:solidFill>
              </a:endParaRPr>
            </a:p>
          </p:txBody>
        </p:sp>
        <p:sp>
          <p:nvSpPr>
            <p:cNvPr id="10" name="Rectangle 9"/>
            <p:cNvSpPr/>
            <p:nvPr/>
          </p:nvSpPr>
          <p:spPr>
            <a:xfrm>
              <a:off x="0" y="4722019"/>
              <a:ext cx="12192000" cy="431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ln>
                  <a:solidFill>
                    <a:schemeClr val="accent1">
                      <a:lumMod val="75000"/>
                    </a:schemeClr>
                  </a:solidFill>
                </a:ln>
                <a:solidFill>
                  <a:schemeClr val="accent1">
                    <a:lumMod val="75000"/>
                  </a:schemeClr>
                </a:solidFill>
              </a:endParaRPr>
            </a:p>
          </p:txBody>
        </p:sp>
      </p:grpSp>
      <p:sp>
        <p:nvSpPr>
          <p:cNvPr id="8" name="Content Placeholder 7"/>
          <p:cNvSpPr>
            <a:spLocks noGrp="1"/>
          </p:cNvSpPr>
          <p:nvPr>
            <p:ph idx="1"/>
          </p:nvPr>
        </p:nvSpPr>
        <p:spPr>
          <a:xfrm>
            <a:off x="495301" y="2206625"/>
            <a:ext cx="11353801" cy="4351338"/>
          </a:xfrm>
        </p:spPr>
        <p:txBody>
          <a:bodyPr/>
          <a:lstStyle/>
          <a:p>
            <a:r>
              <a:rPr lang="en-US" dirty="0"/>
              <a:t>Background</a:t>
            </a:r>
          </a:p>
          <a:p>
            <a:r>
              <a:rPr lang="en-US" dirty="0"/>
              <a:t>Sustainable Infrastructures Key Attributes</a:t>
            </a:r>
          </a:p>
          <a:p>
            <a:r>
              <a:rPr lang="en-US" dirty="0"/>
              <a:t>Key Infrastructure Areas</a:t>
            </a:r>
          </a:p>
          <a:p>
            <a:r>
              <a:rPr lang="en-US" dirty="0"/>
              <a:t>Why Sustainable Infrastructures?</a:t>
            </a:r>
          </a:p>
          <a:p>
            <a:r>
              <a:rPr lang="en-US" dirty="0"/>
              <a:t>Key Government Policies to Implement Sustainable Infrastructure (S.I.) in Nigeria</a:t>
            </a:r>
          </a:p>
          <a:p>
            <a:r>
              <a:rPr lang="en-US" dirty="0"/>
              <a:t>Ministries Department &amp; Agencies in Charge of S.I. in Nigeria</a:t>
            </a:r>
          </a:p>
          <a:p>
            <a:r>
              <a:rPr lang="en-US" dirty="0"/>
              <a:t>Challenges</a:t>
            </a:r>
          </a:p>
          <a:p>
            <a:pPr marL="0" indent="0">
              <a:buNone/>
            </a:pPr>
            <a:endParaRPr lang="en-US" dirty="0"/>
          </a:p>
          <a:p>
            <a:endParaRPr lang="en-US" dirty="0"/>
          </a:p>
          <a:p>
            <a:endParaRPr lang="en-US" dirty="0"/>
          </a:p>
          <a:p>
            <a:endParaRPr lang="en-US" dirty="0"/>
          </a:p>
        </p:txBody>
      </p:sp>
    </p:spTree>
    <p:extLst>
      <p:ext uri="{BB962C8B-B14F-4D97-AF65-F5344CB8AC3E}">
        <p14:creationId xmlns:p14="http://schemas.microsoft.com/office/powerpoint/2010/main" val="723875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
            <a:ext cx="12192000" cy="6858000"/>
          </a:xfrm>
          <a:prstGeom prst="rect">
            <a:avLst/>
          </a:prstGeom>
          <a:solidFill>
            <a:schemeClr val="accent5">
              <a:lumMod val="20000"/>
              <a:lumOff val="80000"/>
            </a:schemeClr>
          </a:solidFill>
          <a:ln>
            <a:solidFill>
              <a:schemeClr val="accent3">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3" name="Content Placeholder 2">
            <a:extLst>
              <a:ext uri="{FF2B5EF4-FFF2-40B4-BE49-F238E27FC236}">
                <a16:creationId xmlns:a16="http://schemas.microsoft.com/office/drawing/2014/main" id="{62ECD2E6-C58B-B44F-931F-C65E289FAE5B}"/>
              </a:ext>
            </a:extLst>
          </p:cNvPr>
          <p:cNvSpPr>
            <a:spLocks noGrp="1"/>
          </p:cNvSpPr>
          <p:nvPr>
            <p:ph idx="1"/>
          </p:nvPr>
        </p:nvSpPr>
        <p:spPr>
          <a:xfrm>
            <a:off x="962039" y="1591748"/>
            <a:ext cx="10515600" cy="4351338"/>
          </a:xfrm>
        </p:spPr>
        <p:txBody>
          <a:bodyPr>
            <a:normAutofit/>
          </a:bodyPr>
          <a:lstStyle/>
          <a:p>
            <a:pPr marL="0" indent="0">
              <a:buNone/>
            </a:pPr>
            <a:r>
              <a:rPr lang="en-US" b="1" dirty="0"/>
              <a:t>Solid Waste Management - </a:t>
            </a:r>
            <a:r>
              <a:rPr lang="en-US" sz="2400" dirty="0"/>
              <a:t>in sustainable infrastructure Development </a:t>
            </a:r>
          </a:p>
          <a:p>
            <a:pPr marL="0" indent="0">
              <a:buNone/>
            </a:pPr>
            <a:r>
              <a:rPr lang="en-US" sz="2400" dirty="0"/>
              <a:t>It entails a holistic approach which spans from reduction, sorting, reuse, collection, storage, transport, recovery, recycling, treatment and disposal in an environmentally sound manner. </a:t>
            </a:r>
          </a:p>
          <a:p>
            <a:pPr marL="0" indent="0">
              <a:buNone/>
            </a:pPr>
            <a:endParaRPr lang="en-US" dirty="0"/>
          </a:p>
        </p:txBody>
      </p:sp>
      <p:sp>
        <p:nvSpPr>
          <p:cNvPr id="5" name="Oval 4">
            <a:extLst>
              <a:ext uri="{FF2B5EF4-FFF2-40B4-BE49-F238E27FC236}">
                <a16:creationId xmlns:a16="http://schemas.microsoft.com/office/drawing/2014/main" id="{EC7C0117-009D-432A-B1AE-3BEA54D653C8}"/>
              </a:ext>
            </a:extLst>
          </p:cNvPr>
          <p:cNvSpPr>
            <a:spLocks noChangeAspect="1"/>
          </p:cNvSpPr>
          <p:nvPr/>
        </p:nvSpPr>
        <p:spPr>
          <a:xfrm>
            <a:off x="155562" y="1563095"/>
            <a:ext cx="527076" cy="527076"/>
          </a:xfrm>
          <a:prstGeom prst="ellips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1" rIns="91440" bIns="45721" numCol="1" spcCol="0" rtlCol="0" fromWordArt="0" anchor="ctr" anchorCtr="0" forceAA="0" compatLnSpc="1">
            <a:prstTxWarp prst="textNoShape">
              <a:avLst/>
            </a:prstTxWarp>
            <a:noAutofit/>
          </a:bodyPr>
          <a:lstStyle/>
          <a:p>
            <a:pPr algn="ctr" defTabSz="914406">
              <a:defRPr/>
            </a:pPr>
            <a:r>
              <a:rPr lang="en-US" sz="2400" b="1" dirty="0">
                <a:solidFill>
                  <a:prstClr val="white"/>
                </a:solidFill>
                <a:latin typeface="Calibri"/>
              </a:rPr>
              <a:t>8</a:t>
            </a:r>
          </a:p>
        </p:txBody>
      </p:sp>
      <p:sp>
        <p:nvSpPr>
          <p:cNvPr id="8" name="Rectangle 7"/>
          <p:cNvSpPr/>
          <p:nvPr/>
        </p:nvSpPr>
        <p:spPr>
          <a:xfrm>
            <a:off x="0" y="0"/>
            <a:ext cx="12192000" cy="13129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ln>
                <a:solidFill>
                  <a:schemeClr val="accent1">
                    <a:lumMod val="75000"/>
                  </a:schemeClr>
                </a:solidFill>
              </a:ln>
              <a:solidFill>
                <a:schemeClr val="accent1">
                  <a:lumMod val="75000"/>
                </a:schemeClr>
              </a:solidFill>
            </a:endParaRPr>
          </a:p>
        </p:txBody>
      </p:sp>
      <p:sp>
        <p:nvSpPr>
          <p:cNvPr id="9" name="Content Placeholder 2">
            <a:extLst>
              <a:ext uri="{FF2B5EF4-FFF2-40B4-BE49-F238E27FC236}">
                <a16:creationId xmlns:a16="http://schemas.microsoft.com/office/drawing/2014/main" id="{540944D8-F373-644A-9429-0A648467ECDE}"/>
              </a:ext>
            </a:extLst>
          </p:cNvPr>
          <p:cNvSpPr txBox="1">
            <a:spLocks/>
          </p:cNvSpPr>
          <p:nvPr/>
        </p:nvSpPr>
        <p:spPr>
          <a:xfrm>
            <a:off x="682642" y="278760"/>
            <a:ext cx="11190770" cy="621531"/>
          </a:xfrm>
          <a:prstGeom prst="rect">
            <a:avLst/>
          </a:prstGeom>
        </p:spPr>
        <p:txBody>
          <a:bodyPr vert="horz" lIns="91440" tIns="45721" rIns="91440" bIns="45721"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3200" b="1" dirty="0">
                <a:solidFill>
                  <a:schemeClr val="bg1"/>
                </a:solidFill>
              </a:rPr>
              <a:t>Key Government Policies to Implement Government Sustainable Infrastructures in Nigeria</a:t>
            </a:r>
          </a:p>
        </p:txBody>
      </p:sp>
      <p:sp>
        <p:nvSpPr>
          <p:cNvPr id="10" name="Content Placeholder 4"/>
          <p:cNvSpPr txBox="1">
            <a:spLocks/>
          </p:cNvSpPr>
          <p:nvPr/>
        </p:nvSpPr>
        <p:spPr>
          <a:xfrm>
            <a:off x="298998" y="3765727"/>
            <a:ext cx="11594009" cy="2488018"/>
          </a:xfrm>
          <a:prstGeom prst="rect">
            <a:avLst/>
          </a:prstGeom>
          <a:solidFill>
            <a:schemeClr val="bg1"/>
          </a:solidFill>
        </p:spPr>
        <p:txBody>
          <a:bodyPr vert="horz" lIns="91440" tIns="45721" rIns="91440" bIns="45721"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sz="2400" b="1" dirty="0"/>
          </a:p>
          <a:p>
            <a:pPr marL="0" indent="0">
              <a:buNone/>
            </a:pPr>
            <a:r>
              <a:rPr lang="en-US" sz="2400" dirty="0"/>
              <a:t>One of the benefits, apart from recovery of useful resources, creating employment and waste to energy, is reducing Green house gas (GHG) emissions to the environment and if managed properly would earn income and investments through instruments such as the ‘Clean Development Mechanism (CDM)  of Kyoto Protocol and other global funding mechanisms for GHG emissions reductions.</a:t>
            </a:r>
          </a:p>
          <a:p>
            <a:pPr marL="0" indent="0">
              <a:buNone/>
            </a:pPr>
            <a:endParaRPr lang="en-US" sz="2400" dirty="0"/>
          </a:p>
          <a:p>
            <a:pPr marL="0" indent="0">
              <a:buNone/>
            </a:pPr>
            <a:endParaRPr lang="en-US" sz="2400" dirty="0"/>
          </a:p>
        </p:txBody>
      </p:sp>
    </p:spTree>
    <p:extLst>
      <p:ext uri="{BB962C8B-B14F-4D97-AF65-F5344CB8AC3E}">
        <p14:creationId xmlns:p14="http://schemas.microsoft.com/office/powerpoint/2010/main" val="38744453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4CA41C-C624-364C-8EA9-22591DCBD4F0}"/>
              </a:ext>
            </a:extLst>
          </p:cNvPr>
          <p:cNvSpPr>
            <a:spLocks noGrp="1"/>
          </p:cNvSpPr>
          <p:nvPr>
            <p:ph type="title"/>
          </p:nvPr>
        </p:nvSpPr>
        <p:spPr/>
        <p:style>
          <a:lnRef idx="2">
            <a:schemeClr val="accent1">
              <a:shade val="50000"/>
            </a:schemeClr>
          </a:lnRef>
          <a:fillRef idx="1">
            <a:schemeClr val="accent1"/>
          </a:fillRef>
          <a:effectRef idx="0">
            <a:schemeClr val="accent1"/>
          </a:effectRef>
          <a:fontRef idx="minor">
            <a:schemeClr val="lt1"/>
          </a:fontRef>
        </p:style>
        <p:txBody>
          <a:bodyPr/>
          <a:lstStyle/>
          <a:p>
            <a:r>
              <a:rPr lang="en-US" dirty="0"/>
              <a:t>Framework on Solid Waste Management</a:t>
            </a:r>
          </a:p>
        </p:txBody>
      </p:sp>
      <p:sp>
        <p:nvSpPr>
          <p:cNvPr id="3" name="Content Placeholder 2">
            <a:extLst>
              <a:ext uri="{FF2B5EF4-FFF2-40B4-BE49-F238E27FC236}">
                <a16:creationId xmlns:a16="http://schemas.microsoft.com/office/drawing/2014/main" id="{A36E9147-6081-0D45-9856-8C6F90688776}"/>
              </a:ext>
            </a:extLst>
          </p:cNvPr>
          <p:cNvSpPr>
            <a:spLocks noGrp="1"/>
          </p:cNvSpPr>
          <p:nvPr>
            <p:ph idx="1"/>
          </p:nvPr>
        </p:nvSpPr>
        <p:spPr>
          <a:solidFill>
            <a:schemeClr val="accent5">
              <a:lumMod val="20000"/>
              <a:lumOff val="80000"/>
            </a:schemeClr>
          </a:solidFill>
        </p:spPr>
        <p:txBody>
          <a:bodyPr/>
          <a:lstStyle/>
          <a:p>
            <a:endParaRPr lang="en-US" dirty="0"/>
          </a:p>
          <a:p>
            <a:r>
              <a:rPr lang="en-US" dirty="0"/>
              <a:t>National Policy on Health Care Waste Mgt. (2013).</a:t>
            </a:r>
          </a:p>
          <a:p>
            <a:r>
              <a:rPr lang="en-US" dirty="0"/>
              <a:t>National Policy on Solid Waste Waste Mgt. (2020) </a:t>
            </a:r>
          </a:p>
          <a:p>
            <a:r>
              <a:rPr lang="en-US" dirty="0"/>
              <a:t>National Policy on Plastic Waste Mgt. (2020) and </a:t>
            </a:r>
          </a:p>
          <a:p>
            <a:endParaRPr lang="en-US" dirty="0"/>
          </a:p>
        </p:txBody>
      </p:sp>
    </p:spTree>
    <p:extLst>
      <p:ext uri="{BB962C8B-B14F-4D97-AF65-F5344CB8AC3E}">
        <p14:creationId xmlns:p14="http://schemas.microsoft.com/office/powerpoint/2010/main" val="415748506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1"/>
            <a:ext cx="12192000" cy="6858000"/>
          </a:xfrm>
          <a:prstGeom prst="rect">
            <a:avLst/>
          </a:prstGeom>
          <a:solidFill>
            <a:schemeClr val="accent5">
              <a:lumMod val="20000"/>
              <a:lumOff val="80000"/>
            </a:schemeClr>
          </a:solidFill>
          <a:ln>
            <a:solidFill>
              <a:schemeClr val="accent3">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graphicFrame>
        <p:nvGraphicFramePr>
          <p:cNvPr id="4" name="Diagram 3">
            <a:extLst>
              <a:ext uri="{FF2B5EF4-FFF2-40B4-BE49-F238E27FC236}">
                <a16:creationId xmlns:a16="http://schemas.microsoft.com/office/drawing/2014/main" id="{A7B0FC47-8447-E84E-B9A0-4CA2C0941F9D}"/>
              </a:ext>
            </a:extLst>
          </p:cNvPr>
          <p:cNvGraphicFramePr/>
          <p:nvPr>
            <p:extLst>
              <p:ext uri="{D42A27DB-BD31-4B8C-83A1-F6EECF244321}">
                <p14:modId xmlns:p14="http://schemas.microsoft.com/office/powerpoint/2010/main" val="2554280040"/>
              </p:ext>
            </p:extLst>
          </p:nvPr>
        </p:nvGraphicFramePr>
        <p:xfrm>
          <a:off x="838201" y="365128"/>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Content Placeholder 2">
            <a:extLst>
              <a:ext uri="{FF2B5EF4-FFF2-40B4-BE49-F238E27FC236}">
                <a16:creationId xmlns:a16="http://schemas.microsoft.com/office/drawing/2014/main" id="{AD43BE25-D624-6E47-9B4D-2F73411E2D15}"/>
              </a:ext>
            </a:extLst>
          </p:cNvPr>
          <p:cNvSpPr>
            <a:spLocks noGrp="1"/>
          </p:cNvSpPr>
          <p:nvPr>
            <p:ph idx="1"/>
          </p:nvPr>
        </p:nvSpPr>
        <p:spPr/>
        <p:txBody>
          <a:bodyPr/>
          <a:lstStyle/>
          <a:p>
            <a:r>
              <a:rPr lang="en-US" b="1" dirty="0"/>
              <a:t>Environmental Impact Assessment Act</a:t>
            </a:r>
            <a:r>
              <a:rPr lang="en-US" dirty="0"/>
              <a:t> (Cap E12 LFN 2004). This law sets out the general principles, procedures and methods of EIA in various sectors. It is an instrument by which we identify and assess the potential environmental, social and health impacts of a proposed project, evaluate alternatives, and design appropriate environmental and social management plans during the life-cycle of the project.</a:t>
            </a:r>
          </a:p>
          <a:p>
            <a:r>
              <a:rPr lang="en-US" b="1" dirty="0"/>
              <a:t>Infrastructure Concession Regulatory Commission Act 2005</a:t>
            </a:r>
            <a:r>
              <a:rPr lang="en-US" dirty="0"/>
              <a:t>. It was established  to superintend and regulate Public-Private Partnership (PPP) , aimed at addressing Nigeria’s physical infrastructure deficit which hampers economic development.</a:t>
            </a:r>
          </a:p>
        </p:txBody>
      </p:sp>
    </p:spTree>
    <p:extLst>
      <p:ext uri="{BB962C8B-B14F-4D97-AF65-F5344CB8AC3E}">
        <p14:creationId xmlns:p14="http://schemas.microsoft.com/office/powerpoint/2010/main" val="25950160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
            <a:ext cx="12192000" cy="6858000"/>
          </a:xfrm>
          <a:prstGeom prst="rect">
            <a:avLst/>
          </a:prstGeom>
          <a:solidFill>
            <a:schemeClr val="accent5">
              <a:lumMod val="20000"/>
              <a:lumOff val="80000"/>
            </a:schemeClr>
          </a:solidFill>
          <a:ln>
            <a:solidFill>
              <a:schemeClr val="accent3">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3" name="Content Placeholder 2">
            <a:extLst>
              <a:ext uri="{FF2B5EF4-FFF2-40B4-BE49-F238E27FC236}">
                <a16:creationId xmlns:a16="http://schemas.microsoft.com/office/drawing/2014/main" id="{C77E8273-55AB-CE45-B9CD-D78EBD612D40}"/>
              </a:ext>
            </a:extLst>
          </p:cNvPr>
          <p:cNvSpPr>
            <a:spLocks noGrp="1"/>
          </p:cNvSpPr>
          <p:nvPr>
            <p:ph idx="1"/>
          </p:nvPr>
        </p:nvSpPr>
        <p:spPr>
          <a:xfrm>
            <a:off x="838202" y="2308301"/>
            <a:ext cx="10515600" cy="4159406"/>
          </a:xfrm>
        </p:spPr>
        <p:txBody>
          <a:bodyPr>
            <a:normAutofit fontScale="85000" lnSpcReduction="20000"/>
          </a:bodyPr>
          <a:lstStyle/>
          <a:p>
            <a:r>
              <a:rPr lang="en-US" b="1" dirty="0"/>
              <a:t>Nigeria Sustainable Banking Principles (NSBP) </a:t>
            </a:r>
            <a:r>
              <a:rPr lang="en-US" dirty="0"/>
              <a:t>–commenced in 2012, banking strategy aim in sustainable financing.</a:t>
            </a:r>
          </a:p>
          <a:p>
            <a:r>
              <a:rPr lang="en-US" b="1" dirty="0"/>
              <a:t>Guidelines for the Implementation of the 100 for 100 Policy for Production and Productivity </a:t>
            </a:r>
            <a:r>
              <a:rPr lang="en-US" dirty="0"/>
              <a:t>– a financial instrument designed to create the flow of finance and investments to enterprises with potential to catalase sustainable economic growth. Aim is to reverse the nation’s over reliance on imports</a:t>
            </a:r>
          </a:p>
          <a:p>
            <a:r>
              <a:rPr lang="en-US" b="1" dirty="0"/>
              <a:t>Green Bonds Initiative </a:t>
            </a:r>
            <a:r>
              <a:rPr lang="en-US" dirty="0"/>
              <a:t>– the Nigeria Sovereign Green Bond is a financial mechanism to facilitate and assist Nigeria in meeting her Nationally Determined Contribution. The bonds are focused specifically on sustainability and are used to fund green projects. The bonds  may be issued by corporations, government agencies and global organizations. The money raised through green bonds may be used for a variety of purposes. Nigeria issued green bonds worth N10.69 billion and N15 billion in 2017 and 2019 respectively for financing sustainable environmental projects.  </a:t>
            </a:r>
          </a:p>
        </p:txBody>
      </p:sp>
      <p:sp>
        <p:nvSpPr>
          <p:cNvPr id="5" name="TextBox 4">
            <a:extLst>
              <a:ext uri="{FF2B5EF4-FFF2-40B4-BE49-F238E27FC236}">
                <a16:creationId xmlns:a16="http://schemas.microsoft.com/office/drawing/2014/main" id="{12DF737A-D358-0242-8700-EE2A67E72FED}"/>
              </a:ext>
            </a:extLst>
          </p:cNvPr>
          <p:cNvSpPr txBox="1"/>
          <p:nvPr/>
        </p:nvSpPr>
        <p:spPr>
          <a:xfrm>
            <a:off x="1126272" y="535259"/>
            <a:ext cx="10136459" cy="11079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lang="en-US" sz="3300" dirty="0"/>
              <a:t>Other Key Government Policies to Implement Sustainable Infrastructures in Nigeria across sector (Contd.)</a:t>
            </a:r>
          </a:p>
        </p:txBody>
      </p:sp>
    </p:spTree>
    <p:extLst>
      <p:ext uri="{BB962C8B-B14F-4D97-AF65-F5344CB8AC3E}">
        <p14:creationId xmlns:p14="http://schemas.microsoft.com/office/powerpoint/2010/main" val="15218809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1"/>
            <a:ext cx="12192000" cy="6858000"/>
          </a:xfrm>
          <a:prstGeom prst="rect">
            <a:avLst/>
          </a:prstGeom>
          <a:solidFill>
            <a:schemeClr val="accent5">
              <a:lumMod val="20000"/>
              <a:lumOff val="80000"/>
            </a:schemeClr>
          </a:solidFill>
          <a:ln>
            <a:solidFill>
              <a:schemeClr val="accent3">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graphicFrame>
        <p:nvGraphicFramePr>
          <p:cNvPr id="4" name="Diagram 3">
            <a:extLst>
              <a:ext uri="{FF2B5EF4-FFF2-40B4-BE49-F238E27FC236}">
                <a16:creationId xmlns:a16="http://schemas.microsoft.com/office/drawing/2014/main" id="{D8B3E71C-E241-904C-A77C-820B5845DA2D}"/>
              </a:ext>
            </a:extLst>
          </p:cNvPr>
          <p:cNvGraphicFramePr/>
          <p:nvPr/>
        </p:nvGraphicFramePr>
        <p:xfrm>
          <a:off x="838201" y="365128"/>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Content Placeholder 2">
            <a:extLst>
              <a:ext uri="{FF2B5EF4-FFF2-40B4-BE49-F238E27FC236}">
                <a16:creationId xmlns:a16="http://schemas.microsoft.com/office/drawing/2014/main" id="{BCC5EDF7-3E62-5D41-B94B-3921458BCADF}"/>
              </a:ext>
            </a:extLst>
          </p:cNvPr>
          <p:cNvSpPr>
            <a:spLocks noGrp="1"/>
          </p:cNvSpPr>
          <p:nvPr>
            <p:ph idx="1"/>
          </p:nvPr>
        </p:nvSpPr>
        <p:spPr/>
        <p:txBody>
          <a:bodyPr/>
          <a:lstStyle/>
          <a:p>
            <a:r>
              <a:rPr lang="en-US" b="1" dirty="0"/>
              <a:t>Projects handle:</a:t>
            </a:r>
          </a:p>
          <a:p>
            <a:pPr marL="571505" indent="-571505">
              <a:buFont typeface="+mj-lt"/>
              <a:buAutoNum type="romanLcPeriod"/>
            </a:pPr>
            <a:r>
              <a:rPr lang="en-US" dirty="0"/>
              <a:t>Afforestation</a:t>
            </a:r>
          </a:p>
          <a:p>
            <a:pPr marL="571505" indent="-571505">
              <a:buFont typeface="+mj-lt"/>
              <a:buAutoNum type="romanLcPeriod"/>
            </a:pPr>
            <a:r>
              <a:rPr lang="en-US" dirty="0"/>
              <a:t>Transportation (Rail, Road, Aviation)</a:t>
            </a:r>
          </a:p>
          <a:p>
            <a:pPr marL="571505" indent="-571505">
              <a:buFont typeface="+mj-lt"/>
              <a:buAutoNum type="romanLcPeriod"/>
            </a:pPr>
            <a:r>
              <a:rPr lang="en-US" dirty="0"/>
              <a:t>Water</a:t>
            </a:r>
          </a:p>
          <a:p>
            <a:pPr marL="571505" indent="-571505">
              <a:buFont typeface="+mj-lt"/>
              <a:buAutoNum type="romanLcPeriod"/>
            </a:pPr>
            <a:r>
              <a:rPr lang="en-US" dirty="0"/>
              <a:t>Solid Waste Management</a:t>
            </a:r>
          </a:p>
          <a:p>
            <a:pPr marL="571505" indent="-571505">
              <a:buFont typeface="+mj-lt"/>
              <a:buAutoNum type="romanLcPeriod"/>
            </a:pPr>
            <a:r>
              <a:rPr lang="en-US" dirty="0"/>
              <a:t>Agriculture</a:t>
            </a:r>
          </a:p>
          <a:p>
            <a:pPr marL="571505" indent="-571505">
              <a:buFont typeface="+mj-lt"/>
              <a:buAutoNum type="romanLcPeriod"/>
            </a:pPr>
            <a:r>
              <a:rPr lang="en-US" dirty="0"/>
              <a:t>Renewable Energy (Rural Electrification </a:t>
            </a:r>
            <a:r>
              <a:rPr lang="en-US" dirty="0" err="1"/>
              <a:t>Programme</a:t>
            </a:r>
            <a:r>
              <a:rPr lang="en-US" dirty="0"/>
              <a:t>)</a:t>
            </a:r>
          </a:p>
        </p:txBody>
      </p:sp>
    </p:spTree>
    <p:extLst>
      <p:ext uri="{BB962C8B-B14F-4D97-AF65-F5344CB8AC3E}">
        <p14:creationId xmlns:p14="http://schemas.microsoft.com/office/powerpoint/2010/main" val="126545789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00021C-89A4-BA44-B8AA-948112E00290}"/>
              </a:ext>
            </a:extLst>
          </p:cNvPr>
          <p:cNvSpPr>
            <a:spLocks noGrp="1"/>
          </p:cNvSpPr>
          <p:nvPr>
            <p:ph type="title"/>
          </p:nvPr>
        </p:nvSpPr>
        <p:spPr>
          <a:xfrm>
            <a:off x="838202" y="312234"/>
            <a:ext cx="10515600" cy="1304693"/>
          </a:xfrm>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pPr algn="ctr"/>
            <a:br>
              <a:rPr lang="en-US" sz="4000" b="1" dirty="0"/>
            </a:br>
            <a:r>
              <a:rPr lang="en-US" sz="4000" b="1" dirty="0"/>
              <a:t>Ministries Department and Agencies (MDAs) in Charge of Sustainable Infrastructures in Nigeria</a:t>
            </a:r>
            <a:br>
              <a:rPr lang="en-US" dirty="0"/>
            </a:br>
            <a:endParaRPr lang="en-US" dirty="0"/>
          </a:p>
        </p:txBody>
      </p:sp>
      <p:sp>
        <p:nvSpPr>
          <p:cNvPr id="3" name="Content Placeholder 2">
            <a:extLst>
              <a:ext uri="{FF2B5EF4-FFF2-40B4-BE49-F238E27FC236}">
                <a16:creationId xmlns:a16="http://schemas.microsoft.com/office/drawing/2014/main" id="{B00D5305-B0A8-904E-BEF0-2AF0B607F597}"/>
              </a:ext>
            </a:extLst>
          </p:cNvPr>
          <p:cNvSpPr>
            <a:spLocks noGrp="1"/>
          </p:cNvSpPr>
          <p:nvPr>
            <p:ph idx="1"/>
          </p:nvPr>
        </p:nvSpPr>
        <p:spPr>
          <a:solidFill>
            <a:schemeClr val="accent5">
              <a:lumMod val="20000"/>
              <a:lumOff val="80000"/>
            </a:schemeClr>
          </a:solidFill>
        </p:spPr>
        <p:txBody>
          <a:bodyPr>
            <a:normAutofit fontScale="85000" lnSpcReduction="20000"/>
          </a:bodyPr>
          <a:lstStyle/>
          <a:p>
            <a:r>
              <a:rPr lang="en-US" b="1" dirty="0"/>
              <a:t>Nigerian Electricity Regulatory Commission (NERC) -</a:t>
            </a:r>
            <a:r>
              <a:rPr lang="en-US" dirty="0"/>
              <a:t> NERC is primarily responsible for granting and issuing licenses and approvals for the electric value chain from generation, distribution, transmission, trading, system operations, metering, etc.</a:t>
            </a:r>
          </a:p>
          <a:p>
            <a:r>
              <a:rPr lang="en-US" b="1" dirty="0"/>
              <a:t>Transmission Company of Nigeria-</a:t>
            </a:r>
            <a:r>
              <a:rPr lang="en-US" dirty="0"/>
              <a:t> the TCN performs three major functions the market operator, system operator, and transmission service provider. TCN manages the electricity transmission network in Nigeria. It is one of the bodies established to issue licenses for the transmission of electricity. it is also responsible for the evacuation of electricity generated by the electricity generating companies and taking it to the distribution companies,</a:t>
            </a:r>
          </a:p>
          <a:p>
            <a:r>
              <a:rPr lang="en-US" b="1" dirty="0"/>
              <a:t>Nigerian Bulk Electricity Trader-</a:t>
            </a:r>
            <a:r>
              <a:rPr lang="en-US" dirty="0"/>
              <a:t> NBET is the sole holder of a bulk purchase and resale license in Nigeria. It enters into bulk Power Purchase Agreements (PPA) with power generation companies and independent power producers for the bulk purchase of electric power and services which is in turn resold to the Discos (distribution companies) in Nigeria under a vesting contract.</a:t>
            </a:r>
          </a:p>
          <a:p>
            <a:endParaRPr lang="en-US" dirty="0"/>
          </a:p>
        </p:txBody>
      </p:sp>
    </p:spTree>
    <p:extLst>
      <p:ext uri="{BB962C8B-B14F-4D97-AF65-F5344CB8AC3E}">
        <p14:creationId xmlns:p14="http://schemas.microsoft.com/office/powerpoint/2010/main" val="155546798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957AB0-3980-394E-8BCD-2005B2DDC736}"/>
              </a:ext>
            </a:extLst>
          </p:cNvPr>
          <p:cNvSpPr>
            <a:spLocks noGrp="1"/>
          </p:cNvSpPr>
          <p:nvPr>
            <p:ph type="title"/>
          </p:nvPr>
        </p:nvSpPr>
        <p:spPr/>
        <p:style>
          <a:lnRef idx="2">
            <a:schemeClr val="accent1">
              <a:shade val="50000"/>
            </a:schemeClr>
          </a:lnRef>
          <a:fillRef idx="1">
            <a:schemeClr val="accent1"/>
          </a:fillRef>
          <a:effectRef idx="0">
            <a:schemeClr val="accent1"/>
          </a:effectRef>
          <a:fontRef idx="minor">
            <a:schemeClr val="lt1"/>
          </a:fontRef>
        </p:style>
        <p:txBody>
          <a:bodyPr/>
          <a:lstStyle/>
          <a:p>
            <a:r>
              <a:rPr lang="en-US" dirty="0"/>
              <a:t> Other MDAs are</a:t>
            </a:r>
          </a:p>
        </p:txBody>
      </p:sp>
      <p:sp>
        <p:nvSpPr>
          <p:cNvPr id="3" name="Content Placeholder 2">
            <a:extLst>
              <a:ext uri="{FF2B5EF4-FFF2-40B4-BE49-F238E27FC236}">
                <a16:creationId xmlns:a16="http://schemas.microsoft.com/office/drawing/2014/main" id="{CD0E52E8-973E-7749-89EE-BA87BD0CCDDB}"/>
              </a:ext>
            </a:extLst>
          </p:cNvPr>
          <p:cNvSpPr>
            <a:spLocks noGrp="1"/>
          </p:cNvSpPr>
          <p:nvPr>
            <p:ph idx="1"/>
          </p:nvPr>
        </p:nvSpPr>
        <p:spPr>
          <a:solidFill>
            <a:schemeClr val="accent5">
              <a:lumMod val="20000"/>
              <a:lumOff val="80000"/>
            </a:schemeClr>
          </a:solidFill>
        </p:spPr>
        <p:txBody>
          <a:bodyPr>
            <a:normAutofit fontScale="70000" lnSpcReduction="20000"/>
          </a:bodyPr>
          <a:lstStyle/>
          <a:p>
            <a:r>
              <a:rPr lang="en-US" b="1" dirty="0"/>
              <a:t>Standards Organization of Nigeria</a:t>
            </a:r>
            <a:r>
              <a:rPr lang="en-US" dirty="0"/>
              <a:t>- in support of the advancement of renewable energy, the SON in collaboration with the Nigerian Energy Support </a:t>
            </a:r>
            <a:r>
              <a:rPr lang="en-US" dirty="0" err="1"/>
              <a:t>Programme</a:t>
            </a:r>
            <a:r>
              <a:rPr lang="en-US" dirty="0"/>
              <a:t> (NESP). The SON is charged with the responsibility of setting the standards of all products and equipment in or imported into Nigeria. Concerning energy, the SON ensures that all electrical and electronic products in or imported into Nigeria conform to the quality and standards as set by the Organization.</a:t>
            </a:r>
          </a:p>
          <a:p>
            <a:r>
              <a:rPr lang="en-US" b="1" dirty="0"/>
              <a:t>Nigerian Electricity Management Services (NEMSA)-</a:t>
            </a:r>
            <a:r>
              <a:rPr lang="en-US" dirty="0"/>
              <a:t> this regulatory agency is responsible for enforcing the technical standards in the power sector in collaboration with the SON to ensure that all electrical materials conform with the required standard and quality and also conduct an inspection of all electricity projects in Nigeria.</a:t>
            </a:r>
          </a:p>
          <a:p>
            <a:r>
              <a:rPr lang="en-US" b="1" dirty="0"/>
              <a:t>Federal Ministry of Environment-</a:t>
            </a:r>
            <a:r>
              <a:rPr lang="en-US" dirty="0"/>
              <a:t> this is the principal authority regulating environmental matters in Nigeria. The Ministry is in charge of EIA for projects in Nigeria which include renewable energy projects and also issuing EIA certificates for approved projects.</a:t>
            </a:r>
          </a:p>
          <a:p>
            <a:r>
              <a:rPr lang="en-US" b="1" dirty="0"/>
              <a:t>National Environmental Standards And Regulations Enforcement Agency</a:t>
            </a:r>
            <a:r>
              <a:rPr lang="en-US" dirty="0"/>
              <a:t> (NESREA)- this regulatory agency is responsible for the protection and development of the environment, biodiversity conservation and sustainable development of Nigeria's natural resources, and also for environmental technology. The agency also issues permits to companies involved in new or used electrical electronic equipment manufacturing, processing, recycling, power generation, transmission, or distribution.</a:t>
            </a:r>
          </a:p>
          <a:p>
            <a:endParaRPr lang="en-US" dirty="0"/>
          </a:p>
        </p:txBody>
      </p:sp>
    </p:spTree>
    <p:extLst>
      <p:ext uri="{BB962C8B-B14F-4D97-AF65-F5344CB8AC3E}">
        <p14:creationId xmlns:p14="http://schemas.microsoft.com/office/powerpoint/2010/main" val="20595243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87FEDE-925C-7343-B1BA-38FFC74F277F}"/>
              </a:ext>
            </a:extLst>
          </p:cNvPr>
          <p:cNvSpPr>
            <a:spLocks noGrp="1"/>
          </p:cNvSpPr>
          <p:nvPr>
            <p:ph type="title"/>
          </p:nvPr>
        </p:nvSpPr>
        <p:spPr/>
        <p:style>
          <a:lnRef idx="2">
            <a:schemeClr val="accent1">
              <a:shade val="50000"/>
            </a:schemeClr>
          </a:lnRef>
          <a:fillRef idx="1">
            <a:schemeClr val="accent1"/>
          </a:fillRef>
          <a:effectRef idx="0">
            <a:schemeClr val="accent1"/>
          </a:effectRef>
          <a:fontRef idx="minor">
            <a:schemeClr val="lt1"/>
          </a:fontRef>
        </p:style>
        <p:txBody>
          <a:bodyPr/>
          <a:lstStyle/>
          <a:p>
            <a:r>
              <a:rPr lang="en-US" b="1" dirty="0"/>
              <a:t>MDAs Contd.</a:t>
            </a:r>
          </a:p>
        </p:txBody>
      </p:sp>
      <p:sp>
        <p:nvSpPr>
          <p:cNvPr id="3" name="Content Placeholder 2">
            <a:extLst>
              <a:ext uri="{FF2B5EF4-FFF2-40B4-BE49-F238E27FC236}">
                <a16:creationId xmlns:a16="http://schemas.microsoft.com/office/drawing/2014/main" id="{0EFD4A13-51A8-EE46-ACA1-217F22C88ED2}"/>
              </a:ext>
            </a:extLst>
          </p:cNvPr>
          <p:cNvSpPr>
            <a:spLocks noGrp="1"/>
          </p:cNvSpPr>
          <p:nvPr>
            <p:ph idx="1"/>
          </p:nvPr>
        </p:nvSpPr>
        <p:spPr>
          <a:solidFill>
            <a:schemeClr val="accent5">
              <a:lumMod val="20000"/>
              <a:lumOff val="80000"/>
            </a:schemeClr>
          </a:solidFill>
        </p:spPr>
        <p:txBody>
          <a:bodyPr>
            <a:normAutofit fontScale="85000" lnSpcReduction="20000"/>
          </a:bodyPr>
          <a:lstStyle/>
          <a:p>
            <a:r>
              <a:rPr lang="en-US" dirty="0"/>
              <a:t>Federal Ministry of Transport</a:t>
            </a:r>
          </a:p>
          <a:p>
            <a:r>
              <a:rPr lang="en-US" dirty="0"/>
              <a:t>Federal Ministry of Power,</a:t>
            </a:r>
          </a:p>
          <a:p>
            <a:r>
              <a:rPr lang="en-US" dirty="0"/>
              <a:t>Federal Ministry of Works and Housing</a:t>
            </a:r>
          </a:p>
          <a:p>
            <a:r>
              <a:rPr lang="en-US" dirty="0"/>
              <a:t>Federal Ministry of Science &amp; Technology</a:t>
            </a:r>
          </a:p>
          <a:p>
            <a:r>
              <a:rPr lang="en-US" dirty="0"/>
              <a:t>Federal Ministry of Industry</a:t>
            </a:r>
          </a:p>
          <a:p>
            <a:r>
              <a:rPr lang="en-US" dirty="0"/>
              <a:t>Federal Ministry of Information</a:t>
            </a:r>
          </a:p>
          <a:p>
            <a:r>
              <a:rPr lang="en-US" dirty="0"/>
              <a:t>Federal Ministry of Finance</a:t>
            </a:r>
          </a:p>
          <a:p>
            <a:r>
              <a:rPr lang="en-US" dirty="0"/>
              <a:t>Federal Ministry of Budget and Planning</a:t>
            </a:r>
          </a:p>
          <a:p>
            <a:r>
              <a:rPr lang="en-US" dirty="0"/>
              <a:t>Federal Ministry of Petroleum</a:t>
            </a:r>
          </a:p>
          <a:p>
            <a:r>
              <a:rPr lang="en-US" dirty="0"/>
              <a:t>Central Bank of Nigeria</a:t>
            </a:r>
          </a:p>
          <a:p>
            <a:r>
              <a:rPr lang="en-US" dirty="0"/>
              <a:t>Sustainable Development Goal Office </a:t>
            </a:r>
          </a:p>
        </p:txBody>
      </p:sp>
    </p:spTree>
    <p:extLst>
      <p:ext uri="{BB962C8B-B14F-4D97-AF65-F5344CB8AC3E}">
        <p14:creationId xmlns:p14="http://schemas.microsoft.com/office/powerpoint/2010/main" val="270614395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1"/>
            <a:ext cx="12192000" cy="6858000"/>
          </a:xfrm>
          <a:prstGeom prst="rect">
            <a:avLst/>
          </a:prstGeom>
          <a:solidFill>
            <a:schemeClr val="accent5">
              <a:lumMod val="20000"/>
              <a:lumOff val="80000"/>
            </a:schemeClr>
          </a:solidFill>
          <a:ln>
            <a:solidFill>
              <a:schemeClr val="accent3">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dirty="0"/>
          </a:p>
        </p:txBody>
      </p:sp>
      <p:graphicFrame>
        <p:nvGraphicFramePr>
          <p:cNvPr id="4" name="Diagram 3">
            <a:extLst>
              <a:ext uri="{FF2B5EF4-FFF2-40B4-BE49-F238E27FC236}">
                <a16:creationId xmlns:a16="http://schemas.microsoft.com/office/drawing/2014/main" id="{7A2E8B07-DD4C-6F4F-8888-F9D9B231C2CA}"/>
              </a:ext>
            </a:extLst>
          </p:cNvPr>
          <p:cNvGraphicFramePr/>
          <p:nvPr/>
        </p:nvGraphicFramePr>
        <p:xfrm>
          <a:off x="838201" y="365128"/>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Content Placeholder 2">
            <a:extLst>
              <a:ext uri="{FF2B5EF4-FFF2-40B4-BE49-F238E27FC236}">
                <a16:creationId xmlns:a16="http://schemas.microsoft.com/office/drawing/2014/main" id="{EF870B83-D292-9840-9DD5-86DC8CBF8786}"/>
              </a:ext>
            </a:extLst>
          </p:cNvPr>
          <p:cNvSpPr>
            <a:spLocks noGrp="1"/>
          </p:cNvSpPr>
          <p:nvPr>
            <p:ph idx="1"/>
          </p:nvPr>
        </p:nvSpPr>
        <p:spPr/>
        <p:txBody>
          <a:bodyPr>
            <a:normAutofit fontScale="92500" lnSpcReduction="20000"/>
          </a:bodyPr>
          <a:lstStyle/>
          <a:p>
            <a:r>
              <a:rPr lang="en-US" dirty="0"/>
              <a:t>Lack of funds and annual appropriation of funds is inadequate, and the capital needed to co-finance the infrastructures is high</a:t>
            </a:r>
          </a:p>
          <a:p>
            <a:r>
              <a:rPr lang="en-US" dirty="0"/>
              <a:t>Lack of private investment because of high capital involved in developing sustainable infrastructures</a:t>
            </a:r>
          </a:p>
          <a:p>
            <a:r>
              <a:rPr lang="en-US" dirty="0"/>
              <a:t>Political instability resulting to abandoning of projects due to much reliance on government for subsidies and waivers.</a:t>
            </a:r>
          </a:p>
          <a:p>
            <a:r>
              <a:rPr lang="en-US" dirty="0"/>
              <a:t>Bureaucracy </a:t>
            </a:r>
          </a:p>
          <a:p>
            <a:r>
              <a:rPr lang="en-US" dirty="0"/>
              <a:t>Unstable currency and poor investment environments</a:t>
            </a:r>
          </a:p>
          <a:p>
            <a:r>
              <a:rPr lang="en-US" dirty="0"/>
              <a:t>Lack of maintenance of the the infrastructures</a:t>
            </a:r>
          </a:p>
          <a:p>
            <a:r>
              <a:rPr lang="en-US" dirty="0"/>
              <a:t>Inadequate economic transformation policies leading to increase in greenhouse gases resulting into severe drought, flooding, loss of bio-diversity and significant health impacts</a:t>
            </a:r>
          </a:p>
        </p:txBody>
      </p:sp>
    </p:spTree>
    <p:extLst>
      <p:ext uri="{BB962C8B-B14F-4D97-AF65-F5344CB8AC3E}">
        <p14:creationId xmlns:p14="http://schemas.microsoft.com/office/powerpoint/2010/main" val="426710631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1"/>
            <a:ext cx="12192000" cy="6858000"/>
          </a:xfrm>
          <a:prstGeom prst="rect">
            <a:avLst/>
          </a:prstGeom>
          <a:solidFill>
            <a:schemeClr val="accent5">
              <a:lumMod val="20000"/>
              <a:lumOff val="80000"/>
            </a:schemeClr>
          </a:solidFill>
          <a:ln>
            <a:solidFill>
              <a:schemeClr val="accent3">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graphicFrame>
        <p:nvGraphicFramePr>
          <p:cNvPr id="4" name="Diagram 3">
            <a:extLst>
              <a:ext uri="{FF2B5EF4-FFF2-40B4-BE49-F238E27FC236}">
                <a16:creationId xmlns:a16="http://schemas.microsoft.com/office/drawing/2014/main" id="{09466601-8385-2C4E-B055-6DAD204558CB}"/>
              </a:ext>
            </a:extLst>
          </p:cNvPr>
          <p:cNvGraphicFramePr/>
          <p:nvPr/>
        </p:nvGraphicFramePr>
        <p:xfrm>
          <a:off x="838201" y="365128"/>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Content Placeholder 2">
            <a:extLst>
              <a:ext uri="{FF2B5EF4-FFF2-40B4-BE49-F238E27FC236}">
                <a16:creationId xmlns:a16="http://schemas.microsoft.com/office/drawing/2014/main" id="{F4301C40-CE34-1B4B-B439-2087E348DC25}"/>
              </a:ext>
            </a:extLst>
          </p:cNvPr>
          <p:cNvSpPr>
            <a:spLocks noGrp="1"/>
          </p:cNvSpPr>
          <p:nvPr>
            <p:ph idx="1"/>
          </p:nvPr>
        </p:nvSpPr>
        <p:spPr/>
        <p:txBody>
          <a:bodyPr/>
          <a:lstStyle/>
          <a:p>
            <a:r>
              <a:rPr lang="en-US" dirty="0"/>
              <a:t>Sensitization</a:t>
            </a:r>
          </a:p>
          <a:p>
            <a:r>
              <a:rPr lang="en-US" dirty="0"/>
              <a:t>Advocacy</a:t>
            </a:r>
          </a:p>
          <a:p>
            <a:r>
              <a:rPr lang="en-US" dirty="0"/>
              <a:t>Promotion and encouraging Public-Private Partnership (PPP) Initiatives</a:t>
            </a:r>
          </a:p>
          <a:p>
            <a:r>
              <a:rPr lang="en-US" dirty="0"/>
              <a:t>Government should promote and encourage the use of low-carbon infrastructure projects</a:t>
            </a:r>
          </a:p>
          <a:p>
            <a:r>
              <a:rPr lang="en-US"/>
              <a:t>Mainstreaming </a:t>
            </a:r>
            <a:r>
              <a:rPr lang="en-US" dirty="0"/>
              <a:t>of policies </a:t>
            </a:r>
            <a:r>
              <a:rPr lang="en-US"/>
              <a:t>on </a:t>
            </a:r>
            <a:r>
              <a:rPr lang="en-US" dirty="0"/>
              <a:t>S</a:t>
            </a:r>
            <a:r>
              <a:rPr lang="en-US"/>
              <a:t>ustainable </a:t>
            </a:r>
            <a:r>
              <a:rPr lang="en-US" dirty="0"/>
              <a:t>Infrastructure </a:t>
            </a:r>
            <a:r>
              <a:rPr lang="en-US"/>
              <a:t>in Nigeria.</a:t>
            </a:r>
            <a:endParaRPr lang="en-US" dirty="0"/>
          </a:p>
        </p:txBody>
      </p:sp>
    </p:spTree>
    <p:extLst>
      <p:ext uri="{BB962C8B-B14F-4D97-AF65-F5344CB8AC3E}">
        <p14:creationId xmlns:p14="http://schemas.microsoft.com/office/powerpoint/2010/main" val="37984850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
            <a:ext cx="12192000" cy="6858000"/>
          </a:xfrm>
          <a:prstGeom prst="rect">
            <a:avLst/>
          </a:prstGeom>
          <a:solidFill>
            <a:schemeClr val="accent5">
              <a:lumMod val="20000"/>
              <a:lumOff val="80000"/>
            </a:schemeClr>
          </a:solidFill>
          <a:ln>
            <a:solidFill>
              <a:schemeClr val="accent3">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7" name="Rectangle 6"/>
          <p:cNvSpPr/>
          <p:nvPr/>
        </p:nvSpPr>
        <p:spPr>
          <a:xfrm>
            <a:off x="0" y="2"/>
            <a:ext cx="12192000" cy="14336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ln>
                <a:solidFill>
                  <a:schemeClr val="accent1">
                    <a:lumMod val="75000"/>
                  </a:schemeClr>
                </a:solidFill>
              </a:ln>
              <a:solidFill>
                <a:schemeClr val="accent1">
                  <a:lumMod val="75000"/>
                </a:schemeClr>
              </a:solidFill>
            </a:endParaRPr>
          </a:p>
        </p:txBody>
      </p:sp>
      <p:sp>
        <p:nvSpPr>
          <p:cNvPr id="6" name="Title 1">
            <a:extLst>
              <a:ext uri="{FF2B5EF4-FFF2-40B4-BE49-F238E27FC236}">
                <a16:creationId xmlns:a16="http://schemas.microsoft.com/office/drawing/2014/main" id="{3AFFF72F-EC41-EE4C-906F-D2583C8FA631}"/>
              </a:ext>
            </a:extLst>
          </p:cNvPr>
          <p:cNvSpPr>
            <a:spLocks noGrp="1"/>
          </p:cNvSpPr>
          <p:nvPr>
            <p:ph type="title"/>
          </p:nvPr>
        </p:nvSpPr>
        <p:spPr>
          <a:xfrm>
            <a:off x="434163" y="54051"/>
            <a:ext cx="3691270" cy="1325563"/>
          </a:xfrm>
        </p:spPr>
        <p:txBody>
          <a:bodyPr/>
          <a:lstStyle/>
          <a:p>
            <a:r>
              <a:rPr lang="en-US" dirty="0">
                <a:solidFill>
                  <a:schemeClr val="bg1"/>
                </a:solidFill>
              </a:rPr>
              <a:t>BACKGROUND</a:t>
            </a:r>
          </a:p>
        </p:txBody>
      </p:sp>
      <p:sp>
        <p:nvSpPr>
          <p:cNvPr id="9" name="Content Placeholder 4"/>
          <p:cNvSpPr>
            <a:spLocks noGrp="1"/>
          </p:cNvSpPr>
          <p:nvPr>
            <p:ph idx="1"/>
          </p:nvPr>
        </p:nvSpPr>
        <p:spPr>
          <a:xfrm>
            <a:off x="1114648" y="2773646"/>
            <a:ext cx="10515600" cy="2873967"/>
          </a:xfrm>
        </p:spPr>
        <p:txBody>
          <a:bodyPr>
            <a:normAutofit fontScale="92500" lnSpcReduction="10000"/>
          </a:bodyPr>
          <a:lstStyle/>
          <a:p>
            <a:pPr marL="0" indent="0">
              <a:buNone/>
            </a:pPr>
            <a:r>
              <a:rPr lang="en-US" dirty="0"/>
              <a:t>Nigeria is increasingly prosperous, coupled with its growing population and economy, the necessity to revamp Nigeria’s infrastructure is at a crucial juncture. Traditionally, the federal, state, and local governments have financed critical projects, such as building roads, bridges, and ports, etc. As economic pressures such as swings in the exchange rate, fluctuations in oil prices, and liquidity limitations deplete fiscal budgets, the private sector has stepped in to create financing solutions to provide the necessary capital required to modernize and develop the country’s infrastructure.</a:t>
            </a:r>
          </a:p>
        </p:txBody>
      </p:sp>
    </p:spTree>
    <p:extLst>
      <p:ext uri="{BB962C8B-B14F-4D97-AF65-F5344CB8AC3E}">
        <p14:creationId xmlns:p14="http://schemas.microsoft.com/office/powerpoint/2010/main" val="228235502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1"/>
            <a:ext cx="12192000" cy="6858000"/>
          </a:xfrm>
          <a:prstGeom prst="rect">
            <a:avLst/>
          </a:prstGeom>
          <a:solidFill>
            <a:schemeClr val="accent5">
              <a:lumMod val="20000"/>
              <a:lumOff val="80000"/>
            </a:schemeClr>
          </a:solidFill>
          <a:ln>
            <a:solidFill>
              <a:schemeClr val="accent3">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graphicFrame>
        <p:nvGraphicFramePr>
          <p:cNvPr id="4" name="Diagram 3">
            <a:extLst>
              <a:ext uri="{FF2B5EF4-FFF2-40B4-BE49-F238E27FC236}">
                <a16:creationId xmlns:a16="http://schemas.microsoft.com/office/drawing/2014/main" id="{E4B1C13B-3A2A-674C-9620-23AF1BB5B9FE}"/>
              </a:ext>
            </a:extLst>
          </p:cNvPr>
          <p:cNvGraphicFramePr/>
          <p:nvPr/>
        </p:nvGraphicFramePr>
        <p:xfrm>
          <a:off x="838201" y="365128"/>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Content Placeholder 2">
            <a:extLst>
              <a:ext uri="{FF2B5EF4-FFF2-40B4-BE49-F238E27FC236}">
                <a16:creationId xmlns:a16="http://schemas.microsoft.com/office/drawing/2014/main" id="{46679C65-7EE2-7E43-940D-0B2C0BD47371}"/>
              </a:ext>
            </a:extLst>
          </p:cNvPr>
          <p:cNvSpPr>
            <a:spLocks noGrp="1"/>
          </p:cNvSpPr>
          <p:nvPr>
            <p:ph idx="1"/>
          </p:nvPr>
        </p:nvSpPr>
        <p:spPr>
          <a:xfrm>
            <a:off x="1635645" y="2474213"/>
            <a:ext cx="8135679" cy="2182849"/>
          </a:xfrm>
        </p:spPr>
        <p:txBody>
          <a:bodyPr>
            <a:noAutofit/>
          </a:bodyPr>
          <a:lstStyle/>
          <a:p>
            <a:endParaRPr lang="en-US" sz="3200" dirty="0"/>
          </a:p>
          <a:p>
            <a:endParaRPr lang="en-US" sz="3200" dirty="0"/>
          </a:p>
          <a:p>
            <a:pPr marL="0" indent="0">
              <a:buNone/>
            </a:pPr>
            <a:r>
              <a:rPr lang="en-US" sz="3200" dirty="0"/>
              <a:t>            Let Us Think Globally And Act Locally</a:t>
            </a:r>
          </a:p>
          <a:p>
            <a:endParaRPr lang="en-US" sz="3200" dirty="0"/>
          </a:p>
        </p:txBody>
      </p:sp>
    </p:spTree>
    <p:extLst>
      <p:ext uri="{BB962C8B-B14F-4D97-AF65-F5344CB8AC3E}">
        <p14:creationId xmlns:p14="http://schemas.microsoft.com/office/powerpoint/2010/main" val="96814355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0" y="1"/>
            <a:ext cx="12192000" cy="6858000"/>
          </a:xfrm>
          <a:prstGeom prst="rect">
            <a:avLst/>
          </a:prstGeom>
          <a:solidFill>
            <a:schemeClr val="accent5">
              <a:lumMod val="20000"/>
              <a:lumOff val="80000"/>
            </a:schemeClr>
          </a:solidFill>
          <a:ln>
            <a:solidFill>
              <a:schemeClr val="accent3">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3" name="Content Placeholder 2">
            <a:extLst>
              <a:ext uri="{FF2B5EF4-FFF2-40B4-BE49-F238E27FC236}">
                <a16:creationId xmlns:a16="http://schemas.microsoft.com/office/drawing/2014/main" id="{8D756FFB-8087-0844-8111-5F55D602CED6}"/>
              </a:ext>
            </a:extLst>
          </p:cNvPr>
          <p:cNvSpPr>
            <a:spLocks noGrp="1"/>
          </p:cNvSpPr>
          <p:nvPr>
            <p:ph idx="1"/>
          </p:nvPr>
        </p:nvSpPr>
        <p:spPr/>
        <p:txBody>
          <a:bodyPr/>
          <a:lstStyle/>
          <a:p>
            <a:endParaRPr lang="en-US" dirty="0"/>
          </a:p>
          <a:p>
            <a:endParaRPr lang="en-US" dirty="0"/>
          </a:p>
          <a:p>
            <a:pPr marL="0" indent="0">
              <a:buNone/>
            </a:pPr>
            <a:endParaRPr lang="en-US" dirty="0"/>
          </a:p>
        </p:txBody>
      </p:sp>
      <p:sp>
        <p:nvSpPr>
          <p:cNvPr id="4" name="Rounded Rectangle 3"/>
          <p:cNvSpPr/>
          <p:nvPr/>
        </p:nvSpPr>
        <p:spPr>
          <a:xfrm>
            <a:off x="2978002" y="2339166"/>
            <a:ext cx="6422066" cy="243699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7200" dirty="0"/>
              <a:t>THANK YOU</a:t>
            </a:r>
          </a:p>
        </p:txBody>
      </p:sp>
    </p:spTree>
    <p:extLst>
      <p:ext uri="{BB962C8B-B14F-4D97-AF65-F5344CB8AC3E}">
        <p14:creationId xmlns:p14="http://schemas.microsoft.com/office/powerpoint/2010/main" val="9490890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
            <a:ext cx="12192000" cy="6858000"/>
          </a:xfrm>
          <a:prstGeom prst="rect">
            <a:avLst/>
          </a:prstGeom>
          <a:solidFill>
            <a:schemeClr val="accent5">
              <a:lumMod val="20000"/>
              <a:lumOff val="80000"/>
            </a:schemeClr>
          </a:solidFill>
          <a:ln>
            <a:solidFill>
              <a:schemeClr val="accent3">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5" name="Rectangle 4"/>
          <p:cNvSpPr/>
          <p:nvPr/>
        </p:nvSpPr>
        <p:spPr>
          <a:xfrm>
            <a:off x="0" y="2"/>
            <a:ext cx="12192000" cy="14336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ln>
                <a:solidFill>
                  <a:schemeClr val="accent1">
                    <a:lumMod val="75000"/>
                  </a:schemeClr>
                </a:solidFill>
              </a:ln>
              <a:solidFill>
                <a:schemeClr val="accent1">
                  <a:lumMod val="75000"/>
                </a:schemeClr>
              </a:solidFill>
            </a:endParaRPr>
          </a:p>
        </p:txBody>
      </p:sp>
      <p:sp>
        <p:nvSpPr>
          <p:cNvPr id="3" name="Content Placeholder 2">
            <a:extLst>
              <a:ext uri="{FF2B5EF4-FFF2-40B4-BE49-F238E27FC236}">
                <a16:creationId xmlns:a16="http://schemas.microsoft.com/office/drawing/2014/main" id="{540944D8-F373-644A-9429-0A648467ECDE}"/>
              </a:ext>
            </a:extLst>
          </p:cNvPr>
          <p:cNvSpPr>
            <a:spLocks noGrp="1"/>
          </p:cNvSpPr>
          <p:nvPr>
            <p:ph idx="1"/>
          </p:nvPr>
        </p:nvSpPr>
        <p:spPr>
          <a:xfrm>
            <a:off x="425299" y="508498"/>
            <a:ext cx="8272134" cy="621531"/>
          </a:xfrm>
        </p:spPr>
        <p:txBody>
          <a:bodyPr>
            <a:noAutofit/>
          </a:bodyPr>
          <a:lstStyle/>
          <a:p>
            <a:pPr marL="0" indent="0">
              <a:buNone/>
            </a:pPr>
            <a:r>
              <a:rPr lang="en-US" sz="3200" b="1" dirty="0">
                <a:solidFill>
                  <a:schemeClr val="bg1"/>
                </a:solidFill>
              </a:rPr>
              <a:t>Sustainable Infrastructures Key Attributes</a:t>
            </a:r>
          </a:p>
        </p:txBody>
      </p:sp>
      <p:sp>
        <p:nvSpPr>
          <p:cNvPr id="6" name="Content Placeholder 2">
            <a:extLst>
              <a:ext uri="{FF2B5EF4-FFF2-40B4-BE49-F238E27FC236}">
                <a16:creationId xmlns:a16="http://schemas.microsoft.com/office/drawing/2014/main" id="{540944D8-F373-644A-9429-0A648467ECDE}"/>
              </a:ext>
            </a:extLst>
          </p:cNvPr>
          <p:cNvSpPr txBox="1">
            <a:spLocks/>
          </p:cNvSpPr>
          <p:nvPr/>
        </p:nvSpPr>
        <p:spPr>
          <a:xfrm>
            <a:off x="2504853" y="3551456"/>
            <a:ext cx="9509937" cy="1379118"/>
          </a:xfrm>
          <a:prstGeom prst="rect">
            <a:avLst/>
          </a:prstGeom>
        </p:spPr>
        <p:txBody>
          <a:bodyPr vert="horz" lIns="91440" tIns="45721" rIns="91440" bIns="45721"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dirty="0"/>
              <a:t>The Sustainable Infrastructures are meant to hasten economic growth and alleviate poverty, and to integrate the economy with other economies of the world. </a:t>
            </a:r>
          </a:p>
        </p:txBody>
      </p:sp>
      <p:sp>
        <p:nvSpPr>
          <p:cNvPr id="7" name="Content Placeholder 2">
            <a:extLst>
              <a:ext uri="{FF2B5EF4-FFF2-40B4-BE49-F238E27FC236}">
                <a16:creationId xmlns:a16="http://schemas.microsoft.com/office/drawing/2014/main" id="{540944D8-F373-644A-9429-0A648467ECDE}"/>
              </a:ext>
            </a:extLst>
          </p:cNvPr>
          <p:cNvSpPr txBox="1">
            <a:spLocks/>
          </p:cNvSpPr>
          <p:nvPr/>
        </p:nvSpPr>
        <p:spPr>
          <a:xfrm>
            <a:off x="2504854" y="1639099"/>
            <a:ext cx="9687146" cy="1508137"/>
          </a:xfrm>
          <a:prstGeom prst="rect">
            <a:avLst/>
          </a:prstGeom>
        </p:spPr>
        <p:txBody>
          <a:bodyPr vert="horz" lIns="91440" tIns="45721" rIns="91440" bIns="45721" rtlCol="0">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dirty="0"/>
              <a:t>Sustainable Infrastructures are meant to approach development from a holistic viewpoint that is based on domestic and global sustainable development goals, durability and having regard to social, financial, economic, environmental and political issues, public health and the well being of the citizenry.</a:t>
            </a:r>
          </a:p>
        </p:txBody>
      </p:sp>
      <p:sp>
        <p:nvSpPr>
          <p:cNvPr id="10" name="Rounded Rectangle 9"/>
          <p:cNvSpPr/>
          <p:nvPr/>
        </p:nvSpPr>
        <p:spPr>
          <a:xfrm>
            <a:off x="233910" y="1975947"/>
            <a:ext cx="1807537" cy="62153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12" name="Content Placeholder 2">
            <a:extLst>
              <a:ext uri="{FF2B5EF4-FFF2-40B4-BE49-F238E27FC236}">
                <a16:creationId xmlns:a16="http://schemas.microsoft.com/office/drawing/2014/main" id="{540944D8-F373-644A-9429-0A648467ECDE}"/>
              </a:ext>
            </a:extLst>
          </p:cNvPr>
          <p:cNvSpPr txBox="1">
            <a:spLocks/>
          </p:cNvSpPr>
          <p:nvPr/>
        </p:nvSpPr>
        <p:spPr>
          <a:xfrm>
            <a:off x="431491" y="2052106"/>
            <a:ext cx="1275913" cy="534741"/>
          </a:xfrm>
          <a:prstGeom prst="rect">
            <a:avLst/>
          </a:prstGeom>
        </p:spPr>
        <p:txBody>
          <a:bodyPr vert="horz" lIns="91440" tIns="45721" rIns="91440" bIns="45721"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b="1" dirty="0">
                <a:solidFill>
                  <a:schemeClr val="bg1"/>
                </a:solidFill>
              </a:rPr>
              <a:t>Holistic</a:t>
            </a:r>
            <a:endParaRPr lang="en-US" sz="3200" b="1" dirty="0">
              <a:solidFill>
                <a:schemeClr val="bg1"/>
              </a:solidFill>
            </a:endParaRPr>
          </a:p>
        </p:txBody>
      </p:sp>
      <p:cxnSp>
        <p:nvCxnSpPr>
          <p:cNvPr id="13" name="Straight Connector 12"/>
          <p:cNvCxnSpPr/>
          <p:nvPr/>
        </p:nvCxnSpPr>
        <p:spPr>
          <a:xfrm flipV="1">
            <a:off x="148856" y="3137369"/>
            <a:ext cx="11710219" cy="29497"/>
          </a:xfrm>
          <a:prstGeom prst="line">
            <a:avLst/>
          </a:prstGeom>
        </p:spPr>
        <p:style>
          <a:lnRef idx="1">
            <a:schemeClr val="accent1"/>
          </a:lnRef>
          <a:fillRef idx="0">
            <a:schemeClr val="accent1"/>
          </a:fillRef>
          <a:effectRef idx="0">
            <a:schemeClr val="accent1"/>
          </a:effectRef>
          <a:fontRef idx="minor">
            <a:schemeClr val="tx1"/>
          </a:fontRef>
        </p:style>
      </p:cxnSp>
      <p:sp>
        <p:nvSpPr>
          <p:cNvPr id="14" name="Rounded Rectangle 13"/>
          <p:cNvSpPr/>
          <p:nvPr/>
        </p:nvSpPr>
        <p:spPr>
          <a:xfrm>
            <a:off x="233910" y="3696847"/>
            <a:ext cx="1807537" cy="62153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15" name="Content Placeholder 2">
            <a:extLst>
              <a:ext uri="{FF2B5EF4-FFF2-40B4-BE49-F238E27FC236}">
                <a16:creationId xmlns:a16="http://schemas.microsoft.com/office/drawing/2014/main" id="{540944D8-F373-644A-9429-0A648467ECDE}"/>
              </a:ext>
            </a:extLst>
          </p:cNvPr>
          <p:cNvSpPr txBox="1">
            <a:spLocks/>
          </p:cNvSpPr>
          <p:nvPr/>
        </p:nvSpPr>
        <p:spPr>
          <a:xfrm>
            <a:off x="265810" y="3773006"/>
            <a:ext cx="1973234" cy="534741"/>
          </a:xfrm>
          <a:prstGeom prst="rect">
            <a:avLst/>
          </a:prstGeom>
        </p:spPr>
        <p:txBody>
          <a:bodyPr vert="horz" lIns="91440" tIns="45721" rIns="91440" bIns="45721"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b="1" dirty="0">
                <a:solidFill>
                  <a:schemeClr val="bg1"/>
                </a:solidFill>
              </a:rPr>
              <a:t>Integration</a:t>
            </a:r>
            <a:endParaRPr lang="en-US" sz="3200" b="1" dirty="0">
              <a:solidFill>
                <a:schemeClr val="bg1"/>
              </a:solidFill>
            </a:endParaRPr>
          </a:p>
        </p:txBody>
      </p:sp>
      <p:cxnSp>
        <p:nvCxnSpPr>
          <p:cNvPr id="16" name="Straight Connector 15"/>
          <p:cNvCxnSpPr/>
          <p:nvPr/>
        </p:nvCxnSpPr>
        <p:spPr>
          <a:xfrm flipV="1">
            <a:off x="148857" y="4808805"/>
            <a:ext cx="11710219" cy="29497"/>
          </a:xfrm>
          <a:prstGeom prst="line">
            <a:avLst/>
          </a:prstGeom>
        </p:spPr>
        <p:style>
          <a:lnRef idx="1">
            <a:schemeClr val="accent1"/>
          </a:lnRef>
          <a:fillRef idx="0">
            <a:schemeClr val="accent1"/>
          </a:fillRef>
          <a:effectRef idx="0">
            <a:schemeClr val="accent1"/>
          </a:effectRef>
          <a:fontRef idx="minor">
            <a:schemeClr val="tx1"/>
          </a:fontRef>
        </p:style>
      </p:cxnSp>
      <p:sp>
        <p:nvSpPr>
          <p:cNvPr id="17" name="Content Placeholder 2">
            <a:extLst>
              <a:ext uri="{FF2B5EF4-FFF2-40B4-BE49-F238E27FC236}">
                <a16:creationId xmlns:a16="http://schemas.microsoft.com/office/drawing/2014/main" id="{540944D8-F373-644A-9429-0A648467ECDE}"/>
              </a:ext>
            </a:extLst>
          </p:cNvPr>
          <p:cNvSpPr txBox="1">
            <a:spLocks/>
          </p:cNvSpPr>
          <p:nvPr/>
        </p:nvSpPr>
        <p:spPr>
          <a:xfrm>
            <a:off x="2504857" y="5341777"/>
            <a:ext cx="9509937" cy="1379118"/>
          </a:xfrm>
          <a:prstGeom prst="rect">
            <a:avLst/>
          </a:prstGeom>
        </p:spPr>
        <p:txBody>
          <a:bodyPr vert="horz" lIns="91440" tIns="45721" rIns="91440" bIns="45721"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dirty="0"/>
              <a:t>The equipment and systems are designed to meet the population’s essential service needs. </a:t>
            </a:r>
          </a:p>
        </p:txBody>
      </p:sp>
      <p:sp>
        <p:nvSpPr>
          <p:cNvPr id="18" name="Rounded Rectangle 17"/>
          <p:cNvSpPr/>
          <p:nvPr/>
        </p:nvSpPr>
        <p:spPr>
          <a:xfrm>
            <a:off x="230596" y="5389653"/>
            <a:ext cx="1807537" cy="62153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19" name="Content Placeholder 2">
            <a:extLst>
              <a:ext uri="{FF2B5EF4-FFF2-40B4-BE49-F238E27FC236}">
                <a16:creationId xmlns:a16="http://schemas.microsoft.com/office/drawing/2014/main" id="{540944D8-F373-644A-9429-0A648467ECDE}"/>
              </a:ext>
            </a:extLst>
          </p:cNvPr>
          <p:cNvSpPr txBox="1">
            <a:spLocks/>
          </p:cNvSpPr>
          <p:nvPr/>
        </p:nvSpPr>
        <p:spPr>
          <a:xfrm>
            <a:off x="262494" y="5465813"/>
            <a:ext cx="1973234" cy="534741"/>
          </a:xfrm>
          <a:prstGeom prst="rect">
            <a:avLst/>
          </a:prstGeom>
        </p:spPr>
        <p:txBody>
          <a:bodyPr vert="horz" lIns="91440" tIns="45721" rIns="91440" bIns="45721"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b="1" dirty="0">
                <a:solidFill>
                  <a:schemeClr val="bg1"/>
                </a:solidFill>
              </a:rPr>
              <a:t>Functional</a:t>
            </a:r>
            <a:endParaRPr lang="en-US" sz="3200" b="1" dirty="0">
              <a:solidFill>
                <a:schemeClr val="bg1"/>
              </a:solidFill>
            </a:endParaRPr>
          </a:p>
        </p:txBody>
      </p:sp>
    </p:spTree>
    <p:extLst>
      <p:ext uri="{BB962C8B-B14F-4D97-AF65-F5344CB8AC3E}">
        <p14:creationId xmlns:p14="http://schemas.microsoft.com/office/powerpoint/2010/main" val="38243689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
            <a:ext cx="12192000" cy="6858000"/>
          </a:xfrm>
          <a:prstGeom prst="rect">
            <a:avLst/>
          </a:prstGeom>
          <a:solidFill>
            <a:schemeClr val="accent5">
              <a:lumMod val="20000"/>
              <a:lumOff val="80000"/>
            </a:schemeClr>
          </a:solidFill>
          <a:ln>
            <a:solidFill>
              <a:schemeClr val="accent3">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5" name="Rectangle 4"/>
          <p:cNvSpPr/>
          <p:nvPr/>
        </p:nvSpPr>
        <p:spPr>
          <a:xfrm>
            <a:off x="0" y="2"/>
            <a:ext cx="12192000" cy="14336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ln>
                <a:solidFill>
                  <a:schemeClr val="accent1">
                    <a:lumMod val="75000"/>
                  </a:schemeClr>
                </a:solidFill>
              </a:ln>
              <a:solidFill>
                <a:schemeClr val="accent1">
                  <a:lumMod val="75000"/>
                </a:schemeClr>
              </a:solidFill>
            </a:endParaRPr>
          </a:p>
        </p:txBody>
      </p:sp>
      <p:sp>
        <p:nvSpPr>
          <p:cNvPr id="3" name="Content Placeholder 2">
            <a:extLst>
              <a:ext uri="{FF2B5EF4-FFF2-40B4-BE49-F238E27FC236}">
                <a16:creationId xmlns:a16="http://schemas.microsoft.com/office/drawing/2014/main" id="{540944D8-F373-644A-9429-0A648467ECDE}"/>
              </a:ext>
            </a:extLst>
          </p:cNvPr>
          <p:cNvSpPr>
            <a:spLocks noGrp="1"/>
          </p:cNvSpPr>
          <p:nvPr>
            <p:ph idx="1"/>
          </p:nvPr>
        </p:nvSpPr>
        <p:spPr>
          <a:xfrm>
            <a:off x="425299" y="508498"/>
            <a:ext cx="8984514" cy="621531"/>
          </a:xfrm>
        </p:spPr>
        <p:txBody>
          <a:bodyPr>
            <a:noAutofit/>
          </a:bodyPr>
          <a:lstStyle/>
          <a:p>
            <a:pPr marL="0" indent="0">
              <a:buNone/>
            </a:pPr>
            <a:r>
              <a:rPr lang="en-US" sz="3200" b="1" dirty="0">
                <a:solidFill>
                  <a:schemeClr val="bg1"/>
                </a:solidFill>
              </a:rPr>
              <a:t>Sustainable Infrastructures Key Attributes (contd.)</a:t>
            </a:r>
          </a:p>
        </p:txBody>
      </p:sp>
      <p:sp>
        <p:nvSpPr>
          <p:cNvPr id="6" name="Content Placeholder 2">
            <a:extLst>
              <a:ext uri="{FF2B5EF4-FFF2-40B4-BE49-F238E27FC236}">
                <a16:creationId xmlns:a16="http://schemas.microsoft.com/office/drawing/2014/main" id="{540944D8-F373-644A-9429-0A648467ECDE}"/>
              </a:ext>
            </a:extLst>
          </p:cNvPr>
          <p:cNvSpPr txBox="1">
            <a:spLocks/>
          </p:cNvSpPr>
          <p:nvPr/>
        </p:nvSpPr>
        <p:spPr>
          <a:xfrm>
            <a:off x="2504853" y="3551456"/>
            <a:ext cx="9509937" cy="1379118"/>
          </a:xfrm>
          <a:prstGeom prst="rect">
            <a:avLst/>
          </a:prstGeom>
        </p:spPr>
        <p:txBody>
          <a:bodyPr vert="horz" lIns="91440" tIns="45721" rIns="91440" bIns="45721"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dirty="0"/>
              <a:t>These investments must be environmentally friendly, economic, social and institutionally sustainable.</a:t>
            </a:r>
          </a:p>
        </p:txBody>
      </p:sp>
      <p:sp>
        <p:nvSpPr>
          <p:cNvPr id="7" name="Content Placeholder 2">
            <a:extLst>
              <a:ext uri="{FF2B5EF4-FFF2-40B4-BE49-F238E27FC236}">
                <a16:creationId xmlns:a16="http://schemas.microsoft.com/office/drawing/2014/main" id="{540944D8-F373-644A-9429-0A648467ECDE}"/>
              </a:ext>
            </a:extLst>
          </p:cNvPr>
          <p:cNvSpPr txBox="1">
            <a:spLocks/>
          </p:cNvSpPr>
          <p:nvPr/>
        </p:nvSpPr>
        <p:spPr>
          <a:xfrm>
            <a:off x="2504854" y="1639099"/>
            <a:ext cx="9687146" cy="1508137"/>
          </a:xfrm>
          <a:prstGeom prst="rect">
            <a:avLst/>
          </a:prstGeom>
        </p:spPr>
        <p:txBody>
          <a:bodyPr vert="horz" lIns="91440" tIns="45721" rIns="91440" bIns="45721"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dirty="0"/>
              <a:t>These investments are crucial not only to renew old equipment in developed countries and bring them in sync with the fight against climate change, but also to bolster green economic growth in emerging markets and developing countries.</a:t>
            </a:r>
          </a:p>
        </p:txBody>
      </p:sp>
      <p:sp>
        <p:nvSpPr>
          <p:cNvPr id="10" name="Rounded Rectangle 9"/>
          <p:cNvSpPr/>
          <p:nvPr/>
        </p:nvSpPr>
        <p:spPr>
          <a:xfrm>
            <a:off x="233912" y="1827086"/>
            <a:ext cx="1892602" cy="96978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12" name="Content Placeholder 2">
            <a:extLst>
              <a:ext uri="{FF2B5EF4-FFF2-40B4-BE49-F238E27FC236}">
                <a16:creationId xmlns:a16="http://schemas.microsoft.com/office/drawing/2014/main" id="{540944D8-F373-644A-9429-0A648467ECDE}"/>
              </a:ext>
            </a:extLst>
          </p:cNvPr>
          <p:cNvSpPr txBox="1">
            <a:spLocks/>
          </p:cNvSpPr>
          <p:nvPr/>
        </p:nvSpPr>
        <p:spPr>
          <a:xfrm>
            <a:off x="414664" y="1846684"/>
            <a:ext cx="1623470" cy="950180"/>
          </a:xfrm>
          <a:prstGeom prst="rect">
            <a:avLst/>
          </a:prstGeom>
        </p:spPr>
        <p:txBody>
          <a:bodyPr vert="horz" lIns="91440" tIns="45721" rIns="91440" bIns="45721"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601" b="1" dirty="0">
                <a:solidFill>
                  <a:schemeClr val="bg1"/>
                </a:solidFill>
              </a:rPr>
              <a:t>Economic</a:t>
            </a:r>
          </a:p>
          <a:p>
            <a:pPr marL="0" indent="0">
              <a:buNone/>
            </a:pPr>
            <a:r>
              <a:rPr lang="en-US" sz="2601" b="1" dirty="0">
                <a:solidFill>
                  <a:schemeClr val="bg1"/>
                </a:solidFill>
              </a:rPr>
              <a:t> Growth</a:t>
            </a:r>
          </a:p>
        </p:txBody>
      </p:sp>
      <p:cxnSp>
        <p:nvCxnSpPr>
          <p:cNvPr id="13" name="Straight Connector 12"/>
          <p:cNvCxnSpPr/>
          <p:nvPr/>
        </p:nvCxnSpPr>
        <p:spPr>
          <a:xfrm flipV="1">
            <a:off x="148856" y="3137369"/>
            <a:ext cx="11710219" cy="29497"/>
          </a:xfrm>
          <a:prstGeom prst="line">
            <a:avLst/>
          </a:prstGeom>
        </p:spPr>
        <p:style>
          <a:lnRef idx="1">
            <a:schemeClr val="accent1"/>
          </a:lnRef>
          <a:fillRef idx="0">
            <a:schemeClr val="accent1"/>
          </a:fillRef>
          <a:effectRef idx="0">
            <a:schemeClr val="accent1"/>
          </a:effectRef>
          <a:fontRef idx="minor">
            <a:schemeClr val="tx1"/>
          </a:fontRef>
        </p:style>
      </p:cxnSp>
      <p:sp>
        <p:nvSpPr>
          <p:cNvPr id="14" name="Rounded Rectangle 13"/>
          <p:cNvSpPr/>
          <p:nvPr/>
        </p:nvSpPr>
        <p:spPr>
          <a:xfrm>
            <a:off x="233912" y="3654313"/>
            <a:ext cx="1892602" cy="65343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15" name="Content Placeholder 2">
            <a:extLst>
              <a:ext uri="{FF2B5EF4-FFF2-40B4-BE49-F238E27FC236}">
                <a16:creationId xmlns:a16="http://schemas.microsoft.com/office/drawing/2014/main" id="{540944D8-F373-644A-9429-0A648467ECDE}"/>
              </a:ext>
            </a:extLst>
          </p:cNvPr>
          <p:cNvSpPr txBox="1">
            <a:spLocks/>
          </p:cNvSpPr>
          <p:nvPr/>
        </p:nvSpPr>
        <p:spPr>
          <a:xfrm>
            <a:off x="265810" y="3773006"/>
            <a:ext cx="1973234" cy="534741"/>
          </a:xfrm>
          <a:prstGeom prst="rect">
            <a:avLst/>
          </a:prstGeom>
        </p:spPr>
        <p:txBody>
          <a:bodyPr vert="horz" lIns="91440" tIns="45721" rIns="91440" bIns="45721"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601" b="1" dirty="0">
                <a:solidFill>
                  <a:schemeClr val="bg1"/>
                </a:solidFill>
              </a:rPr>
              <a:t>Sustainable</a:t>
            </a:r>
          </a:p>
        </p:txBody>
      </p:sp>
      <p:cxnSp>
        <p:nvCxnSpPr>
          <p:cNvPr id="16" name="Straight Connector 15"/>
          <p:cNvCxnSpPr/>
          <p:nvPr/>
        </p:nvCxnSpPr>
        <p:spPr>
          <a:xfrm flipV="1">
            <a:off x="148857" y="4808805"/>
            <a:ext cx="11710219" cy="29497"/>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946641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475975"/>
            <a:ext cx="12192000" cy="5446590"/>
          </a:xfrm>
          <a:prstGeom prst="rect">
            <a:avLst/>
          </a:prstGeom>
          <a:solidFill>
            <a:schemeClr val="accent5">
              <a:lumMod val="20000"/>
              <a:lumOff val="80000"/>
            </a:schemeClr>
          </a:solidFill>
          <a:ln>
            <a:solidFill>
              <a:schemeClr val="accent3">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dirty="0"/>
          </a:p>
        </p:txBody>
      </p:sp>
      <p:sp>
        <p:nvSpPr>
          <p:cNvPr id="7" name="Rectangle 6"/>
          <p:cNvSpPr/>
          <p:nvPr/>
        </p:nvSpPr>
        <p:spPr>
          <a:xfrm>
            <a:off x="0" y="-14152"/>
            <a:ext cx="12192000" cy="14336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ln>
                <a:solidFill>
                  <a:schemeClr val="accent1">
                    <a:lumMod val="75000"/>
                  </a:schemeClr>
                </a:solidFill>
              </a:ln>
              <a:solidFill>
                <a:schemeClr val="accent1">
                  <a:lumMod val="75000"/>
                </a:schemeClr>
              </a:solidFill>
            </a:endParaRPr>
          </a:p>
        </p:txBody>
      </p:sp>
      <p:sp>
        <p:nvSpPr>
          <p:cNvPr id="8" name="Content Placeholder 2">
            <a:extLst>
              <a:ext uri="{FF2B5EF4-FFF2-40B4-BE49-F238E27FC236}">
                <a16:creationId xmlns:a16="http://schemas.microsoft.com/office/drawing/2014/main" id="{540944D8-F373-644A-9429-0A648467ECDE}"/>
              </a:ext>
            </a:extLst>
          </p:cNvPr>
          <p:cNvSpPr>
            <a:spLocks noGrp="1"/>
          </p:cNvSpPr>
          <p:nvPr>
            <p:ph idx="1"/>
          </p:nvPr>
        </p:nvSpPr>
        <p:spPr>
          <a:xfrm>
            <a:off x="1027801" y="506669"/>
            <a:ext cx="8984514" cy="621531"/>
          </a:xfrm>
        </p:spPr>
        <p:txBody>
          <a:bodyPr>
            <a:noAutofit/>
          </a:bodyPr>
          <a:lstStyle/>
          <a:p>
            <a:pPr marL="0" indent="0">
              <a:buNone/>
            </a:pPr>
            <a:r>
              <a:rPr lang="en-US" sz="3200" b="1" dirty="0">
                <a:solidFill>
                  <a:schemeClr val="bg1"/>
                </a:solidFill>
              </a:rPr>
              <a:t>Key Infrastructure Areas in Nigeria</a:t>
            </a:r>
          </a:p>
        </p:txBody>
      </p:sp>
      <p:grpSp>
        <p:nvGrpSpPr>
          <p:cNvPr id="189" name="Group 188"/>
          <p:cNvGrpSpPr>
            <a:grpSpLocks noChangeAspect="1"/>
          </p:cNvGrpSpPr>
          <p:nvPr/>
        </p:nvGrpSpPr>
        <p:grpSpPr>
          <a:xfrm>
            <a:off x="643104" y="2313844"/>
            <a:ext cx="1106425" cy="1106425"/>
            <a:chOff x="1115911" y="2879929"/>
            <a:chExt cx="1338773" cy="1338773"/>
          </a:xfrm>
        </p:grpSpPr>
        <p:sp>
          <p:nvSpPr>
            <p:cNvPr id="190" name="Oval 189"/>
            <p:cNvSpPr>
              <a:spLocks noChangeAspect="1"/>
            </p:cNvSpPr>
            <p:nvPr/>
          </p:nvSpPr>
          <p:spPr>
            <a:xfrm>
              <a:off x="1115911" y="2879929"/>
              <a:ext cx="1338773" cy="1338773"/>
            </a:xfrm>
            <a:prstGeom prst="ellipse">
              <a:avLst/>
            </a:prstGeom>
            <a:solidFill>
              <a:schemeClr val="bg1"/>
            </a:solidFill>
            <a:ln w="762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1" rIns="91440" bIns="45721" numCol="1" spcCol="0" rtlCol="0" fromWordArt="0" anchor="ctr" anchorCtr="0" forceAA="0" compatLnSpc="1">
              <a:prstTxWarp prst="textNoShape">
                <a:avLst/>
              </a:prstTxWarp>
              <a:noAutofit/>
            </a:bodyPr>
            <a:lstStyle/>
            <a:p>
              <a:pPr algn="ctr" defTabSz="914406">
                <a:defRPr/>
              </a:pPr>
              <a:endParaRPr lang="en-US" sz="1801" dirty="0">
                <a:solidFill>
                  <a:prstClr val="black"/>
                </a:solidFill>
                <a:latin typeface="Calibri"/>
              </a:endParaRPr>
            </a:p>
          </p:txBody>
        </p:sp>
        <p:sp>
          <p:nvSpPr>
            <p:cNvPr id="191" name="Oval 190"/>
            <p:cNvSpPr>
              <a:spLocks noChangeAspect="1"/>
            </p:cNvSpPr>
            <p:nvPr/>
          </p:nvSpPr>
          <p:spPr>
            <a:xfrm>
              <a:off x="1232085" y="2996103"/>
              <a:ext cx="1106424" cy="1106424"/>
            </a:xfrm>
            <a:prstGeom prst="ellipse">
              <a:avLst/>
            </a:prstGeom>
            <a:ln w="381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1" rIns="91440" bIns="45721" numCol="1" spcCol="0" rtlCol="0" fromWordArt="0" anchor="ctr" anchorCtr="0" forceAA="0" compatLnSpc="1">
              <a:prstTxWarp prst="textNoShape">
                <a:avLst/>
              </a:prstTxWarp>
              <a:noAutofit/>
            </a:bodyPr>
            <a:lstStyle/>
            <a:p>
              <a:pPr algn="ctr" defTabSz="914406">
                <a:defRPr/>
              </a:pPr>
              <a:endParaRPr lang="en-US" sz="1801" dirty="0">
                <a:solidFill>
                  <a:prstClr val="black"/>
                </a:solidFill>
                <a:latin typeface="Calibri"/>
              </a:endParaRPr>
            </a:p>
          </p:txBody>
        </p:sp>
      </p:grpSp>
      <p:grpSp>
        <p:nvGrpSpPr>
          <p:cNvPr id="192" name="Group 191"/>
          <p:cNvGrpSpPr>
            <a:grpSpLocks noChangeAspect="1"/>
          </p:cNvGrpSpPr>
          <p:nvPr/>
        </p:nvGrpSpPr>
        <p:grpSpPr>
          <a:xfrm>
            <a:off x="3041227" y="2346356"/>
            <a:ext cx="1106425" cy="1106425"/>
            <a:chOff x="1115911" y="2879929"/>
            <a:chExt cx="1338773" cy="1338773"/>
          </a:xfrm>
        </p:grpSpPr>
        <p:sp>
          <p:nvSpPr>
            <p:cNvPr id="193" name="Oval 192"/>
            <p:cNvSpPr>
              <a:spLocks noChangeAspect="1"/>
            </p:cNvSpPr>
            <p:nvPr/>
          </p:nvSpPr>
          <p:spPr>
            <a:xfrm>
              <a:off x="1115911" y="2879929"/>
              <a:ext cx="1338773" cy="1338773"/>
            </a:xfrm>
            <a:prstGeom prst="ellipse">
              <a:avLst/>
            </a:prstGeom>
            <a:solidFill>
              <a:schemeClr val="bg1"/>
            </a:solidFill>
            <a:ln w="762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1" rIns="91440" bIns="45721" numCol="1" spcCol="0" rtlCol="0" fromWordArt="0" anchor="ctr" anchorCtr="0" forceAA="0" compatLnSpc="1">
              <a:prstTxWarp prst="textNoShape">
                <a:avLst/>
              </a:prstTxWarp>
              <a:noAutofit/>
            </a:bodyPr>
            <a:lstStyle/>
            <a:p>
              <a:pPr algn="ctr" defTabSz="914406">
                <a:defRPr/>
              </a:pPr>
              <a:endParaRPr lang="en-US" sz="1801" dirty="0">
                <a:solidFill>
                  <a:prstClr val="black"/>
                </a:solidFill>
                <a:latin typeface="Calibri"/>
              </a:endParaRPr>
            </a:p>
          </p:txBody>
        </p:sp>
        <p:sp>
          <p:nvSpPr>
            <p:cNvPr id="194" name="Oval 193"/>
            <p:cNvSpPr>
              <a:spLocks noChangeAspect="1"/>
            </p:cNvSpPr>
            <p:nvPr/>
          </p:nvSpPr>
          <p:spPr>
            <a:xfrm>
              <a:off x="1232085" y="2996103"/>
              <a:ext cx="1106424" cy="1106424"/>
            </a:xfrm>
            <a:prstGeom prst="ellipse">
              <a:avLst/>
            </a:prstGeom>
            <a:solidFill>
              <a:schemeClr val="accent2"/>
            </a:solidFill>
            <a:ln w="381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1" rIns="91440" bIns="45721" numCol="1" spcCol="0" rtlCol="0" fromWordArt="0" anchor="ctr" anchorCtr="0" forceAA="0" compatLnSpc="1">
              <a:prstTxWarp prst="textNoShape">
                <a:avLst/>
              </a:prstTxWarp>
              <a:noAutofit/>
            </a:bodyPr>
            <a:lstStyle/>
            <a:p>
              <a:pPr algn="ctr" defTabSz="914406">
                <a:defRPr/>
              </a:pPr>
              <a:endParaRPr lang="en-US" sz="1801" dirty="0">
                <a:solidFill>
                  <a:prstClr val="black"/>
                </a:solidFill>
                <a:latin typeface="Calibri"/>
              </a:endParaRPr>
            </a:p>
          </p:txBody>
        </p:sp>
      </p:grpSp>
      <p:grpSp>
        <p:nvGrpSpPr>
          <p:cNvPr id="195" name="Group 194"/>
          <p:cNvGrpSpPr>
            <a:grpSpLocks noChangeAspect="1"/>
          </p:cNvGrpSpPr>
          <p:nvPr/>
        </p:nvGrpSpPr>
        <p:grpSpPr>
          <a:xfrm>
            <a:off x="5283728" y="2380611"/>
            <a:ext cx="1106425" cy="1106425"/>
            <a:chOff x="1115911" y="2879929"/>
            <a:chExt cx="1338773" cy="1338773"/>
          </a:xfrm>
        </p:grpSpPr>
        <p:sp>
          <p:nvSpPr>
            <p:cNvPr id="196" name="Oval 195"/>
            <p:cNvSpPr>
              <a:spLocks noChangeAspect="1"/>
            </p:cNvSpPr>
            <p:nvPr/>
          </p:nvSpPr>
          <p:spPr>
            <a:xfrm>
              <a:off x="1115911" y="2879929"/>
              <a:ext cx="1338773" cy="1338773"/>
            </a:xfrm>
            <a:prstGeom prst="ellipse">
              <a:avLst/>
            </a:prstGeom>
            <a:solidFill>
              <a:schemeClr val="bg1"/>
            </a:solidFill>
            <a:ln w="762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1" rIns="91440" bIns="45721" numCol="1" spcCol="0" rtlCol="0" fromWordArt="0" anchor="ctr" anchorCtr="0" forceAA="0" compatLnSpc="1">
              <a:prstTxWarp prst="textNoShape">
                <a:avLst/>
              </a:prstTxWarp>
              <a:noAutofit/>
            </a:bodyPr>
            <a:lstStyle/>
            <a:p>
              <a:pPr algn="ctr" defTabSz="914406">
                <a:defRPr/>
              </a:pPr>
              <a:endParaRPr lang="en-US" sz="1801" dirty="0">
                <a:solidFill>
                  <a:prstClr val="black"/>
                </a:solidFill>
                <a:latin typeface="Calibri"/>
              </a:endParaRPr>
            </a:p>
          </p:txBody>
        </p:sp>
        <p:sp>
          <p:nvSpPr>
            <p:cNvPr id="197" name="Oval 196"/>
            <p:cNvSpPr>
              <a:spLocks noChangeAspect="1"/>
            </p:cNvSpPr>
            <p:nvPr/>
          </p:nvSpPr>
          <p:spPr>
            <a:xfrm>
              <a:off x="1232085" y="2996103"/>
              <a:ext cx="1106424" cy="1106424"/>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1" rIns="91440" bIns="45721" numCol="1" spcCol="0" rtlCol="0" fromWordArt="0" anchor="ctr" anchorCtr="0" forceAA="0" compatLnSpc="1">
              <a:prstTxWarp prst="textNoShape">
                <a:avLst/>
              </a:prstTxWarp>
              <a:noAutofit/>
            </a:bodyPr>
            <a:lstStyle/>
            <a:p>
              <a:pPr algn="ctr" defTabSz="914406">
                <a:defRPr/>
              </a:pPr>
              <a:endParaRPr lang="en-US" sz="1801" dirty="0">
                <a:solidFill>
                  <a:prstClr val="black"/>
                </a:solidFill>
                <a:latin typeface="Calibri"/>
              </a:endParaRPr>
            </a:p>
          </p:txBody>
        </p:sp>
      </p:grpSp>
      <p:grpSp>
        <p:nvGrpSpPr>
          <p:cNvPr id="198" name="Group 197"/>
          <p:cNvGrpSpPr>
            <a:grpSpLocks noChangeAspect="1"/>
          </p:cNvGrpSpPr>
          <p:nvPr/>
        </p:nvGrpSpPr>
        <p:grpSpPr>
          <a:xfrm>
            <a:off x="7833869" y="2346356"/>
            <a:ext cx="1106425" cy="1106425"/>
            <a:chOff x="1115911" y="2879929"/>
            <a:chExt cx="1338773" cy="1338773"/>
          </a:xfrm>
        </p:grpSpPr>
        <p:sp>
          <p:nvSpPr>
            <p:cNvPr id="199" name="Oval 198"/>
            <p:cNvSpPr>
              <a:spLocks noChangeAspect="1"/>
            </p:cNvSpPr>
            <p:nvPr/>
          </p:nvSpPr>
          <p:spPr>
            <a:xfrm>
              <a:off x="1115911" y="2879929"/>
              <a:ext cx="1338773" cy="1338773"/>
            </a:xfrm>
            <a:prstGeom prst="ellipse">
              <a:avLst/>
            </a:prstGeom>
            <a:solidFill>
              <a:schemeClr val="bg1"/>
            </a:solidFill>
            <a:ln w="762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1" rIns="91440" bIns="45721" numCol="1" spcCol="0" rtlCol="0" fromWordArt="0" anchor="ctr" anchorCtr="0" forceAA="0" compatLnSpc="1">
              <a:prstTxWarp prst="textNoShape">
                <a:avLst/>
              </a:prstTxWarp>
              <a:noAutofit/>
            </a:bodyPr>
            <a:lstStyle/>
            <a:p>
              <a:pPr algn="ctr" defTabSz="914406">
                <a:defRPr/>
              </a:pPr>
              <a:endParaRPr lang="en-US" sz="1801" dirty="0">
                <a:solidFill>
                  <a:prstClr val="black"/>
                </a:solidFill>
                <a:latin typeface="Calibri"/>
              </a:endParaRPr>
            </a:p>
          </p:txBody>
        </p:sp>
        <p:sp>
          <p:nvSpPr>
            <p:cNvPr id="200" name="Oval 199"/>
            <p:cNvSpPr>
              <a:spLocks noChangeAspect="1"/>
            </p:cNvSpPr>
            <p:nvPr/>
          </p:nvSpPr>
          <p:spPr>
            <a:xfrm>
              <a:off x="1232085" y="2996103"/>
              <a:ext cx="1106424" cy="1106424"/>
            </a:xfrm>
            <a:prstGeom prst="ellipse">
              <a:avLst/>
            </a:prstGeom>
            <a:solidFill>
              <a:schemeClr val="accent4"/>
            </a:solidFill>
            <a:ln w="381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1" rIns="91440" bIns="45721" numCol="1" spcCol="0" rtlCol="0" fromWordArt="0" anchor="ctr" anchorCtr="0" forceAA="0" compatLnSpc="1">
              <a:prstTxWarp prst="textNoShape">
                <a:avLst/>
              </a:prstTxWarp>
              <a:noAutofit/>
            </a:bodyPr>
            <a:lstStyle/>
            <a:p>
              <a:pPr algn="ctr" defTabSz="914406">
                <a:defRPr/>
              </a:pPr>
              <a:endParaRPr lang="en-US" sz="1801" dirty="0">
                <a:solidFill>
                  <a:prstClr val="black"/>
                </a:solidFill>
                <a:latin typeface="Calibri"/>
              </a:endParaRPr>
            </a:p>
          </p:txBody>
        </p:sp>
      </p:grpSp>
      <p:grpSp>
        <p:nvGrpSpPr>
          <p:cNvPr id="201" name="Group 200"/>
          <p:cNvGrpSpPr>
            <a:grpSpLocks noChangeAspect="1"/>
          </p:cNvGrpSpPr>
          <p:nvPr/>
        </p:nvGrpSpPr>
        <p:grpSpPr>
          <a:xfrm>
            <a:off x="10336411" y="2346356"/>
            <a:ext cx="1172331" cy="1106425"/>
            <a:chOff x="1115911" y="2879929"/>
            <a:chExt cx="1338773" cy="1338773"/>
          </a:xfrm>
        </p:grpSpPr>
        <p:sp>
          <p:nvSpPr>
            <p:cNvPr id="202" name="Oval 201"/>
            <p:cNvSpPr>
              <a:spLocks noChangeAspect="1"/>
            </p:cNvSpPr>
            <p:nvPr/>
          </p:nvSpPr>
          <p:spPr>
            <a:xfrm>
              <a:off x="1115911" y="2879929"/>
              <a:ext cx="1338773" cy="1338773"/>
            </a:xfrm>
            <a:prstGeom prst="ellipse">
              <a:avLst/>
            </a:prstGeom>
            <a:solidFill>
              <a:schemeClr val="bg1"/>
            </a:solidFill>
            <a:ln w="762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1" rIns="91440" bIns="45721" numCol="1" spcCol="0" rtlCol="0" fromWordArt="0" anchor="ctr" anchorCtr="0" forceAA="0" compatLnSpc="1">
              <a:prstTxWarp prst="textNoShape">
                <a:avLst/>
              </a:prstTxWarp>
              <a:noAutofit/>
            </a:bodyPr>
            <a:lstStyle/>
            <a:p>
              <a:pPr algn="ctr" defTabSz="914406">
                <a:defRPr/>
              </a:pPr>
              <a:endParaRPr lang="en-US" sz="1801" dirty="0">
                <a:solidFill>
                  <a:prstClr val="black"/>
                </a:solidFill>
                <a:latin typeface="Calibri"/>
              </a:endParaRPr>
            </a:p>
          </p:txBody>
        </p:sp>
        <p:sp>
          <p:nvSpPr>
            <p:cNvPr id="203" name="Oval 202"/>
            <p:cNvSpPr>
              <a:spLocks noChangeAspect="1"/>
            </p:cNvSpPr>
            <p:nvPr/>
          </p:nvSpPr>
          <p:spPr>
            <a:xfrm>
              <a:off x="1232085" y="2996103"/>
              <a:ext cx="1106424" cy="1106424"/>
            </a:xfrm>
            <a:prstGeom prst="ellipse">
              <a:avLst/>
            </a:prstGeom>
            <a:solidFill>
              <a:schemeClr val="accent5"/>
            </a:solidFill>
            <a:ln w="381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1" rIns="91440" bIns="45721" numCol="1" spcCol="0" rtlCol="0" fromWordArt="0" anchor="ctr" anchorCtr="0" forceAA="0" compatLnSpc="1">
              <a:prstTxWarp prst="textNoShape">
                <a:avLst/>
              </a:prstTxWarp>
              <a:noAutofit/>
            </a:bodyPr>
            <a:lstStyle/>
            <a:p>
              <a:pPr algn="ctr" defTabSz="914406">
                <a:defRPr/>
              </a:pPr>
              <a:endParaRPr lang="en-US" sz="1801" dirty="0">
                <a:solidFill>
                  <a:prstClr val="black"/>
                </a:solidFill>
                <a:latin typeface="Calibri"/>
              </a:endParaRPr>
            </a:p>
          </p:txBody>
        </p:sp>
      </p:grpSp>
      <p:sp>
        <p:nvSpPr>
          <p:cNvPr id="207" name="TextBox 206"/>
          <p:cNvSpPr txBox="1"/>
          <p:nvPr/>
        </p:nvSpPr>
        <p:spPr>
          <a:xfrm>
            <a:off x="109708" y="3708060"/>
            <a:ext cx="2243474" cy="2309350"/>
          </a:xfrm>
          <a:prstGeom prst="rect">
            <a:avLst/>
          </a:prstGeom>
          <a:noFill/>
        </p:spPr>
        <p:txBody>
          <a:bodyPr wrap="square" rtlCol="0">
            <a:spAutoFit/>
          </a:bodyPr>
          <a:lstStyle/>
          <a:p>
            <a:pPr algn="ctr" defTabSz="914406">
              <a:defRPr/>
            </a:pPr>
            <a:r>
              <a:rPr lang="en-US" sz="1801" b="1" dirty="0">
                <a:solidFill>
                  <a:srgbClr val="2DA2BF"/>
                </a:solidFill>
                <a:latin typeface="Calibri"/>
              </a:rPr>
              <a:t>ENERGY</a:t>
            </a:r>
          </a:p>
          <a:p>
            <a:pPr algn="ctr" defTabSz="914406">
              <a:defRPr/>
            </a:pPr>
            <a:endParaRPr lang="en-US" sz="1801" b="1" dirty="0">
              <a:solidFill>
                <a:srgbClr val="2DA2BF"/>
              </a:solidFill>
              <a:latin typeface="Calibri"/>
            </a:endParaRPr>
          </a:p>
          <a:p>
            <a:pPr lvl="0" algn="ctr">
              <a:defRPr/>
            </a:pPr>
            <a:r>
              <a:rPr lang="en-US" sz="1801" dirty="0"/>
              <a:t>Coal, petroleum reserves, natural gas, hydroelectricity, solar and wind are major energy resources in Nigeria.</a:t>
            </a:r>
            <a:endParaRPr lang="en-US" sz="1801" dirty="0">
              <a:latin typeface="Calibri"/>
            </a:endParaRPr>
          </a:p>
        </p:txBody>
      </p:sp>
      <p:sp>
        <p:nvSpPr>
          <p:cNvPr id="208" name="TextBox 207"/>
          <p:cNvSpPr txBox="1"/>
          <p:nvPr/>
        </p:nvSpPr>
        <p:spPr>
          <a:xfrm>
            <a:off x="2388169" y="3714224"/>
            <a:ext cx="2400370" cy="2586477"/>
          </a:xfrm>
          <a:prstGeom prst="rect">
            <a:avLst/>
          </a:prstGeom>
          <a:noFill/>
        </p:spPr>
        <p:txBody>
          <a:bodyPr wrap="square" rtlCol="0">
            <a:spAutoFit/>
          </a:bodyPr>
          <a:lstStyle/>
          <a:p>
            <a:pPr algn="ctr" defTabSz="914406">
              <a:defRPr/>
            </a:pPr>
            <a:r>
              <a:rPr lang="en-US" sz="1801" b="1" dirty="0">
                <a:solidFill>
                  <a:srgbClr val="DA1F28"/>
                </a:solidFill>
                <a:latin typeface="Calibri"/>
              </a:rPr>
              <a:t>TRANSPORTATION</a:t>
            </a:r>
          </a:p>
          <a:p>
            <a:pPr algn="ctr" defTabSz="914406">
              <a:defRPr/>
            </a:pPr>
            <a:endParaRPr lang="en-US" sz="1801" b="1" dirty="0">
              <a:solidFill>
                <a:srgbClr val="DA1F28"/>
              </a:solidFill>
              <a:latin typeface="Calibri"/>
            </a:endParaRPr>
          </a:p>
          <a:p>
            <a:pPr algn="ctr" defTabSz="914406">
              <a:defRPr/>
            </a:pPr>
            <a:r>
              <a:rPr lang="en-US" sz="1801" dirty="0">
                <a:solidFill>
                  <a:prstClr val="black"/>
                </a:solidFill>
                <a:latin typeface="Calibri"/>
              </a:rPr>
              <a:t>Roads, Railways, Waterways, Pipelines, Ports, Harbors and Airports are important transportation Infrastructure in Nigeria. </a:t>
            </a:r>
          </a:p>
        </p:txBody>
      </p:sp>
      <p:sp>
        <p:nvSpPr>
          <p:cNvPr id="209" name="TextBox 208"/>
          <p:cNvSpPr txBox="1"/>
          <p:nvPr/>
        </p:nvSpPr>
        <p:spPr>
          <a:xfrm>
            <a:off x="4757444" y="3655451"/>
            <a:ext cx="2217510" cy="2863604"/>
          </a:xfrm>
          <a:prstGeom prst="rect">
            <a:avLst/>
          </a:prstGeom>
          <a:noFill/>
        </p:spPr>
        <p:txBody>
          <a:bodyPr wrap="square" rtlCol="0">
            <a:spAutoFit/>
          </a:bodyPr>
          <a:lstStyle/>
          <a:p>
            <a:pPr algn="ctr" defTabSz="914406">
              <a:defRPr/>
            </a:pPr>
            <a:r>
              <a:rPr lang="en-US" sz="1801" b="1" dirty="0">
                <a:solidFill>
                  <a:srgbClr val="EB641B"/>
                </a:solidFill>
                <a:latin typeface="Calibri"/>
              </a:rPr>
              <a:t>WASTE MANAGEMENT</a:t>
            </a:r>
          </a:p>
          <a:p>
            <a:pPr lvl="0" algn="ctr">
              <a:defRPr/>
            </a:pPr>
            <a:r>
              <a:rPr lang="en-US" sz="1801" dirty="0"/>
              <a:t>In Nigeria the processes involved in the management of waste are, storage, collection, transportation and disposal at dumpsites. </a:t>
            </a:r>
            <a:endParaRPr lang="en-US" sz="1801" dirty="0">
              <a:solidFill>
                <a:prstClr val="black"/>
              </a:solidFill>
              <a:latin typeface="Calibri"/>
            </a:endParaRPr>
          </a:p>
        </p:txBody>
      </p:sp>
      <p:sp>
        <p:nvSpPr>
          <p:cNvPr id="210" name="TextBox 209"/>
          <p:cNvSpPr txBox="1"/>
          <p:nvPr/>
        </p:nvSpPr>
        <p:spPr>
          <a:xfrm>
            <a:off x="7192803" y="3678701"/>
            <a:ext cx="2459198" cy="2863604"/>
          </a:xfrm>
          <a:prstGeom prst="rect">
            <a:avLst/>
          </a:prstGeom>
          <a:noFill/>
        </p:spPr>
        <p:txBody>
          <a:bodyPr wrap="square" rtlCol="0">
            <a:spAutoFit/>
          </a:bodyPr>
          <a:lstStyle/>
          <a:p>
            <a:pPr algn="ctr" defTabSz="914406">
              <a:defRPr/>
            </a:pPr>
            <a:r>
              <a:rPr lang="en-US" sz="1801" b="1" dirty="0">
                <a:solidFill>
                  <a:srgbClr val="39639D"/>
                </a:solidFill>
                <a:latin typeface="Calibri"/>
              </a:rPr>
              <a:t>LAND-USE PLANNING</a:t>
            </a:r>
          </a:p>
          <a:p>
            <a:pPr algn="ctr" defTabSz="914406">
              <a:defRPr/>
            </a:pPr>
            <a:endParaRPr lang="en-US" sz="1801" b="1" dirty="0">
              <a:solidFill>
                <a:srgbClr val="39639D"/>
              </a:solidFill>
              <a:latin typeface="Calibri"/>
            </a:endParaRPr>
          </a:p>
          <a:p>
            <a:pPr lvl="0" algn="ctr">
              <a:defRPr/>
            </a:pPr>
            <a:r>
              <a:rPr lang="en-US" sz="1801" dirty="0"/>
              <a:t>The Nigerian Land Use Act 1978 is the principal legislation that regulates contemporary land tenure in Nigeria., which vests in the Governor, ownership of the land in the State</a:t>
            </a:r>
            <a:endParaRPr lang="en-US" sz="1801" dirty="0">
              <a:solidFill>
                <a:prstClr val="black"/>
              </a:solidFill>
              <a:latin typeface="Calibri"/>
            </a:endParaRPr>
          </a:p>
        </p:txBody>
      </p:sp>
      <p:sp>
        <p:nvSpPr>
          <p:cNvPr id="211" name="TextBox 210"/>
          <p:cNvSpPr txBox="1"/>
          <p:nvPr/>
        </p:nvSpPr>
        <p:spPr>
          <a:xfrm>
            <a:off x="9806350" y="3675698"/>
            <a:ext cx="2322153" cy="2863604"/>
          </a:xfrm>
          <a:prstGeom prst="rect">
            <a:avLst/>
          </a:prstGeom>
          <a:noFill/>
        </p:spPr>
        <p:txBody>
          <a:bodyPr wrap="square" rtlCol="0">
            <a:spAutoFit/>
          </a:bodyPr>
          <a:lstStyle/>
          <a:p>
            <a:pPr algn="ctr" defTabSz="914406">
              <a:defRPr/>
            </a:pPr>
            <a:r>
              <a:rPr lang="en-US" sz="1801" b="1" dirty="0">
                <a:solidFill>
                  <a:srgbClr val="474B78"/>
                </a:solidFill>
                <a:latin typeface="Calibri"/>
              </a:rPr>
              <a:t>GOVERNANCE</a:t>
            </a:r>
          </a:p>
          <a:p>
            <a:pPr algn="ctr" defTabSz="914406">
              <a:defRPr/>
            </a:pPr>
            <a:endParaRPr lang="en-US" sz="1801" b="1" dirty="0">
              <a:solidFill>
                <a:srgbClr val="474B78"/>
              </a:solidFill>
              <a:latin typeface="Calibri"/>
            </a:endParaRPr>
          </a:p>
          <a:p>
            <a:pPr lvl="0" algn="ctr">
              <a:defRPr/>
            </a:pPr>
            <a:r>
              <a:rPr lang="en-US" sz="1801" dirty="0"/>
              <a:t>Nigeria is a federal republic, with executive power exercised by the president. The other arms of government are the Legislature and Judiciary</a:t>
            </a:r>
            <a:endParaRPr lang="en-US" sz="1801" dirty="0">
              <a:solidFill>
                <a:prstClr val="black"/>
              </a:solidFill>
              <a:latin typeface="Calibri"/>
            </a:endParaRPr>
          </a:p>
        </p:txBody>
      </p:sp>
      <p:sp>
        <p:nvSpPr>
          <p:cNvPr id="225" name="Renewable_energy" descr="{&quot;Key&quot;:&quot;POWER_USER_SHAPE_ICON&quot;,&quot;Value&quot;:&quot;POWER_USER_SHAPE_ICON_STYLE_1&quot;}"/>
          <p:cNvSpPr>
            <a:spLocks noChangeAspect="1" noEditPoints="1"/>
          </p:cNvSpPr>
          <p:nvPr>
            <p:custDataLst>
              <p:tags r:id="rId1"/>
            </p:custDataLst>
          </p:nvPr>
        </p:nvSpPr>
        <p:spPr bwMode="auto">
          <a:xfrm>
            <a:off x="858624" y="2594066"/>
            <a:ext cx="675385" cy="542926"/>
          </a:xfrm>
          <a:custGeom>
            <a:avLst/>
            <a:gdLst>
              <a:gd name="T0" fmla="*/ 711 w 861"/>
              <a:gd name="T1" fmla="*/ 643 h 691"/>
              <a:gd name="T2" fmla="*/ 606 w 861"/>
              <a:gd name="T3" fmla="*/ 643 h 691"/>
              <a:gd name="T4" fmla="*/ 551 w 861"/>
              <a:gd name="T5" fmla="*/ 643 h 691"/>
              <a:gd name="T6" fmla="*/ 310 w 861"/>
              <a:gd name="T7" fmla="*/ 437 h 691"/>
              <a:gd name="T8" fmla="*/ 262 w 861"/>
              <a:gd name="T9" fmla="*/ 606 h 691"/>
              <a:gd name="T10" fmla="*/ 350 w 861"/>
              <a:gd name="T11" fmla="*/ 558 h 691"/>
              <a:gd name="T12" fmla="*/ 262 w 861"/>
              <a:gd name="T13" fmla="*/ 606 h 691"/>
              <a:gd name="T14" fmla="*/ 398 w 861"/>
              <a:gd name="T15" fmla="*/ 474 h 691"/>
              <a:gd name="T16" fmla="*/ 311 w 861"/>
              <a:gd name="T17" fmla="*/ 522 h 691"/>
              <a:gd name="T18" fmla="*/ 391 w 861"/>
              <a:gd name="T19" fmla="*/ 558 h 691"/>
              <a:gd name="T20" fmla="*/ 422 w 861"/>
              <a:gd name="T21" fmla="*/ 606 h 691"/>
              <a:gd name="T22" fmla="*/ 391 w 861"/>
              <a:gd name="T23" fmla="*/ 558 h 691"/>
              <a:gd name="T24" fmla="*/ 411 w 861"/>
              <a:gd name="T25" fmla="*/ 523 h 691"/>
              <a:gd name="T26" fmla="*/ 499 w 861"/>
              <a:gd name="T27" fmla="*/ 474 h 691"/>
              <a:gd name="T28" fmla="*/ 571 w 861"/>
              <a:gd name="T29" fmla="*/ 523 h 691"/>
              <a:gd name="T30" fmla="*/ 539 w 861"/>
              <a:gd name="T31" fmla="*/ 474 h 691"/>
              <a:gd name="T32" fmla="*/ 571 w 861"/>
              <a:gd name="T33" fmla="*/ 523 h 691"/>
              <a:gd name="T34" fmla="*/ 523 w 861"/>
              <a:gd name="T35" fmla="*/ 606 h 691"/>
              <a:gd name="T36" fmla="*/ 491 w 861"/>
              <a:gd name="T37" fmla="*/ 558 h 691"/>
              <a:gd name="T38" fmla="*/ 103 w 861"/>
              <a:gd name="T39" fmla="*/ 125 h 691"/>
              <a:gd name="T40" fmla="*/ 150 w 861"/>
              <a:gd name="T41" fmla="*/ 125 h 691"/>
              <a:gd name="T42" fmla="*/ 237 w 861"/>
              <a:gd name="T43" fmla="*/ 276 h 691"/>
              <a:gd name="T44" fmla="*/ 213 w 861"/>
              <a:gd name="T45" fmla="*/ 317 h 691"/>
              <a:gd name="T46" fmla="*/ 150 w 861"/>
              <a:gd name="T47" fmla="*/ 620 h 691"/>
              <a:gd name="T48" fmla="*/ 273 w 861"/>
              <a:gd name="T49" fmla="*/ 98 h 691"/>
              <a:gd name="T50" fmla="*/ 177 w 861"/>
              <a:gd name="T51" fmla="*/ 15 h 691"/>
              <a:gd name="T52" fmla="*/ 296 w 861"/>
              <a:gd name="T53" fmla="*/ 57 h 691"/>
              <a:gd name="T54" fmla="*/ 416 w 861"/>
              <a:gd name="T55" fmla="*/ 15 h 691"/>
              <a:gd name="T56" fmla="*/ 320 w 861"/>
              <a:gd name="T57" fmla="*/ 98 h 691"/>
              <a:gd name="T58" fmla="*/ 480 w 861"/>
              <a:gd name="T59" fmla="*/ 390 h 691"/>
              <a:gd name="T60" fmla="*/ 416 w 861"/>
              <a:gd name="T61" fmla="*/ 317 h 691"/>
              <a:gd name="T62" fmla="*/ 393 w 861"/>
              <a:gd name="T63" fmla="*/ 276 h 691"/>
              <a:gd name="T64" fmla="*/ 480 w 861"/>
              <a:gd name="T65" fmla="*/ 125 h 691"/>
              <a:gd name="T66" fmla="*/ 527 w 861"/>
              <a:gd name="T67" fmla="*/ 125 h 691"/>
              <a:gd name="T68" fmla="*/ 614 w 861"/>
              <a:gd name="T69" fmla="*/ 276 h 691"/>
              <a:gd name="T70" fmla="*/ 591 w 861"/>
              <a:gd name="T71" fmla="*/ 317 h 691"/>
              <a:gd name="T72" fmla="*/ 527 w 861"/>
              <a:gd name="T73" fmla="*/ 390 h 691"/>
              <a:gd name="T74" fmla="*/ 711 w 861"/>
              <a:gd name="T75" fmla="*/ 182 h 691"/>
              <a:gd name="T76" fmla="*/ 615 w 861"/>
              <a:gd name="T77" fmla="*/ 210 h 691"/>
              <a:gd name="T78" fmla="*/ 711 w 861"/>
              <a:gd name="T79" fmla="*/ 128 h 691"/>
              <a:gd name="T80" fmla="*/ 735 w 861"/>
              <a:gd name="T81" fmla="*/ 3 h 691"/>
              <a:gd name="T82" fmla="*/ 758 w 861"/>
              <a:gd name="T83" fmla="*/ 128 h 691"/>
              <a:gd name="T84" fmla="*/ 854 w 861"/>
              <a:gd name="T85" fmla="*/ 210 h 691"/>
              <a:gd name="T86" fmla="*/ 758 w 861"/>
              <a:gd name="T87" fmla="*/ 182 h 691"/>
              <a:gd name="T88" fmla="*/ 103 w 861"/>
              <a:gd name="T89" fmla="*/ 691 h 691"/>
              <a:gd name="T90" fmla="*/ 39 w 861"/>
              <a:gd name="T91" fmla="*/ 317 h 691"/>
              <a:gd name="T92" fmla="*/ 15 w 861"/>
              <a:gd name="T93" fmla="*/ 276 h 691"/>
              <a:gd name="T94" fmla="*/ 103 w 861"/>
              <a:gd name="T95" fmla="*/ 125 h 6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861" h="691">
                <a:moveTo>
                  <a:pt x="606" y="643"/>
                </a:moveTo>
                <a:lnTo>
                  <a:pt x="711" y="643"/>
                </a:lnTo>
                <a:lnTo>
                  <a:pt x="711" y="461"/>
                </a:lnTo>
                <a:lnTo>
                  <a:pt x="606" y="643"/>
                </a:lnTo>
                <a:close/>
                <a:moveTo>
                  <a:pt x="191" y="643"/>
                </a:moveTo>
                <a:lnTo>
                  <a:pt x="551" y="643"/>
                </a:lnTo>
                <a:lnTo>
                  <a:pt x="670" y="437"/>
                </a:lnTo>
                <a:lnTo>
                  <a:pt x="310" y="437"/>
                </a:lnTo>
                <a:lnTo>
                  <a:pt x="191" y="643"/>
                </a:lnTo>
                <a:close/>
                <a:moveTo>
                  <a:pt x="262" y="606"/>
                </a:moveTo>
                <a:lnTo>
                  <a:pt x="322" y="606"/>
                </a:lnTo>
                <a:lnTo>
                  <a:pt x="350" y="558"/>
                </a:lnTo>
                <a:lnTo>
                  <a:pt x="290" y="558"/>
                </a:lnTo>
                <a:lnTo>
                  <a:pt x="262" y="606"/>
                </a:lnTo>
                <a:close/>
                <a:moveTo>
                  <a:pt x="370" y="523"/>
                </a:moveTo>
                <a:lnTo>
                  <a:pt x="398" y="474"/>
                </a:lnTo>
                <a:lnTo>
                  <a:pt x="339" y="474"/>
                </a:lnTo>
                <a:lnTo>
                  <a:pt x="311" y="522"/>
                </a:lnTo>
                <a:lnTo>
                  <a:pt x="370" y="523"/>
                </a:lnTo>
                <a:close/>
                <a:moveTo>
                  <a:pt x="391" y="558"/>
                </a:moveTo>
                <a:lnTo>
                  <a:pt x="363" y="606"/>
                </a:lnTo>
                <a:lnTo>
                  <a:pt x="422" y="606"/>
                </a:lnTo>
                <a:lnTo>
                  <a:pt x="450" y="558"/>
                </a:lnTo>
                <a:lnTo>
                  <a:pt x="391" y="558"/>
                </a:lnTo>
                <a:close/>
                <a:moveTo>
                  <a:pt x="439" y="474"/>
                </a:moveTo>
                <a:lnTo>
                  <a:pt x="411" y="523"/>
                </a:lnTo>
                <a:lnTo>
                  <a:pt x="471" y="523"/>
                </a:lnTo>
                <a:lnTo>
                  <a:pt x="499" y="474"/>
                </a:lnTo>
                <a:lnTo>
                  <a:pt x="439" y="474"/>
                </a:lnTo>
                <a:close/>
                <a:moveTo>
                  <a:pt x="571" y="523"/>
                </a:moveTo>
                <a:lnTo>
                  <a:pt x="599" y="474"/>
                </a:lnTo>
                <a:lnTo>
                  <a:pt x="539" y="474"/>
                </a:lnTo>
                <a:lnTo>
                  <a:pt x="511" y="523"/>
                </a:lnTo>
                <a:lnTo>
                  <a:pt x="571" y="523"/>
                </a:lnTo>
                <a:close/>
                <a:moveTo>
                  <a:pt x="463" y="606"/>
                </a:moveTo>
                <a:lnTo>
                  <a:pt x="523" y="606"/>
                </a:lnTo>
                <a:lnTo>
                  <a:pt x="550" y="558"/>
                </a:lnTo>
                <a:lnTo>
                  <a:pt x="491" y="558"/>
                </a:lnTo>
                <a:lnTo>
                  <a:pt x="463" y="606"/>
                </a:lnTo>
                <a:close/>
                <a:moveTo>
                  <a:pt x="103" y="125"/>
                </a:moveTo>
                <a:cubicBezTo>
                  <a:pt x="103" y="112"/>
                  <a:pt x="113" y="101"/>
                  <a:pt x="126" y="101"/>
                </a:cubicBezTo>
                <a:cubicBezTo>
                  <a:pt x="139" y="101"/>
                  <a:pt x="150" y="112"/>
                  <a:pt x="150" y="125"/>
                </a:cubicBezTo>
                <a:lnTo>
                  <a:pt x="150" y="226"/>
                </a:lnTo>
                <a:lnTo>
                  <a:pt x="237" y="276"/>
                </a:lnTo>
                <a:cubicBezTo>
                  <a:pt x="248" y="283"/>
                  <a:pt x="252" y="297"/>
                  <a:pt x="246" y="308"/>
                </a:cubicBezTo>
                <a:cubicBezTo>
                  <a:pt x="239" y="319"/>
                  <a:pt x="225" y="323"/>
                  <a:pt x="213" y="317"/>
                </a:cubicBezTo>
                <a:lnTo>
                  <a:pt x="150" y="280"/>
                </a:lnTo>
                <a:lnTo>
                  <a:pt x="150" y="620"/>
                </a:lnTo>
                <a:lnTo>
                  <a:pt x="273" y="407"/>
                </a:lnTo>
                <a:lnTo>
                  <a:pt x="273" y="98"/>
                </a:lnTo>
                <a:lnTo>
                  <a:pt x="185" y="47"/>
                </a:lnTo>
                <a:cubicBezTo>
                  <a:pt x="174" y="41"/>
                  <a:pt x="170" y="26"/>
                  <a:pt x="177" y="15"/>
                </a:cubicBezTo>
                <a:cubicBezTo>
                  <a:pt x="183" y="4"/>
                  <a:pt x="198" y="0"/>
                  <a:pt x="209" y="7"/>
                </a:cubicBezTo>
                <a:lnTo>
                  <a:pt x="296" y="57"/>
                </a:lnTo>
                <a:lnTo>
                  <a:pt x="383" y="7"/>
                </a:lnTo>
                <a:cubicBezTo>
                  <a:pt x="395" y="0"/>
                  <a:pt x="409" y="4"/>
                  <a:pt x="416" y="15"/>
                </a:cubicBezTo>
                <a:cubicBezTo>
                  <a:pt x="422" y="27"/>
                  <a:pt x="418" y="41"/>
                  <a:pt x="407" y="47"/>
                </a:cubicBezTo>
                <a:lnTo>
                  <a:pt x="320" y="98"/>
                </a:lnTo>
                <a:lnTo>
                  <a:pt x="320" y="390"/>
                </a:lnTo>
                <a:lnTo>
                  <a:pt x="480" y="390"/>
                </a:lnTo>
                <a:lnTo>
                  <a:pt x="480" y="280"/>
                </a:lnTo>
                <a:lnTo>
                  <a:pt x="416" y="317"/>
                </a:lnTo>
                <a:cubicBezTo>
                  <a:pt x="405" y="323"/>
                  <a:pt x="391" y="319"/>
                  <a:pt x="384" y="308"/>
                </a:cubicBezTo>
                <a:cubicBezTo>
                  <a:pt x="378" y="297"/>
                  <a:pt x="382" y="283"/>
                  <a:pt x="393" y="276"/>
                </a:cubicBezTo>
                <a:lnTo>
                  <a:pt x="480" y="226"/>
                </a:lnTo>
                <a:lnTo>
                  <a:pt x="480" y="125"/>
                </a:lnTo>
                <a:cubicBezTo>
                  <a:pt x="480" y="112"/>
                  <a:pt x="491" y="101"/>
                  <a:pt x="504" y="101"/>
                </a:cubicBezTo>
                <a:cubicBezTo>
                  <a:pt x="517" y="101"/>
                  <a:pt x="527" y="112"/>
                  <a:pt x="527" y="125"/>
                </a:cubicBezTo>
                <a:lnTo>
                  <a:pt x="527" y="226"/>
                </a:lnTo>
                <a:lnTo>
                  <a:pt x="614" y="276"/>
                </a:lnTo>
                <a:cubicBezTo>
                  <a:pt x="626" y="283"/>
                  <a:pt x="630" y="297"/>
                  <a:pt x="623" y="308"/>
                </a:cubicBezTo>
                <a:cubicBezTo>
                  <a:pt x="616" y="319"/>
                  <a:pt x="602" y="323"/>
                  <a:pt x="591" y="317"/>
                </a:cubicBezTo>
                <a:lnTo>
                  <a:pt x="527" y="280"/>
                </a:lnTo>
                <a:lnTo>
                  <a:pt x="527" y="390"/>
                </a:lnTo>
                <a:lnTo>
                  <a:pt x="711" y="390"/>
                </a:lnTo>
                <a:lnTo>
                  <a:pt x="711" y="182"/>
                </a:lnTo>
                <a:lnTo>
                  <a:pt x="648" y="219"/>
                </a:lnTo>
                <a:cubicBezTo>
                  <a:pt x="636" y="225"/>
                  <a:pt x="622" y="221"/>
                  <a:pt x="615" y="210"/>
                </a:cubicBezTo>
                <a:cubicBezTo>
                  <a:pt x="609" y="199"/>
                  <a:pt x="613" y="185"/>
                  <a:pt x="624" y="178"/>
                </a:cubicBezTo>
                <a:lnTo>
                  <a:pt x="711" y="128"/>
                </a:lnTo>
                <a:lnTo>
                  <a:pt x="711" y="27"/>
                </a:lnTo>
                <a:cubicBezTo>
                  <a:pt x="711" y="14"/>
                  <a:pt x="722" y="3"/>
                  <a:pt x="735" y="3"/>
                </a:cubicBezTo>
                <a:cubicBezTo>
                  <a:pt x="748" y="3"/>
                  <a:pt x="758" y="14"/>
                  <a:pt x="758" y="27"/>
                </a:cubicBezTo>
                <a:lnTo>
                  <a:pt x="758" y="128"/>
                </a:lnTo>
                <a:lnTo>
                  <a:pt x="846" y="178"/>
                </a:lnTo>
                <a:cubicBezTo>
                  <a:pt x="857" y="185"/>
                  <a:pt x="861" y="199"/>
                  <a:pt x="854" y="210"/>
                </a:cubicBezTo>
                <a:cubicBezTo>
                  <a:pt x="848" y="221"/>
                  <a:pt x="833" y="225"/>
                  <a:pt x="822" y="219"/>
                </a:cubicBezTo>
                <a:lnTo>
                  <a:pt x="758" y="182"/>
                </a:lnTo>
                <a:lnTo>
                  <a:pt x="758" y="691"/>
                </a:lnTo>
                <a:lnTo>
                  <a:pt x="103" y="691"/>
                </a:lnTo>
                <a:lnTo>
                  <a:pt x="103" y="280"/>
                </a:lnTo>
                <a:lnTo>
                  <a:pt x="39" y="317"/>
                </a:lnTo>
                <a:cubicBezTo>
                  <a:pt x="28" y="323"/>
                  <a:pt x="13" y="319"/>
                  <a:pt x="7" y="308"/>
                </a:cubicBezTo>
                <a:cubicBezTo>
                  <a:pt x="0" y="297"/>
                  <a:pt x="4" y="283"/>
                  <a:pt x="15" y="276"/>
                </a:cubicBezTo>
                <a:lnTo>
                  <a:pt x="103" y="226"/>
                </a:lnTo>
                <a:lnTo>
                  <a:pt x="103" y="125"/>
                </a:lnTo>
                <a:lnTo>
                  <a:pt x="103" y="125"/>
                </a:lnTo>
              </a:path>
            </a:pathLst>
          </a:custGeom>
          <a:solidFill>
            <a:schemeClr val="bg1"/>
          </a:solidFill>
          <a:ln>
            <a:solidFill>
              <a:schemeClr val="bg1"/>
            </a:solidFill>
          </a:ln>
        </p:spPr>
        <p:txBody>
          <a:bodyPr vert="horz" wrap="square" lIns="91440" tIns="45721" rIns="91440" bIns="45721" numCol="1" anchor="t" anchorCtr="0" compatLnSpc="1">
            <a:prstTxWarp prst="textNoShape">
              <a:avLst/>
            </a:prstTxWarp>
          </a:bodyPr>
          <a:lstStyle/>
          <a:p>
            <a:pPr defTabSz="914406">
              <a:defRPr/>
            </a:pPr>
            <a:endParaRPr lang="fr-FR" sz="1801">
              <a:solidFill>
                <a:prstClr val="black"/>
              </a:solidFill>
              <a:latin typeface="Calibri" panose="020F0502020204030204"/>
            </a:endParaRPr>
          </a:p>
        </p:txBody>
      </p:sp>
      <p:grpSp>
        <p:nvGrpSpPr>
          <p:cNvPr id="226" name="Train2" descr="{&quot;Key&quot;:&quot;POWER_USER_SHAPE_ICON&quot;,&quot;Value&quot;:&quot;POWER_USER_SHAPE_ICON_STYLE_1&quot;}"/>
          <p:cNvGrpSpPr>
            <a:grpSpLocks noChangeAspect="1"/>
          </p:cNvGrpSpPr>
          <p:nvPr>
            <p:custDataLst>
              <p:tags r:id="rId2"/>
            </p:custDataLst>
          </p:nvPr>
        </p:nvGrpSpPr>
        <p:grpSpPr bwMode="auto">
          <a:xfrm>
            <a:off x="3423858" y="2649837"/>
            <a:ext cx="341163" cy="542926"/>
            <a:chOff x="101" y="22"/>
            <a:chExt cx="279" cy="444"/>
          </a:xfrm>
          <a:solidFill>
            <a:schemeClr val="bg1"/>
          </a:solidFill>
        </p:grpSpPr>
        <p:sp>
          <p:nvSpPr>
            <p:cNvPr id="227" name="Train2"/>
            <p:cNvSpPr>
              <a:spLocks noEditPoints="1"/>
            </p:cNvSpPr>
            <p:nvPr>
              <p:custDataLst>
                <p:tags r:id="rId6"/>
              </p:custDataLst>
            </p:nvPr>
          </p:nvSpPr>
          <p:spPr bwMode="auto">
            <a:xfrm>
              <a:off x="101" y="22"/>
              <a:ext cx="279" cy="444"/>
            </a:xfrm>
            <a:custGeom>
              <a:avLst/>
              <a:gdLst>
                <a:gd name="T0" fmla="*/ 381 w 744"/>
                <a:gd name="T1" fmla="*/ 18 h 1178"/>
                <a:gd name="T2" fmla="*/ 418 w 744"/>
                <a:gd name="T3" fmla="*/ 18 h 1178"/>
                <a:gd name="T4" fmla="*/ 345 w 744"/>
                <a:gd name="T5" fmla="*/ 0 h 1178"/>
                <a:gd name="T6" fmla="*/ 345 w 744"/>
                <a:gd name="T7" fmla="*/ 36 h 1178"/>
                <a:gd name="T8" fmla="*/ 345 w 744"/>
                <a:gd name="T9" fmla="*/ 0 h 1178"/>
                <a:gd name="T10" fmla="*/ 649 w 744"/>
                <a:gd name="T11" fmla="*/ 1093 h 1178"/>
                <a:gd name="T12" fmla="*/ 667 w 744"/>
                <a:gd name="T13" fmla="*/ 1037 h 1178"/>
                <a:gd name="T14" fmla="*/ 590 w 744"/>
                <a:gd name="T15" fmla="*/ 993 h 1178"/>
                <a:gd name="T16" fmla="*/ 581 w 744"/>
                <a:gd name="T17" fmla="*/ 927 h 1178"/>
                <a:gd name="T18" fmla="*/ 528 w 744"/>
                <a:gd name="T19" fmla="*/ 886 h 1178"/>
                <a:gd name="T20" fmla="*/ 627 w 744"/>
                <a:gd name="T21" fmla="*/ 738 h 1178"/>
                <a:gd name="T22" fmla="*/ 647 w 744"/>
                <a:gd name="T23" fmla="*/ 260 h 1178"/>
                <a:gd name="T24" fmla="*/ 583 w 744"/>
                <a:gd name="T25" fmla="*/ 113 h 1178"/>
                <a:gd name="T26" fmla="*/ 372 w 744"/>
                <a:gd name="T27" fmla="*/ 47 h 1178"/>
                <a:gd name="T28" fmla="*/ 161 w 744"/>
                <a:gd name="T29" fmla="*/ 113 h 1178"/>
                <a:gd name="T30" fmla="*/ 97 w 744"/>
                <a:gd name="T31" fmla="*/ 260 h 1178"/>
                <a:gd name="T32" fmla="*/ 117 w 744"/>
                <a:gd name="T33" fmla="*/ 738 h 1178"/>
                <a:gd name="T34" fmla="*/ 216 w 744"/>
                <a:gd name="T35" fmla="*/ 886 h 1178"/>
                <a:gd name="T36" fmla="*/ 163 w 744"/>
                <a:gd name="T37" fmla="*/ 927 h 1178"/>
                <a:gd name="T38" fmla="*/ 154 w 744"/>
                <a:gd name="T39" fmla="*/ 993 h 1178"/>
                <a:gd name="T40" fmla="*/ 77 w 744"/>
                <a:gd name="T41" fmla="*/ 1037 h 1178"/>
                <a:gd name="T42" fmla="*/ 95 w 744"/>
                <a:gd name="T43" fmla="*/ 1093 h 1178"/>
                <a:gd name="T44" fmla="*/ 0 w 744"/>
                <a:gd name="T45" fmla="*/ 1143 h 1178"/>
                <a:gd name="T46" fmla="*/ 44 w 744"/>
                <a:gd name="T47" fmla="*/ 1178 h 1178"/>
                <a:gd name="T48" fmla="*/ 101 w 744"/>
                <a:gd name="T49" fmla="*/ 1143 h 1178"/>
                <a:gd name="T50" fmla="*/ 665 w 744"/>
                <a:gd name="T51" fmla="*/ 1178 h 1178"/>
                <a:gd name="T52" fmla="*/ 678 w 744"/>
                <a:gd name="T53" fmla="*/ 1143 h 1178"/>
                <a:gd name="T54" fmla="*/ 707 w 744"/>
                <a:gd name="T55" fmla="*/ 1093 h 1178"/>
                <a:gd name="T56" fmla="*/ 379 w 744"/>
                <a:gd name="T57" fmla="*/ 124 h 1178"/>
                <a:gd name="T58" fmla="*/ 390 w 744"/>
                <a:gd name="T59" fmla="*/ 62 h 1178"/>
                <a:gd name="T60" fmla="*/ 553 w 744"/>
                <a:gd name="T61" fmla="*/ 102 h 1178"/>
                <a:gd name="T62" fmla="*/ 559 w 744"/>
                <a:gd name="T63" fmla="*/ 172 h 1178"/>
                <a:gd name="T64" fmla="*/ 568 w 744"/>
                <a:gd name="T65" fmla="*/ 366 h 1178"/>
                <a:gd name="T66" fmla="*/ 616 w 744"/>
                <a:gd name="T67" fmla="*/ 366 h 1178"/>
                <a:gd name="T68" fmla="*/ 372 w 744"/>
                <a:gd name="T69" fmla="*/ 249 h 1178"/>
                <a:gd name="T70" fmla="*/ 372 w 744"/>
                <a:gd name="T71" fmla="*/ 166 h 1178"/>
                <a:gd name="T72" fmla="*/ 372 w 744"/>
                <a:gd name="T73" fmla="*/ 249 h 1178"/>
                <a:gd name="T74" fmla="*/ 171 w 744"/>
                <a:gd name="T75" fmla="*/ 166 h 1178"/>
                <a:gd name="T76" fmla="*/ 204 w 744"/>
                <a:gd name="T77" fmla="*/ 91 h 1178"/>
                <a:gd name="T78" fmla="*/ 365 w 744"/>
                <a:gd name="T79" fmla="*/ 71 h 1178"/>
                <a:gd name="T80" fmla="*/ 185 w 744"/>
                <a:gd name="T81" fmla="*/ 172 h 1178"/>
                <a:gd name="T82" fmla="*/ 128 w 744"/>
                <a:gd name="T83" fmla="*/ 366 h 1178"/>
                <a:gd name="T84" fmla="*/ 176 w 744"/>
                <a:gd name="T85" fmla="*/ 366 h 1178"/>
                <a:gd name="T86" fmla="*/ 563 w 744"/>
                <a:gd name="T87" fmla="*/ 723 h 1178"/>
                <a:gd name="T88" fmla="*/ 475 w 744"/>
                <a:gd name="T89" fmla="*/ 822 h 1178"/>
                <a:gd name="T90" fmla="*/ 475 w 744"/>
                <a:gd name="T91" fmla="*/ 723 h 1178"/>
                <a:gd name="T92" fmla="*/ 420 w 744"/>
                <a:gd name="T93" fmla="*/ 822 h 1178"/>
                <a:gd name="T94" fmla="*/ 387 w 744"/>
                <a:gd name="T95" fmla="*/ 723 h 1178"/>
                <a:gd name="T96" fmla="*/ 363 w 744"/>
                <a:gd name="T97" fmla="*/ 822 h 1178"/>
                <a:gd name="T98" fmla="*/ 299 w 744"/>
                <a:gd name="T99" fmla="*/ 723 h 1178"/>
                <a:gd name="T100" fmla="*/ 303 w 744"/>
                <a:gd name="T101" fmla="*/ 822 h 1178"/>
                <a:gd name="T102" fmla="*/ 216 w 744"/>
                <a:gd name="T103" fmla="*/ 723 h 1178"/>
                <a:gd name="T104" fmla="*/ 246 w 744"/>
                <a:gd name="T105" fmla="*/ 822 h 1178"/>
                <a:gd name="T106" fmla="*/ 136 w 744"/>
                <a:gd name="T107" fmla="*/ 723 h 1178"/>
                <a:gd name="T108" fmla="*/ 608 w 744"/>
                <a:gd name="T109" fmla="*/ 698 h 1178"/>
                <a:gd name="T110" fmla="*/ 563 w 744"/>
                <a:gd name="T111" fmla="*/ 723 h 1178"/>
                <a:gd name="T112" fmla="*/ 257 w 744"/>
                <a:gd name="T113" fmla="*/ 837 h 1178"/>
                <a:gd name="T114" fmla="*/ 488 w 744"/>
                <a:gd name="T115" fmla="*/ 886 h 1178"/>
                <a:gd name="T116" fmla="*/ 183 w 744"/>
                <a:gd name="T117" fmla="*/ 993 h 1178"/>
                <a:gd name="T118" fmla="*/ 526 w 744"/>
                <a:gd name="T119" fmla="*/ 927 h 1178"/>
                <a:gd name="T120" fmla="*/ 183 w 744"/>
                <a:gd name="T121" fmla="*/ 993 h 1178"/>
                <a:gd name="T122" fmla="*/ 160 w 744"/>
                <a:gd name="T123" fmla="*/ 1037 h 1178"/>
                <a:gd name="T124" fmla="*/ 618 w 744"/>
                <a:gd name="T125" fmla="*/ 1093 h 11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744" h="1178">
                  <a:moveTo>
                    <a:pt x="400" y="0"/>
                  </a:moveTo>
                  <a:cubicBezTo>
                    <a:pt x="389" y="0"/>
                    <a:pt x="381" y="7"/>
                    <a:pt x="381" y="18"/>
                  </a:cubicBezTo>
                  <a:cubicBezTo>
                    <a:pt x="381" y="29"/>
                    <a:pt x="389" y="36"/>
                    <a:pt x="400" y="36"/>
                  </a:cubicBezTo>
                  <a:cubicBezTo>
                    <a:pt x="411" y="36"/>
                    <a:pt x="418" y="29"/>
                    <a:pt x="418" y="18"/>
                  </a:cubicBezTo>
                  <a:cubicBezTo>
                    <a:pt x="418" y="7"/>
                    <a:pt x="411" y="0"/>
                    <a:pt x="400" y="0"/>
                  </a:cubicBezTo>
                  <a:close/>
                  <a:moveTo>
                    <a:pt x="345" y="0"/>
                  </a:moveTo>
                  <a:cubicBezTo>
                    <a:pt x="334" y="0"/>
                    <a:pt x="326" y="7"/>
                    <a:pt x="326" y="18"/>
                  </a:cubicBezTo>
                  <a:cubicBezTo>
                    <a:pt x="326" y="29"/>
                    <a:pt x="334" y="36"/>
                    <a:pt x="345" y="36"/>
                  </a:cubicBezTo>
                  <a:cubicBezTo>
                    <a:pt x="356" y="36"/>
                    <a:pt x="363" y="29"/>
                    <a:pt x="363" y="18"/>
                  </a:cubicBezTo>
                  <a:cubicBezTo>
                    <a:pt x="363" y="7"/>
                    <a:pt x="356" y="0"/>
                    <a:pt x="345" y="0"/>
                  </a:cubicBezTo>
                  <a:close/>
                  <a:moveTo>
                    <a:pt x="707" y="1093"/>
                  </a:moveTo>
                  <a:lnTo>
                    <a:pt x="649" y="1093"/>
                  </a:lnTo>
                  <a:lnTo>
                    <a:pt x="616" y="1037"/>
                  </a:lnTo>
                  <a:lnTo>
                    <a:pt x="667" y="1037"/>
                  </a:lnTo>
                  <a:lnTo>
                    <a:pt x="632" y="993"/>
                  </a:lnTo>
                  <a:lnTo>
                    <a:pt x="590" y="993"/>
                  </a:lnTo>
                  <a:lnTo>
                    <a:pt x="552" y="927"/>
                  </a:lnTo>
                  <a:lnTo>
                    <a:pt x="581" y="927"/>
                  </a:lnTo>
                  <a:lnTo>
                    <a:pt x="552" y="886"/>
                  </a:lnTo>
                  <a:lnTo>
                    <a:pt x="528" y="886"/>
                  </a:lnTo>
                  <a:lnTo>
                    <a:pt x="528" y="833"/>
                  </a:lnTo>
                  <a:lnTo>
                    <a:pt x="627" y="738"/>
                  </a:lnTo>
                  <a:cubicBezTo>
                    <a:pt x="627" y="738"/>
                    <a:pt x="647" y="723"/>
                    <a:pt x="647" y="690"/>
                  </a:cubicBezTo>
                  <a:lnTo>
                    <a:pt x="647" y="260"/>
                  </a:lnTo>
                  <a:cubicBezTo>
                    <a:pt x="645" y="216"/>
                    <a:pt x="605" y="205"/>
                    <a:pt x="605" y="194"/>
                  </a:cubicBezTo>
                  <a:lnTo>
                    <a:pt x="583" y="113"/>
                  </a:lnTo>
                  <a:cubicBezTo>
                    <a:pt x="581" y="104"/>
                    <a:pt x="572" y="87"/>
                    <a:pt x="552" y="78"/>
                  </a:cubicBezTo>
                  <a:cubicBezTo>
                    <a:pt x="528" y="67"/>
                    <a:pt x="447" y="45"/>
                    <a:pt x="372" y="47"/>
                  </a:cubicBezTo>
                  <a:cubicBezTo>
                    <a:pt x="297" y="45"/>
                    <a:pt x="216" y="67"/>
                    <a:pt x="193" y="78"/>
                  </a:cubicBezTo>
                  <a:cubicBezTo>
                    <a:pt x="172" y="87"/>
                    <a:pt x="163" y="104"/>
                    <a:pt x="161" y="113"/>
                  </a:cubicBezTo>
                  <a:lnTo>
                    <a:pt x="139" y="194"/>
                  </a:lnTo>
                  <a:cubicBezTo>
                    <a:pt x="139" y="205"/>
                    <a:pt x="99" y="216"/>
                    <a:pt x="97" y="260"/>
                  </a:cubicBezTo>
                  <a:lnTo>
                    <a:pt x="97" y="690"/>
                  </a:lnTo>
                  <a:cubicBezTo>
                    <a:pt x="97" y="723"/>
                    <a:pt x="117" y="738"/>
                    <a:pt x="117" y="738"/>
                  </a:cubicBezTo>
                  <a:lnTo>
                    <a:pt x="216" y="833"/>
                  </a:lnTo>
                  <a:lnTo>
                    <a:pt x="216" y="886"/>
                  </a:lnTo>
                  <a:lnTo>
                    <a:pt x="193" y="886"/>
                  </a:lnTo>
                  <a:lnTo>
                    <a:pt x="163" y="927"/>
                  </a:lnTo>
                  <a:lnTo>
                    <a:pt x="193" y="927"/>
                  </a:lnTo>
                  <a:lnTo>
                    <a:pt x="154" y="993"/>
                  </a:lnTo>
                  <a:lnTo>
                    <a:pt x="112" y="993"/>
                  </a:lnTo>
                  <a:lnTo>
                    <a:pt x="77" y="1037"/>
                  </a:lnTo>
                  <a:lnTo>
                    <a:pt x="128" y="1037"/>
                  </a:lnTo>
                  <a:lnTo>
                    <a:pt x="95" y="1093"/>
                  </a:lnTo>
                  <a:lnTo>
                    <a:pt x="37" y="1093"/>
                  </a:lnTo>
                  <a:lnTo>
                    <a:pt x="0" y="1143"/>
                  </a:lnTo>
                  <a:lnTo>
                    <a:pt x="66" y="1143"/>
                  </a:lnTo>
                  <a:lnTo>
                    <a:pt x="44" y="1178"/>
                  </a:lnTo>
                  <a:lnTo>
                    <a:pt x="79" y="1178"/>
                  </a:lnTo>
                  <a:lnTo>
                    <a:pt x="101" y="1143"/>
                  </a:lnTo>
                  <a:lnTo>
                    <a:pt x="643" y="1143"/>
                  </a:lnTo>
                  <a:lnTo>
                    <a:pt x="665" y="1178"/>
                  </a:lnTo>
                  <a:lnTo>
                    <a:pt x="700" y="1178"/>
                  </a:lnTo>
                  <a:lnTo>
                    <a:pt x="678" y="1143"/>
                  </a:lnTo>
                  <a:lnTo>
                    <a:pt x="744" y="1143"/>
                  </a:lnTo>
                  <a:lnTo>
                    <a:pt x="707" y="1093"/>
                  </a:lnTo>
                  <a:close/>
                  <a:moveTo>
                    <a:pt x="559" y="172"/>
                  </a:moveTo>
                  <a:cubicBezTo>
                    <a:pt x="519" y="146"/>
                    <a:pt x="414" y="126"/>
                    <a:pt x="379" y="124"/>
                  </a:cubicBezTo>
                  <a:lnTo>
                    <a:pt x="379" y="71"/>
                  </a:lnTo>
                  <a:cubicBezTo>
                    <a:pt x="381" y="64"/>
                    <a:pt x="387" y="62"/>
                    <a:pt x="390" y="62"/>
                  </a:cubicBezTo>
                  <a:cubicBezTo>
                    <a:pt x="423" y="58"/>
                    <a:pt x="524" y="82"/>
                    <a:pt x="541" y="91"/>
                  </a:cubicBezTo>
                  <a:cubicBezTo>
                    <a:pt x="548" y="95"/>
                    <a:pt x="550" y="95"/>
                    <a:pt x="553" y="102"/>
                  </a:cubicBezTo>
                  <a:lnTo>
                    <a:pt x="574" y="166"/>
                  </a:lnTo>
                  <a:cubicBezTo>
                    <a:pt x="575" y="172"/>
                    <a:pt x="564" y="175"/>
                    <a:pt x="559" y="172"/>
                  </a:cubicBezTo>
                  <a:close/>
                  <a:moveTo>
                    <a:pt x="592" y="388"/>
                  </a:moveTo>
                  <a:cubicBezTo>
                    <a:pt x="579" y="388"/>
                    <a:pt x="568" y="379"/>
                    <a:pt x="568" y="366"/>
                  </a:cubicBezTo>
                  <a:cubicBezTo>
                    <a:pt x="568" y="353"/>
                    <a:pt x="579" y="342"/>
                    <a:pt x="592" y="342"/>
                  </a:cubicBezTo>
                  <a:cubicBezTo>
                    <a:pt x="605" y="342"/>
                    <a:pt x="616" y="353"/>
                    <a:pt x="616" y="366"/>
                  </a:cubicBezTo>
                  <a:cubicBezTo>
                    <a:pt x="616" y="379"/>
                    <a:pt x="605" y="388"/>
                    <a:pt x="592" y="388"/>
                  </a:cubicBezTo>
                  <a:close/>
                  <a:moveTo>
                    <a:pt x="372" y="249"/>
                  </a:moveTo>
                  <a:cubicBezTo>
                    <a:pt x="350" y="249"/>
                    <a:pt x="330" y="230"/>
                    <a:pt x="330" y="208"/>
                  </a:cubicBezTo>
                  <a:cubicBezTo>
                    <a:pt x="330" y="186"/>
                    <a:pt x="350" y="166"/>
                    <a:pt x="372" y="166"/>
                  </a:cubicBezTo>
                  <a:cubicBezTo>
                    <a:pt x="394" y="166"/>
                    <a:pt x="414" y="186"/>
                    <a:pt x="414" y="208"/>
                  </a:cubicBezTo>
                  <a:cubicBezTo>
                    <a:pt x="414" y="230"/>
                    <a:pt x="394" y="249"/>
                    <a:pt x="372" y="249"/>
                  </a:cubicBezTo>
                  <a:close/>
                  <a:moveTo>
                    <a:pt x="185" y="172"/>
                  </a:moveTo>
                  <a:cubicBezTo>
                    <a:pt x="180" y="175"/>
                    <a:pt x="169" y="172"/>
                    <a:pt x="171" y="166"/>
                  </a:cubicBezTo>
                  <a:lnTo>
                    <a:pt x="191" y="102"/>
                  </a:lnTo>
                  <a:cubicBezTo>
                    <a:pt x="194" y="95"/>
                    <a:pt x="196" y="95"/>
                    <a:pt x="204" y="91"/>
                  </a:cubicBezTo>
                  <a:cubicBezTo>
                    <a:pt x="220" y="82"/>
                    <a:pt x="321" y="58"/>
                    <a:pt x="354" y="62"/>
                  </a:cubicBezTo>
                  <a:cubicBezTo>
                    <a:pt x="357" y="62"/>
                    <a:pt x="363" y="64"/>
                    <a:pt x="365" y="71"/>
                  </a:cubicBezTo>
                  <a:lnTo>
                    <a:pt x="365" y="124"/>
                  </a:lnTo>
                  <a:cubicBezTo>
                    <a:pt x="330" y="126"/>
                    <a:pt x="226" y="146"/>
                    <a:pt x="185" y="172"/>
                  </a:cubicBezTo>
                  <a:close/>
                  <a:moveTo>
                    <a:pt x="152" y="388"/>
                  </a:moveTo>
                  <a:cubicBezTo>
                    <a:pt x="139" y="388"/>
                    <a:pt x="128" y="379"/>
                    <a:pt x="128" y="366"/>
                  </a:cubicBezTo>
                  <a:cubicBezTo>
                    <a:pt x="128" y="353"/>
                    <a:pt x="139" y="342"/>
                    <a:pt x="152" y="342"/>
                  </a:cubicBezTo>
                  <a:cubicBezTo>
                    <a:pt x="165" y="342"/>
                    <a:pt x="176" y="353"/>
                    <a:pt x="176" y="366"/>
                  </a:cubicBezTo>
                  <a:cubicBezTo>
                    <a:pt x="176" y="379"/>
                    <a:pt x="165" y="388"/>
                    <a:pt x="152" y="388"/>
                  </a:cubicBezTo>
                  <a:close/>
                  <a:moveTo>
                    <a:pt x="563" y="723"/>
                  </a:moveTo>
                  <a:lnTo>
                    <a:pt x="499" y="822"/>
                  </a:lnTo>
                  <a:lnTo>
                    <a:pt x="475" y="822"/>
                  </a:lnTo>
                  <a:lnTo>
                    <a:pt x="528" y="723"/>
                  </a:lnTo>
                  <a:lnTo>
                    <a:pt x="475" y="723"/>
                  </a:lnTo>
                  <a:lnTo>
                    <a:pt x="442" y="822"/>
                  </a:lnTo>
                  <a:lnTo>
                    <a:pt x="420" y="822"/>
                  </a:lnTo>
                  <a:lnTo>
                    <a:pt x="445" y="723"/>
                  </a:lnTo>
                  <a:lnTo>
                    <a:pt x="387" y="723"/>
                  </a:lnTo>
                  <a:lnTo>
                    <a:pt x="381" y="822"/>
                  </a:lnTo>
                  <a:lnTo>
                    <a:pt x="363" y="822"/>
                  </a:lnTo>
                  <a:lnTo>
                    <a:pt x="357" y="723"/>
                  </a:lnTo>
                  <a:lnTo>
                    <a:pt x="299" y="723"/>
                  </a:lnTo>
                  <a:lnTo>
                    <a:pt x="323" y="822"/>
                  </a:lnTo>
                  <a:lnTo>
                    <a:pt x="303" y="822"/>
                  </a:lnTo>
                  <a:lnTo>
                    <a:pt x="268" y="723"/>
                  </a:lnTo>
                  <a:lnTo>
                    <a:pt x="216" y="723"/>
                  </a:lnTo>
                  <a:lnTo>
                    <a:pt x="270" y="822"/>
                  </a:lnTo>
                  <a:lnTo>
                    <a:pt x="246" y="822"/>
                  </a:lnTo>
                  <a:lnTo>
                    <a:pt x="182" y="723"/>
                  </a:lnTo>
                  <a:lnTo>
                    <a:pt x="136" y="723"/>
                  </a:lnTo>
                  <a:lnTo>
                    <a:pt x="136" y="698"/>
                  </a:lnTo>
                  <a:lnTo>
                    <a:pt x="608" y="698"/>
                  </a:lnTo>
                  <a:lnTo>
                    <a:pt x="608" y="723"/>
                  </a:lnTo>
                  <a:lnTo>
                    <a:pt x="563" y="723"/>
                  </a:lnTo>
                  <a:close/>
                  <a:moveTo>
                    <a:pt x="257" y="886"/>
                  </a:moveTo>
                  <a:lnTo>
                    <a:pt x="257" y="837"/>
                  </a:lnTo>
                  <a:lnTo>
                    <a:pt x="488" y="837"/>
                  </a:lnTo>
                  <a:lnTo>
                    <a:pt x="488" y="886"/>
                  </a:lnTo>
                  <a:lnTo>
                    <a:pt x="257" y="886"/>
                  </a:lnTo>
                  <a:close/>
                  <a:moveTo>
                    <a:pt x="183" y="993"/>
                  </a:moveTo>
                  <a:lnTo>
                    <a:pt x="218" y="927"/>
                  </a:lnTo>
                  <a:lnTo>
                    <a:pt x="526" y="927"/>
                  </a:lnTo>
                  <a:lnTo>
                    <a:pt x="561" y="993"/>
                  </a:lnTo>
                  <a:lnTo>
                    <a:pt x="183" y="993"/>
                  </a:lnTo>
                  <a:close/>
                  <a:moveTo>
                    <a:pt x="127" y="1093"/>
                  </a:moveTo>
                  <a:lnTo>
                    <a:pt x="160" y="1037"/>
                  </a:lnTo>
                  <a:lnTo>
                    <a:pt x="585" y="1037"/>
                  </a:lnTo>
                  <a:lnTo>
                    <a:pt x="618" y="1093"/>
                  </a:lnTo>
                  <a:lnTo>
                    <a:pt x="127" y="1093"/>
                  </a:lnTo>
                  <a:close/>
                </a:path>
              </a:pathLst>
            </a:custGeom>
            <a:grpFill/>
            <a:ln w="0">
              <a:noFill/>
              <a:prstDash val="solid"/>
              <a:round/>
              <a:headEnd/>
              <a:tailEnd/>
            </a:ln>
          </p:spPr>
          <p:txBody>
            <a:bodyPr vert="horz" wrap="square" lIns="91440" tIns="45721" rIns="91440" bIns="45721" numCol="1" anchor="t" anchorCtr="0" compatLnSpc="1">
              <a:prstTxWarp prst="textNoShape">
                <a:avLst/>
              </a:prstTxWarp>
            </a:bodyPr>
            <a:lstStyle/>
            <a:p>
              <a:pPr defTabSz="914406">
                <a:defRPr/>
              </a:pPr>
              <a:endParaRPr lang="en-US" sz="1801" dirty="0">
                <a:solidFill>
                  <a:prstClr val="black"/>
                </a:solidFill>
                <a:latin typeface="Calibri" panose="020F0502020204030204"/>
              </a:endParaRPr>
            </a:p>
          </p:txBody>
        </p:sp>
        <p:sp>
          <p:nvSpPr>
            <p:cNvPr id="228" name="Train2"/>
            <p:cNvSpPr>
              <a:spLocks noEditPoints="1"/>
            </p:cNvSpPr>
            <p:nvPr>
              <p:custDataLst>
                <p:tags r:id="rId7"/>
              </p:custDataLst>
            </p:nvPr>
          </p:nvSpPr>
          <p:spPr bwMode="auto">
            <a:xfrm>
              <a:off x="238" y="69"/>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cubicBezTo>
                    <a:pt x="0" y="0"/>
                    <a:pt x="0" y="0"/>
                    <a:pt x="0" y="0"/>
                  </a:cubicBezTo>
                  <a:cubicBezTo>
                    <a:pt x="0" y="0"/>
                    <a:pt x="0" y="0"/>
                    <a:pt x="0" y="0"/>
                  </a:cubicBezTo>
                  <a:cubicBezTo>
                    <a:pt x="0" y="0"/>
                    <a:pt x="0" y="0"/>
                    <a:pt x="0" y="0"/>
                  </a:cubicBezTo>
                  <a:lnTo>
                    <a:pt x="0" y="0"/>
                  </a:lnTo>
                  <a:lnTo>
                    <a:pt x="0" y="0"/>
                  </a:lnTo>
                  <a:lnTo>
                    <a:pt x="0" y="0"/>
                  </a:lnTo>
                  <a:lnTo>
                    <a:pt x="0" y="0"/>
                  </a:lnTo>
                  <a:lnTo>
                    <a:pt x="0" y="0"/>
                  </a:lnTo>
                  <a:lnTo>
                    <a:pt x="0" y="0"/>
                  </a:lnTo>
                  <a:lnTo>
                    <a:pt x="0" y="0"/>
                  </a:lnTo>
                  <a:lnTo>
                    <a:pt x="0" y="0"/>
                  </a:lnTo>
                  <a:lnTo>
                    <a:pt x="0" y="0"/>
                  </a:lnTo>
                  <a:lnTo>
                    <a:pt x="0" y="0"/>
                  </a:lnTo>
                  <a:lnTo>
                    <a:pt x="0" y="0"/>
                  </a:lnTo>
                  <a:cubicBezTo>
                    <a:pt x="0" y="0"/>
                    <a:pt x="0" y="0"/>
                    <a:pt x="0" y="0"/>
                  </a:cubicBezTo>
                  <a:cubicBezTo>
                    <a:pt x="0" y="0"/>
                    <a:pt x="0" y="0"/>
                    <a:pt x="0" y="0"/>
                  </a:cubicBezTo>
                  <a:cubicBezTo>
                    <a:pt x="0" y="0"/>
                    <a:pt x="0" y="0"/>
                    <a:pt x="0" y="0"/>
                  </a:cubicBezTo>
                  <a:cubicBezTo>
                    <a:pt x="0" y="0"/>
                    <a:pt x="0" y="0"/>
                    <a:pt x="0" y="0"/>
                  </a:cubicBezTo>
                  <a:close/>
                  <a:moveTo>
                    <a:pt x="0" y="0"/>
                  </a:moveTo>
                  <a:cubicBezTo>
                    <a:pt x="0" y="0"/>
                    <a:pt x="0" y="0"/>
                    <a:pt x="0" y="0"/>
                  </a:cubicBezTo>
                  <a:lnTo>
                    <a:pt x="0" y="0"/>
                  </a:lnTo>
                  <a:lnTo>
                    <a:pt x="0" y="0"/>
                  </a:lnTo>
                  <a:lnTo>
                    <a:pt x="0" y="0"/>
                  </a:lnTo>
                  <a:lnTo>
                    <a:pt x="0" y="0"/>
                  </a:lnTo>
                  <a:lnTo>
                    <a:pt x="0" y="0"/>
                  </a:lnTo>
                  <a:lnTo>
                    <a:pt x="0" y="0"/>
                  </a:lnTo>
                  <a:lnTo>
                    <a:pt x="0" y="0"/>
                  </a:lnTo>
                  <a:cubicBezTo>
                    <a:pt x="0" y="0"/>
                    <a:pt x="0" y="0"/>
                    <a:pt x="0" y="0"/>
                  </a:cubicBezTo>
                  <a:close/>
                  <a:moveTo>
                    <a:pt x="0" y="0"/>
                  </a:moveTo>
                  <a:lnTo>
                    <a:pt x="0" y="0"/>
                  </a:lnTo>
                  <a:lnTo>
                    <a:pt x="0" y="0"/>
                  </a:lnTo>
                  <a:lnTo>
                    <a:pt x="0" y="0"/>
                  </a:lnTo>
                  <a:lnTo>
                    <a:pt x="0" y="0"/>
                  </a:lnTo>
                  <a:close/>
                  <a:moveTo>
                    <a:pt x="0" y="0"/>
                  </a:moveTo>
                  <a:lnTo>
                    <a:pt x="0" y="0"/>
                  </a:lnTo>
                  <a:lnTo>
                    <a:pt x="0" y="0"/>
                  </a:lnTo>
                  <a:close/>
                  <a:moveTo>
                    <a:pt x="0" y="0"/>
                  </a:moveTo>
                  <a:lnTo>
                    <a:pt x="0" y="0"/>
                  </a:lnTo>
                  <a:cubicBezTo>
                    <a:pt x="0" y="0"/>
                    <a:pt x="0" y="0"/>
                    <a:pt x="0" y="0"/>
                  </a:cubicBezTo>
                  <a:lnTo>
                    <a:pt x="0" y="0"/>
                  </a:lnTo>
                  <a:close/>
                </a:path>
              </a:pathLst>
            </a:custGeom>
            <a:grpFill/>
            <a:ln w="0">
              <a:noFill/>
              <a:prstDash val="solid"/>
              <a:round/>
              <a:headEnd/>
              <a:tailEnd/>
            </a:ln>
          </p:spPr>
          <p:txBody>
            <a:bodyPr vert="horz" wrap="square" lIns="91440" tIns="45721" rIns="91440" bIns="45721" numCol="1" anchor="t" anchorCtr="0" compatLnSpc="1">
              <a:prstTxWarp prst="textNoShape">
                <a:avLst/>
              </a:prstTxWarp>
            </a:bodyPr>
            <a:lstStyle/>
            <a:p>
              <a:pPr defTabSz="914406">
                <a:defRPr/>
              </a:pPr>
              <a:endParaRPr lang="en-US" sz="1801" dirty="0">
                <a:solidFill>
                  <a:prstClr val="black"/>
                </a:solidFill>
                <a:latin typeface="Calibri" panose="020F0502020204030204"/>
              </a:endParaRPr>
            </a:p>
          </p:txBody>
        </p:sp>
      </p:grpSp>
      <p:grpSp>
        <p:nvGrpSpPr>
          <p:cNvPr id="232" name="Recycle" descr="{&quot;Key&quot;:&quot;POWER_USER_SHAPE_ICON&quot;,&quot;Value&quot;:&quot;POWER_USER_SHAPE_ICON_STYLE_1&quot;}"/>
          <p:cNvGrpSpPr>
            <a:grpSpLocks noChangeAspect="1"/>
          </p:cNvGrpSpPr>
          <p:nvPr>
            <p:custDataLst>
              <p:tags r:id="rId3"/>
            </p:custDataLst>
          </p:nvPr>
        </p:nvGrpSpPr>
        <p:grpSpPr bwMode="auto">
          <a:xfrm>
            <a:off x="5563505" y="2687841"/>
            <a:ext cx="545461" cy="542926"/>
            <a:chOff x="4568" y="1853"/>
            <a:chExt cx="2366" cy="2355"/>
          </a:xfrm>
          <a:solidFill>
            <a:schemeClr val="bg1"/>
          </a:solidFill>
        </p:grpSpPr>
        <p:sp>
          <p:nvSpPr>
            <p:cNvPr id="233" name="Freeform 125"/>
            <p:cNvSpPr>
              <a:spLocks/>
            </p:cNvSpPr>
            <p:nvPr/>
          </p:nvSpPr>
          <p:spPr bwMode="auto">
            <a:xfrm>
              <a:off x="6177" y="2673"/>
              <a:ext cx="757" cy="751"/>
            </a:xfrm>
            <a:custGeom>
              <a:avLst/>
              <a:gdLst>
                <a:gd name="T0" fmla="*/ 0 w 323"/>
                <a:gd name="T1" fmla="*/ 127 h 320"/>
                <a:gd name="T2" fmla="*/ 208 w 323"/>
                <a:gd name="T3" fmla="*/ 0 h 320"/>
                <a:gd name="T4" fmla="*/ 301 w 323"/>
                <a:gd name="T5" fmla="*/ 184 h 320"/>
                <a:gd name="T6" fmla="*/ 101 w 323"/>
                <a:gd name="T7" fmla="*/ 314 h 320"/>
                <a:gd name="T8" fmla="*/ 0 w 323"/>
                <a:gd name="T9" fmla="*/ 127 h 320"/>
              </a:gdLst>
              <a:ahLst/>
              <a:cxnLst>
                <a:cxn ang="0">
                  <a:pos x="T0" y="T1"/>
                </a:cxn>
                <a:cxn ang="0">
                  <a:pos x="T2" y="T3"/>
                </a:cxn>
                <a:cxn ang="0">
                  <a:pos x="T4" y="T5"/>
                </a:cxn>
                <a:cxn ang="0">
                  <a:pos x="T6" y="T7"/>
                </a:cxn>
                <a:cxn ang="0">
                  <a:pos x="T8" y="T9"/>
                </a:cxn>
              </a:cxnLst>
              <a:rect l="0" t="0" r="r" b="b"/>
              <a:pathLst>
                <a:path w="323" h="320">
                  <a:moveTo>
                    <a:pt x="0" y="127"/>
                  </a:moveTo>
                  <a:lnTo>
                    <a:pt x="208" y="0"/>
                  </a:lnTo>
                  <a:lnTo>
                    <a:pt x="301" y="184"/>
                  </a:lnTo>
                  <a:cubicBezTo>
                    <a:pt x="323" y="284"/>
                    <a:pt x="200" y="320"/>
                    <a:pt x="101" y="314"/>
                  </a:cubicBezTo>
                  <a:lnTo>
                    <a:pt x="0" y="127"/>
                  </a:lnTo>
                  <a:close/>
                </a:path>
              </a:pathLst>
            </a:custGeom>
            <a:grpFill/>
            <a:ln w="0">
              <a:noFill/>
              <a:prstDash val="solid"/>
              <a:round/>
              <a:headEnd/>
              <a:tailEnd/>
            </a:ln>
          </p:spPr>
          <p:txBody>
            <a:bodyPr vert="horz" wrap="square" lIns="91440" tIns="45721" rIns="91440" bIns="45721" numCol="1" anchor="t" anchorCtr="0" compatLnSpc="1">
              <a:prstTxWarp prst="textNoShape">
                <a:avLst/>
              </a:prstTxWarp>
            </a:bodyPr>
            <a:lstStyle/>
            <a:p>
              <a:pPr defTabSz="914406">
                <a:defRPr/>
              </a:pPr>
              <a:endParaRPr lang="en-US" sz="1801" dirty="0">
                <a:solidFill>
                  <a:prstClr val="black"/>
                </a:solidFill>
                <a:latin typeface="Calibri" panose="020F0502020204030204"/>
              </a:endParaRPr>
            </a:p>
          </p:txBody>
        </p:sp>
        <p:sp>
          <p:nvSpPr>
            <p:cNvPr id="234" name="Freeform 126"/>
            <p:cNvSpPr>
              <a:spLocks/>
            </p:cNvSpPr>
            <p:nvPr/>
          </p:nvSpPr>
          <p:spPr bwMode="auto">
            <a:xfrm>
              <a:off x="5812" y="3278"/>
              <a:ext cx="1033" cy="930"/>
            </a:xfrm>
            <a:custGeom>
              <a:avLst/>
              <a:gdLst>
                <a:gd name="T0" fmla="*/ 109 w 441"/>
                <a:gd name="T1" fmla="*/ 0 h 396"/>
                <a:gd name="T2" fmla="*/ 0 w 441"/>
                <a:gd name="T3" fmla="*/ 197 h 396"/>
                <a:gd name="T4" fmla="*/ 109 w 441"/>
                <a:gd name="T5" fmla="*/ 396 h 396"/>
                <a:gd name="T6" fmla="*/ 112 w 441"/>
                <a:gd name="T7" fmla="*/ 317 h 396"/>
                <a:gd name="T8" fmla="*/ 211 w 441"/>
                <a:gd name="T9" fmla="*/ 317 h 396"/>
                <a:gd name="T10" fmla="*/ 313 w 441"/>
                <a:gd name="T11" fmla="*/ 260 h 396"/>
                <a:gd name="T12" fmla="*/ 441 w 441"/>
                <a:gd name="T13" fmla="*/ 21 h 396"/>
                <a:gd name="T14" fmla="*/ 282 w 441"/>
                <a:gd name="T15" fmla="*/ 74 h 396"/>
                <a:gd name="T16" fmla="*/ 113 w 441"/>
                <a:gd name="T17" fmla="*/ 74 h 396"/>
                <a:gd name="T18" fmla="*/ 109 w 441"/>
                <a:gd name="T19" fmla="*/ 0 h 3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41" h="396">
                  <a:moveTo>
                    <a:pt x="109" y="0"/>
                  </a:moveTo>
                  <a:lnTo>
                    <a:pt x="0" y="197"/>
                  </a:lnTo>
                  <a:lnTo>
                    <a:pt x="109" y="396"/>
                  </a:lnTo>
                  <a:lnTo>
                    <a:pt x="112" y="317"/>
                  </a:lnTo>
                  <a:lnTo>
                    <a:pt x="211" y="317"/>
                  </a:lnTo>
                  <a:cubicBezTo>
                    <a:pt x="248" y="320"/>
                    <a:pt x="295" y="295"/>
                    <a:pt x="313" y="260"/>
                  </a:cubicBezTo>
                  <a:lnTo>
                    <a:pt x="441" y="21"/>
                  </a:lnTo>
                  <a:cubicBezTo>
                    <a:pt x="398" y="63"/>
                    <a:pt x="344" y="74"/>
                    <a:pt x="282" y="74"/>
                  </a:cubicBezTo>
                  <a:lnTo>
                    <a:pt x="113" y="74"/>
                  </a:lnTo>
                  <a:lnTo>
                    <a:pt x="109" y="0"/>
                  </a:lnTo>
                  <a:close/>
                </a:path>
              </a:pathLst>
            </a:custGeom>
            <a:grpFill/>
            <a:ln w="0">
              <a:noFill/>
              <a:prstDash val="solid"/>
              <a:round/>
              <a:headEnd/>
              <a:tailEnd/>
            </a:ln>
          </p:spPr>
          <p:txBody>
            <a:bodyPr vert="horz" wrap="square" lIns="91440" tIns="45721" rIns="91440" bIns="45721" numCol="1" anchor="t" anchorCtr="0" compatLnSpc="1">
              <a:prstTxWarp prst="textNoShape">
                <a:avLst/>
              </a:prstTxWarp>
            </a:bodyPr>
            <a:lstStyle/>
            <a:p>
              <a:pPr defTabSz="914406">
                <a:defRPr/>
              </a:pPr>
              <a:endParaRPr lang="en-US" sz="1801" dirty="0">
                <a:solidFill>
                  <a:prstClr val="black"/>
                </a:solidFill>
                <a:latin typeface="Calibri" panose="020F0502020204030204"/>
              </a:endParaRPr>
            </a:p>
          </p:txBody>
        </p:sp>
        <p:sp>
          <p:nvSpPr>
            <p:cNvPr id="235" name="Freeform 127"/>
            <p:cNvSpPr>
              <a:spLocks/>
            </p:cNvSpPr>
            <p:nvPr/>
          </p:nvSpPr>
          <p:spPr bwMode="auto">
            <a:xfrm>
              <a:off x="5006" y="1853"/>
              <a:ext cx="750" cy="855"/>
            </a:xfrm>
            <a:custGeom>
              <a:avLst/>
              <a:gdLst>
                <a:gd name="T0" fmla="*/ 209 w 320"/>
                <a:gd name="T1" fmla="*/ 364 h 364"/>
                <a:gd name="T2" fmla="*/ 0 w 320"/>
                <a:gd name="T3" fmla="*/ 240 h 364"/>
                <a:gd name="T4" fmla="*/ 112 w 320"/>
                <a:gd name="T5" fmla="*/ 68 h 364"/>
                <a:gd name="T6" fmla="*/ 320 w 320"/>
                <a:gd name="T7" fmla="*/ 183 h 364"/>
                <a:gd name="T8" fmla="*/ 209 w 320"/>
                <a:gd name="T9" fmla="*/ 364 h 364"/>
              </a:gdLst>
              <a:ahLst/>
              <a:cxnLst>
                <a:cxn ang="0">
                  <a:pos x="T0" y="T1"/>
                </a:cxn>
                <a:cxn ang="0">
                  <a:pos x="T2" y="T3"/>
                </a:cxn>
                <a:cxn ang="0">
                  <a:pos x="T4" y="T5"/>
                </a:cxn>
                <a:cxn ang="0">
                  <a:pos x="T6" y="T7"/>
                </a:cxn>
                <a:cxn ang="0">
                  <a:pos x="T8" y="T9"/>
                </a:cxn>
              </a:cxnLst>
              <a:rect l="0" t="0" r="r" b="b"/>
              <a:pathLst>
                <a:path w="320" h="364">
                  <a:moveTo>
                    <a:pt x="209" y="364"/>
                  </a:moveTo>
                  <a:lnTo>
                    <a:pt x="0" y="240"/>
                  </a:lnTo>
                  <a:lnTo>
                    <a:pt x="112" y="68"/>
                  </a:lnTo>
                  <a:cubicBezTo>
                    <a:pt x="186" y="0"/>
                    <a:pt x="277" y="92"/>
                    <a:pt x="320" y="183"/>
                  </a:cubicBezTo>
                  <a:lnTo>
                    <a:pt x="209" y="364"/>
                  </a:lnTo>
                  <a:close/>
                </a:path>
              </a:pathLst>
            </a:custGeom>
            <a:grpFill/>
            <a:ln w="0">
              <a:noFill/>
              <a:prstDash val="solid"/>
              <a:round/>
              <a:headEnd/>
              <a:tailEnd/>
            </a:ln>
          </p:spPr>
          <p:txBody>
            <a:bodyPr vert="horz" wrap="square" lIns="91440" tIns="45721" rIns="91440" bIns="45721" numCol="1" anchor="t" anchorCtr="0" compatLnSpc="1">
              <a:prstTxWarp prst="textNoShape">
                <a:avLst/>
              </a:prstTxWarp>
            </a:bodyPr>
            <a:lstStyle/>
            <a:p>
              <a:pPr defTabSz="914406">
                <a:defRPr/>
              </a:pPr>
              <a:endParaRPr lang="en-US" sz="1801" dirty="0">
                <a:solidFill>
                  <a:prstClr val="black"/>
                </a:solidFill>
                <a:latin typeface="Calibri" panose="020F0502020204030204"/>
              </a:endParaRPr>
            </a:p>
          </p:txBody>
        </p:sp>
        <p:sp>
          <p:nvSpPr>
            <p:cNvPr id="236" name="Freeform 128"/>
            <p:cNvSpPr>
              <a:spLocks/>
            </p:cNvSpPr>
            <p:nvPr/>
          </p:nvSpPr>
          <p:spPr bwMode="auto">
            <a:xfrm>
              <a:off x="5477" y="1931"/>
              <a:ext cx="1129" cy="732"/>
            </a:xfrm>
            <a:custGeom>
              <a:avLst/>
              <a:gdLst>
                <a:gd name="T0" fmla="*/ 143 w 482"/>
                <a:gd name="T1" fmla="*/ 310 h 312"/>
                <a:gd name="T2" fmla="*/ 364 w 482"/>
                <a:gd name="T3" fmla="*/ 312 h 312"/>
                <a:gd name="T4" fmla="*/ 482 w 482"/>
                <a:gd name="T5" fmla="*/ 117 h 312"/>
                <a:gd name="T6" fmla="*/ 413 w 482"/>
                <a:gd name="T7" fmla="*/ 154 h 312"/>
                <a:gd name="T8" fmla="*/ 364 w 482"/>
                <a:gd name="T9" fmla="*/ 65 h 312"/>
                <a:gd name="T10" fmla="*/ 267 w 482"/>
                <a:gd name="T11" fmla="*/ 2 h 312"/>
                <a:gd name="T12" fmla="*/ 0 w 482"/>
                <a:gd name="T13" fmla="*/ 4 h 312"/>
                <a:gd name="T14" fmla="*/ 123 w 482"/>
                <a:gd name="T15" fmla="*/ 120 h 312"/>
                <a:gd name="T16" fmla="*/ 205 w 482"/>
                <a:gd name="T17" fmla="*/ 270 h 312"/>
                <a:gd name="T18" fmla="*/ 143 w 482"/>
                <a:gd name="T19" fmla="*/ 310 h 3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82" h="312">
                  <a:moveTo>
                    <a:pt x="143" y="310"/>
                  </a:moveTo>
                  <a:lnTo>
                    <a:pt x="364" y="312"/>
                  </a:lnTo>
                  <a:lnTo>
                    <a:pt x="482" y="117"/>
                  </a:lnTo>
                  <a:lnTo>
                    <a:pt x="413" y="154"/>
                  </a:lnTo>
                  <a:lnTo>
                    <a:pt x="364" y="65"/>
                  </a:lnTo>
                  <a:cubicBezTo>
                    <a:pt x="349" y="31"/>
                    <a:pt x="306" y="0"/>
                    <a:pt x="267" y="2"/>
                  </a:cubicBezTo>
                  <a:lnTo>
                    <a:pt x="0" y="4"/>
                  </a:lnTo>
                  <a:cubicBezTo>
                    <a:pt x="57" y="21"/>
                    <a:pt x="93" y="64"/>
                    <a:pt x="123" y="120"/>
                  </a:cubicBezTo>
                  <a:lnTo>
                    <a:pt x="205" y="270"/>
                  </a:lnTo>
                  <a:lnTo>
                    <a:pt x="143" y="310"/>
                  </a:lnTo>
                  <a:close/>
                </a:path>
              </a:pathLst>
            </a:custGeom>
            <a:grpFill/>
            <a:ln w="0">
              <a:noFill/>
              <a:prstDash val="solid"/>
              <a:round/>
              <a:headEnd/>
              <a:tailEnd/>
            </a:ln>
          </p:spPr>
          <p:txBody>
            <a:bodyPr vert="horz" wrap="square" lIns="91440" tIns="45721" rIns="91440" bIns="45721" numCol="1" anchor="t" anchorCtr="0" compatLnSpc="1">
              <a:prstTxWarp prst="textNoShape">
                <a:avLst/>
              </a:prstTxWarp>
            </a:bodyPr>
            <a:lstStyle/>
            <a:p>
              <a:pPr defTabSz="914406">
                <a:defRPr/>
              </a:pPr>
              <a:endParaRPr lang="en-US" sz="1801" dirty="0">
                <a:solidFill>
                  <a:prstClr val="black"/>
                </a:solidFill>
                <a:latin typeface="Calibri" panose="020F0502020204030204"/>
              </a:endParaRPr>
            </a:p>
          </p:txBody>
        </p:sp>
        <p:sp>
          <p:nvSpPr>
            <p:cNvPr id="237" name="Freeform 129"/>
            <p:cNvSpPr>
              <a:spLocks/>
            </p:cNvSpPr>
            <p:nvPr/>
          </p:nvSpPr>
          <p:spPr bwMode="auto">
            <a:xfrm>
              <a:off x="4568" y="2680"/>
              <a:ext cx="862" cy="737"/>
            </a:xfrm>
            <a:custGeom>
              <a:avLst/>
              <a:gdLst>
                <a:gd name="T0" fmla="*/ 27 w 368"/>
                <a:gd name="T1" fmla="*/ 2 h 314"/>
                <a:gd name="T2" fmla="*/ 92 w 368"/>
                <a:gd name="T3" fmla="*/ 52 h 314"/>
                <a:gd name="T4" fmla="*/ 31 w 368"/>
                <a:gd name="T5" fmla="*/ 169 h 314"/>
                <a:gd name="T6" fmla="*/ 86 w 368"/>
                <a:gd name="T7" fmla="*/ 294 h 314"/>
                <a:gd name="T8" fmla="*/ 218 w 368"/>
                <a:gd name="T9" fmla="*/ 313 h 314"/>
                <a:gd name="T10" fmla="*/ 303 w 368"/>
                <a:gd name="T11" fmla="*/ 173 h 314"/>
                <a:gd name="T12" fmla="*/ 368 w 368"/>
                <a:gd name="T13" fmla="*/ 208 h 314"/>
                <a:gd name="T14" fmla="*/ 256 w 368"/>
                <a:gd name="T15" fmla="*/ 0 h 314"/>
                <a:gd name="T16" fmla="*/ 27 w 368"/>
                <a:gd name="T17" fmla="*/ 2 h 3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68" h="314">
                  <a:moveTo>
                    <a:pt x="27" y="2"/>
                  </a:moveTo>
                  <a:lnTo>
                    <a:pt x="92" y="52"/>
                  </a:lnTo>
                  <a:lnTo>
                    <a:pt x="31" y="169"/>
                  </a:lnTo>
                  <a:cubicBezTo>
                    <a:pt x="0" y="223"/>
                    <a:pt x="53" y="276"/>
                    <a:pt x="86" y="294"/>
                  </a:cubicBezTo>
                  <a:cubicBezTo>
                    <a:pt x="119" y="312"/>
                    <a:pt x="170" y="314"/>
                    <a:pt x="218" y="313"/>
                  </a:cubicBezTo>
                  <a:lnTo>
                    <a:pt x="303" y="173"/>
                  </a:lnTo>
                  <a:lnTo>
                    <a:pt x="368" y="208"/>
                  </a:lnTo>
                  <a:lnTo>
                    <a:pt x="256" y="0"/>
                  </a:lnTo>
                  <a:lnTo>
                    <a:pt x="27" y="2"/>
                  </a:lnTo>
                  <a:close/>
                </a:path>
              </a:pathLst>
            </a:custGeom>
            <a:grpFill/>
            <a:ln w="0">
              <a:noFill/>
              <a:prstDash val="solid"/>
              <a:round/>
              <a:headEnd/>
              <a:tailEnd/>
            </a:ln>
          </p:spPr>
          <p:txBody>
            <a:bodyPr vert="horz" wrap="square" lIns="91440" tIns="45721" rIns="91440" bIns="45721" numCol="1" anchor="t" anchorCtr="0" compatLnSpc="1">
              <a:prstTxWarp prst="textNoShape">
                <a:avLst/>
              </a:prstTxWarp>
            </a:bodyPr>
            <a:lstStyle/>
            <a:p>
              <a:pPr defTabSz="914406">
                <a:defRPr/>
              </a:pPr>
              <a:endParaRPr lang="en-US" sz="1801" dirty="0">
                <a:solidFill>
                  <a:prstClr val="black"/>
                </a:solidFill>
                <a:latin typeface="Calibri" panose="020F0502020204030204"/>
              </a:endParaRPr>
            </a:p>
          </p:txBody>
        </p:sp>
        <p:sp>
          <p:nvSpPr>
            <p:cNvPr id="238" name="Freeform 130"/>
            <p:cNvSpPr>
              <a:spLocks/>
            </p:cNvSpPr>
            <p:nvPr/>
          </p:nvSpPr>
          <p:spPr bwMode="auto">
            <a:xfrm>
              <a:off x="4655" y="3321"/>
              <a:ext cx="986" cy="706"/>
            </a:xfrm>
            <a:custGeom>
              <a:avLst/>
              <a:gdLst>
                <a:gd name="T0" fmla="*/ 0 w 421"/>
                <a:gd name="T1" fmla="*/ 0 h 301"/>
                <a:gd name="T2" fmla="*/ 139 w 421"/>
                <a:gd name="T3" fmla="*/ 257 h 301"/>
                <a:gd name="T4" fmla="*/ 274 w 421"/>
                <a:gd name="T5" fmla="*/ 299 h 301"/>
                <a:gd name="T6" fmla="*/ 421 w 421"/>
                <a:gd name="T7" fmla="*/ 299 h 301"/>
                <a:gd name="T8" fmla="*/ 421 w 421"/>
                <a:gd name="T9" fmla="*/ 56 h 301"/>
                <a:gd name="T10" fmla="*/ 142 w 421"/>
                <a:gd name="T11" fmla="*/ 54 h 301"/>
                <a:gd name="T12" fmla="*/ 0 w 421"/>
                <a:gd name="T13" fmla="*/ 0 h 301"/>
              </a:gdLst>
              <a:ahLst/>
              <a:cxnLst>
                <a:cxn ang="0">
                  <a:pos x="T0" y="T1"/>
                </a:cxn>
                <a:cxn ang="0">
                  <a:pos x="T2" y="T3"/>
                </a:cxn>
                <a:cxn ang="0">
                  <a:pos x="T4" y="T5"/>
                </a:cxn>
                <a:cxn ang="0">
                  <a:pos x="T6" y="T7"/>
                </a:cxn>
                <a:cxn ang="0">
                  <a:pos x="T8" y="T9"/>
                </a:cxn>
                <a:cxn ang="0">
                  <a:pos x="T10" y="T11"/>
                </a:cxn>
                <a:cxn ang="0">
                  <a:pos x="T12" y="T13"/>
                </a:cxn>
              </a:cxnLst>
              <a:rect l="0" t="0" r="r" b="b"/>
              <a:pathLst>
                <a:path w="421" h="301">
                  <a:moveTo>
                    <a:pt x="0" y="0"/>
                  </a:moveTo>
                  <a:lnTo>
                    <a:pt x="139" y="257"/>
                  </a:lnTo>
                  <a:cubicBezTo>
                    <a:pt x="167" y="292"/>
                    <a:pt x="219" y="301"/>
                    <a:pt x="274" y="299"/>
                  </a:cubicBezTo>
                  <a:lnTo>
                    <a:pt x="421" y="299"/>
                  </a:lnTo>
                  <a:lnTo>
                    <a:pt x="421" y="56"/>
                  </a:lnTo>
                  <a:lnTo>
                    <a:pt x="142" y="54"/>
                  </a:lnTo>
                  <a:cubicBezTo>
                    <a:pt x="99" y="57"/>
                    <a:pt x="43" y="48"/>
                    <a:pt x="0" y="0"/>
                  </a:cubicBezTo>
                  <a:close/>
                </a:path>
              </a:pathLst>
            </a:custGeom>
            <a:grpFill/>
            <a:ln w="0">
              <a:noFill/>
              <a:prstDash val="solid"/>
              <a:round/>
              <a:headEnd/>
              <a:tailEnd/>
            </a:ln>
          </p:spPr>
          <p:txBody>
            <a:bodyPr vert="horz" wrap="square" lIns="91440" tIns="45721" rIns="91440" bIns="45721" numCol="1" anchor="t" anchorCtr="0" compatLnSpc="1">
              <a:prstTxWarp prst="textNoShape">
                <a:avLst/>
              </a:prstTxWarp>
            </a:bodyPr>
            <a:lstStyle/>
            <a:p>
              <a:pPr defTabSz="914406">
                <a:defRPr/>
              </a:pPr>
              <a:endParaRPr lang="en-US" sz="1801" dirty="0">
                <a:solidFill>
                  <a:prstClr val="black"/>
                </a:solidFill>
                <a:latin typeface="Calibri" panose="020F0502020204030204"/>
              </a:endParaRPr>
            </a:p>
          </p:txBody>
        </p:sp>
      </p:grpSp>
      <p:grpSp>
        <p:nvGrpSpPr>
          <p:cNvPr id="239" name="Government2" descr="{&quot;Key&quot;:&quot;POWER_USER_SHAPE_ICON&quot;,&quot;Value&quot;:&quot;POWER_USER_SHAPE_ICON_STYLE_1&quot;}"/>
          <p:cNvGrpSpPr>
            <a:grpSpLocks noChangeAspect="1"/>
          </p:cNvGrpSpPr>
          <p:nvPr>
            <p:custDataLst>
              <p:tags r:id="rId4"/>
            </p:custDataLst>
          </p:nvPr>
        </p:nvGrpSpPr>
        <p:grpSpPr>
          <a:xfrm>
            <a:off x="10627705" y="2613490"/>
            <a:ext cx="611921" cy="542926"/>
            <a:chOff x="10699750" y="4826000"/>
            <a:chExt cx="1563688" cy="1470025"/>
          </a:xfrm>
          <a:solidFill>
            <a:schemeClr val="bg1"/>
          </a:solidFill>
        </p:grpSpPr>
        <p:sp>
          <p:nvSpPr>
            <p:cNvPr id="240" name="Freeform 150"/>
            <p:cNvSpPr>
              <a:spLocks/>
            </p:cNvSpPr>
            <p:nvPr/>
          </p:nvSpPr>
          <p:spPr bwMode="auto">
            <a:xfrm>
              <a:off x="10699750" y="5473700"/>
              <a:ext cx="1563688" cy="822325"/>
            </a:xfrm>
            <a:custGeom>
              <a:avLst/>
              <a:gdLst>
                <a:gd name="T0" fmla="*/ 200 w 213"/>
                <a:gd name="T1" fmla="*/ 100 h 112"/>
                <a:gd name="T2" fmla="*/ 200 w 213"/>
                <a:gd name="T3" fmla="*/ 87 h 112"/>
                <a:gd name="T4" fmla="*/ 188 w 213"/>
                <a:gd name="T5" fmla="*/ 87 h 112"/>
                <a:gd name="T6" fmla="*/ 188 w 213"/>
                <a:gd name="T7" fmla="*/ 12 h 112"/>
                <a:gd name="T8" fmla="*/ 200 w 213"/>
                <a:gd name="T9" fmla="*/ 12 h 112"/>
                <a:gd name="T10" fmla="*/ 200 w 213"/>
                <a:gd name="T11" fmla="*/ 0 h 112"/>
                <a:gd name="T12" fmla="*/ 163 w 213"/>
                <a:gd name="T13" fmla="*/ 0 h 112"/>
                <a:gd name="T14" fmla="*/ 163 w 213"/>
                <a:gd name="T15" fmla="*/ 12 h 112"/>
                <a:gd name="T16" fmla="*/ 175 w 213"/>
                <a:gd name="T17" fmla="*/ 12 h 112"/>
                <a:gd name="T18" fmla="*/ 175 w 213"/>
                <a:gd name="T19" fmla="*/ 87 h 112"/>
                <a:gd name="T20" fmla="*/ 138 w 213"/>
                <a:gd name="T21" fmla="*/ 87 h 112"/>
                <a:gd name="T22" fmla="*/ 138 w 213"/>
                <a:gd name="T23" fmla="*/ 12 h 112"/>
                <a:gd name="T24" fmla="*/ 150 w 213"/>
                <a:gd name="T25" fmla="*/ 12 h 112"/>
                <a:gd name="T26" fmla="*/ 150 w 213"/>
                <a:gd name="T27" fmla="*/ 0 h 112"/>
                <a:gd name="T28" fmla="*/ 113 w 213"/>
                <a:gd name="T29" fmla="*/ 0 h 112"/>
                <a:gd name="T30" fmla="*/ 113 w 213"/>
                <a:gd name="T31" fmla="*/ 12 h 112"/>
                <a:gd name="T32" fmla="*/ 125 w 213"/>
                <a:gd name="T33" fmla="*/ 12 h 112"/>
                <a:gd name="T34" fmla="*/ 125 w 213"/>
                <a:gd name="T35" fmla="*/ 87 h 112"/>
                <a:gd name="T36" fmla="*/ 88 w 213"/>
                <a:gd name="T37" fmla="*/ 87 h 112"/>
                <a:gd name="T38" fmla="*/ 88 w 213"/>
                <a:gd name="T39" fmla="*/ 12 h 112"/>
                <a:gd name="T40" fmla="*/ 100 w 213"/>
                <a:gd name="T41" fmla="*/ 12 h 112"/>
                <a:gd name="T42" fmla="*/ 100 w 213"/>
                <a:gd name="T43" fmla="*/ 0 h 112"/>
                <a:gd name="T44" fmla="*/ 63 w 213"/>
                <a:gd name="T45" fmla="*/ 0 h 112"/>
                <a:gd name="T46" fmla="*/ 63 w 213"/>
                <a:gd name="T47" fmla="*/ 12 h 112"/>
                <a:gd name="T48" fmla="*/ 75 w 213"/>
                <a:gd name="T49" fmla="*/ 12 h 112"/>
                <a:gd name="T50" fmla="*/ 75 w 213"/>
                <a:gd name="T51" fmla="*/ 87 h 112"/>
                <a:gd name="T52" fmla="*/ 38 w 213"/>
                <a:gd name="T53" fmla="*/ 87 h 112"/>
                <a:gd name="T54" fmla="*/ 38 w 213"/>
                <a:gd name="T55" fmla="*/ 12 h 112"/>
                <a:gd name="T56" fmla="*/ 50 w 213"/>
                <a:gd name="T57" fmla="*/ 12 h 112"/>
                <a:gd name="T58" fmla="*/ 50 w 213"/>
                <a:gd name="T59" fmla="*/ 0 h 112"/>
                <a:gd name="T60" fmla="*/ 13 w 213"/>
                <a:gd name="T61" fmla="*/ 0 h 112"/>
                <a:gd name="T62" fmla="*/ 13 w 213"/>
                <a:gd name="T63" fmla="*/ 12 h 112"/>
                <a:gd name="T64" fmla="*/ 25 w 213"/>
                <a:gd name="T65" fmla="*/ 12 h 112"/>
                <a:gd name="T66" fmla="*/ 25 w 213"/>
                <a:gd name="T67" fmla="*/ 87 h 112"/>
                <a:gd name="T68" fmla="*/ 13 w 213"/>
                <a:gd name="T69" fmla="*/ 87 h 112"/>
                <a:gd name="T70" fmla="*/ 13 w 213"/>
                <a:gd name="T71" fmla="*/ 100 h 112"/>
                <a:gd name="T72" fmla="*/ 0 w 213"/>
                <a:gd name="T73" fmla="*/ 100 h 112"/>
                <a:gd name="T74" fmla="*/ 0 w 213"/>
                <a:gd name="T75" fmla="*/ 112 h 112"/>
                <a:gd name="T76" fmla="*/ 213 w 213"/>
                <a:gd name="T77" fmla="*/ 112 h 112"/>
                <a:gd name="T78" fmla="*/ 213 w 213"/>
                <a:gd name="T79" fmla="*/ 100 h 112"/>
                <a:gd name="T80" fmla="*/ 200 w 213"/>
                <a:gd name="T81" fmla="*/ 100 h 1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13" h="112">
                  <a:moveTo>
                    <a:pt x="200" y="100"/>
                  </a:moveTo>
                  <a:lnTo>
                    <a:pt x="200" y="87"/>
                  </a:lnTo>
                  <a:lnTo>
                    <a:pt x="188" y="87"/>
                  </a:lnTo>
                  <a:lnTo>
                    <a:pt x="188" y="12"/>
                  </a:lnTo>
                  <a:lnTo>
                    <a:pt x="200" y="12"/>
                  </a:lnTo>
                  <a:lnTo>
                    <a:pt x="200" y="0"/>
                  </a:lnTo>
                  <a:lnTo>
                    <a:pt x="163" y="0"/>
                  </a:lnTo>
                  <a:lnTo>
                    <a:pt x="163" y="12"/>
                  </a:lnTo>
                  <a:lnTo>
                    <a:pt x="175" y="12"/>
                  </a:lnTo>
                  <a:lnTo>
                    <a:pt x="175" y="87"/>
                  </a:lnTo>
                  <a:lnTo>
                    <a:pt x="138" y="87"/>
                  </a:lnTo>
                  <a:lnTo>
                    <a:pt x="138" y="12"/>
                  </a:lnTo>
                  <a:lnTo>
                    <a:pt x="150" y="12"/>
                  </a:lnTo>
                  <a:lnTo>
                    <a:pt x="150" y="0"/>
                  </a:lnTo>
                  <a:lnTo>
                    <a:pt x="113" y="0"/>
                  </a:lnTo>
                  <a:lnTo>
                    <a:pt x="113" y="12"/>
                  </a:lnTo>
                  <a:lnTo>
                    <a:pt x="125" y="12"/>
                  </a:lnTo>
                  <a:lnTo>
                    <a:pt x="125" y="87"/>
                  </a:lnTo>
                  <a:lnTo>
                    <a:pt x="88" y="87"/>
                  </a:lnTo>
                  <a:lnTo>
                    <a:pt x="88" y="12"/>
                  </a:lnTo>
                  <a:lnTo>
                    <a:pt x="100" y="12"/>
                  </a:lnTo>
                  <a:lnTo>
                    <a:pt x="100" y="0"/>
                  </a:lnTo>
                  <a:lnTo>
                    <a:pt x="63" y="0"/>
                  </a:lnTo>
                  <a:lnTo>
                    <a:pt x="63" y="12"/>
                  </a:lnTo>
                  <a:lnTo>
                    <a:pt x="75" y="12"/>
                  </a:lnTo>
                  <a:lnTo>
                    <a:pt x="75" y="87"/>
                  </a:lnTo>
                  <a:lnTo>
                    <a:pt x="38" y="87"/>
                  </a:lnTo>
                  <a:lnTo>
                    <a:pt x="38" y="12"/>
                  </a:lnTo>
                  <a:lnTo>
                    <a:pt x="50" y="12"/>
                  </a:lnTo>
                  <a:lnTo>
                    <a:pt x="50" y="0"/>
                  </a:lnTo>
                  <a:lnTo>
                    <a:pt x="13" y="0"/>
                  </a:lnTo>
                  <a:lnTo>
                    <a:pt x="13" y="12"/>
                  </a:lnTo>
                  <a:lnTo>
                    <a:pt x="25" y="12"/>
                  </a:lnTo>
                  <a:lnTo>
                    <a:pt x="25" y="87"/>
                  </a:lnTo>
                  <a:lnTo>
                    <a:pt x="13" y="87"/>
                  </a:lnTo>
                  <a:lnTo>
                    <a:pt x="13" y="100"/>
                  </a:lnTo>
                  <a:lnTo>
                    <a:pt x="0" y="100"/>
                  </a:lnTo>
                  <a:lnTo>
                    <a:pt x="0" y="112"/>
                  </a:lnTo>
                  <a:lnTo>
                    <a:pt x="213" y="112"/>
                  </a:lnTo>
                  <a:lnTo>
                    <a:pt x="213" y="100"/>
                  </a:lnTo>
                  <a:lnTo>
                    <a:pt x="200" y="100"/>
                  </a:lnTo>
                  <a:close/>
                </a:path>
              </a:pathLst>
            </a:custGeom>
            <a:grpFill/>
            <a:ln w="0">
              <a:noFill/>
              <a:prstDash val="solid"/>
              <a:round/>
              <a:headEnd/>
              <a:tailEnd/>
            </a:ln>
          </p:spPr>
          <p:txBody>
            <a:bodyPr vert="horz" wrap="square" lIns="91440" tIns="45721" rIns="91440" bIns="45721" numCol="1" anchor="t" anchorCtr="0" compatLnSpc="1">
              <a:prstTxWarp prst="textNoShape">
                <a:avLst/>
              </a:prstTxWarp>
            </a:bodyPr>
            <a:lstStyle/>
            <a:p>
              <a:pPr defTabSz="914406">
                <a:defRPr/>
              </a:pPr>
              <a:endParaRPr lang="en-US" sz="1801" dirty="0">
                <a:solidFill>
                  <a:prstClr val="black"/>
                </a:solidFill>
                <a:latin typeface="Calibri" panose="020F0502020204030204"/>
              </a:endParaRPr>
            </a:p>
          </p:txBody>
        </p:sp>
        <p:sp>
          <p:nvSpPr>
            <p:cNvPr id="241" name="Freeform 151"/>
            <p:cNvSpPr>
              <a:spLocks/>
            </p:cNvSpPr>
            <p:nvPr/>
          </p:nvSpPr>
          <p:spPr bwMode="auto">
            <a:xfrm>
              <a:off x="10699750" y="4826000"/>
              <a:ext cx="1563688" cy="550863"/>
            </a:xfrm>
            <a:custGeom>
              <a:avLst/>
              <a:gdLst>
                <a:gd name="T0" fmla="*/ 100 w 213"/>
                <a:gd name="T1" fmla="*/ 0 h 75"/>
                <a:gd name="T2" fmla="*/ 113 w 213"/>
                <a:gd name="T3" fmla="*/ 0 h 75"/>
                <a:gd name="T4" fmla="*/ 213 w 213"/>
                <a:gd name="T5" fmla="*/ 63 h 75"/>
                <a:gd name="T6" fmla="*/ 213 w 213"/>
                <a:gd name="T7" fmla="*/ 75 h 75"/>
                <a:gd name="T8" fmla="*/ 0 w 213"/>
                <a:gd name="T9" fmla="*/ 75 h 75"/>
                <a:gd name="T10" fmla="*/ 0 w 213"/>
                <a:gd name="T11" fmla="*/ 63 h 75"/>
                <a:gd name="T12" fmla="*/ 100 w 213"/>
                <a:gd name="T13" fmla="*/ 0 h 75"/>
              </a:gdLst>
              <a:ahLst/>
              <a:cxnLst>
                <a:cxn ang="0">
                  <a:pos x="T0" y="T1"/>
                </a:cxn>
                <a:cxn ang="0">
                  <a:pos x="T2" y="T3"/>
                </a:cxn>
                <a:cxn ang="0">
                  <a:pos x="T4" y="T5"/>
                </a:cxn>
                <a:cxn ang="0">
                  <a:pos x="T6" y="T7"/>
                </a:cxn>
                <a:cxn ang="0">
                  <a:pos x="T8" y="T9"/>
                </a:cxn>
                <a:cxn ang="0">
                  <a:pos x="T10" y="T11"/>
                </a:cxn>
                <a:cxn ang="0">
                  <a:pos x="T12" y="T13"/>
                </a:cxn>
              </a:cxnLst>
              <a:rect l="0" t="0" r="r" b="b"/>
              <a:pathLst>
                <a:path w="213" h="75">
                  <a:moveTo>
                    <a:pt x="100" y="0"/>
                  </a:moveTo>
                  <a:lnTo>
                    <a:pt x="113" y="0"/>
                  </a:lnTo>
                  <a:lnTo>
                    <a:pt x="213" y="63"/>
                  </a:lnTo>
                  <a:lnTo>
                    <a:pt x="213" y="75"/>
                  </a:lnTo>
                  <a:lnTo>
                    <a:pt x="0" y="75"/>
                  </a:lnTo>
                  <a:lnTo>
                    <a:pt x="0" y="63"/>
                  </a:lnTo>
                  <a:lnTo>
                    <a:pt x="100" y="0"/>
                  </a:lnTo>
                  <a:close/>
                </a:path>
              </a:pathLst>
            </a:custGeom>
            <a:grpFill/>
            <a:ln w="0">
              <a:noFill/>
              <a:prstDash val="solid"/>
              <a:round/>
              <a:headEnd/>
              <a:tailEnd/>
            </a:ln>
          </p:spPr>
          <p:txBody>
            <a:bodyPr vert="horz" wrap="square" lIns="91440" tIns="45721" rIns="91440" bIns="45721" numCol="1" anchor="t" anchorCtr="0" compatLnSpc="1">
              <a:prstTxWarp prst="textNoShape">
                <a:avLst/>
              </a:prstTxWarp>
            </a:bodyPr>
            <a:lstStyle/>
            <a:p>
              <a:pPr defTabSz="914406">
                <a:defRPr/>
              </a:pPr>
              <a:endParaRPr lang="en-US" sz="1801" dirty="0">
                <a:solidFill>
                  <a:prstClr val="black"/>
                </a:solidFill>
                <a:latin typeface="Calibri" panose="020F0502020204030204"/>
              </a:endParaRPr>
            </a:p>
          </p:txBody>
        </p:sp>
      </p:grpSp>
      <p:grpSp>
        <p:nvGrpSpPr>
          <p:cNvPr id="242" name="Plan3" descr="{&quot;Key&quot;:&quot;POWER_USER_SHAPE_ICON&quot;,&quot;Value&quot;:&quot;POWER_USER_SHAPE_ICON_STYLE_1&quot;}"/>
          <p:cNvGrpSpPr>
            <a:grpSpLocks noChangeAspect="1"/>
          </p:cNvGrpSpPr>
          <p:nvPr>
            <p:custDataLst>
              <p:tags r:id="rId5"/>
            </p:custDataLst>
          </p:nvPr>
        </p:nvGrpSpPr>
        <p:grpSpPr>
          <a:xfrm>
            <a:off x="7986634" y="2686402"/>
            <a:ext cx="691582" cy="542926"/>
            <a:chOff x="4191001" y="4633913"/>
            <a:chExt cx="849312" cy="666750"/>
          </a:xfrm>
          <a:solidFill>
            <a:schemeClr val="bg1"/>
          </a:solidFill>
        </p:grpSpPr>
        <p:sp>
          <p:nvSpPr>
            <p:cNvPr id="243" name="Freeform 56"/>
            <p:cNvSpPr>
              <a:spLocks/>
            </p:cNvSpPr>
            <p:nvPr/>
          </p:nvSpPr>
          <p:spPr bwMode="auto">
            <a:xfrm>
              <a:off x="4376738" y="4633913"/>
              <a:ext cx="663575" cy="485775"/>
            </a:xfrm>
            <a:custGeom>
              <a:avLst/>
              <a:gdLst>
                <a:gd name="T0" fmla="*/ 625 w 871"/>
                <a:gd name="T1" fmla="*/ 604 h 638"/>
                <a:gd name="T2" fmla="*/ 684 w 871"/>
                <a:gd name="T3" fmla="*/ 638 h 638"/>
                <a:gd name="T4" fmla="*/ 703 w 871"/>
                <a:gd name="T5" fmla="*/ 619 h 638"/>
                <a:gd name="T6" fmla="*/ 840 w 871"/>
                <a:gd name="T7" fmla="*/ 401 h 638"/>
                <a:gd name="T8" fmla="*/ 871 w 871"/>
                <a:gd name="T9" fmla="*/ 316 h 638"/>
                <a:gd name="T10" fmla="*/ 871 w 871"/>
                <a:gd name="T11" fmla="*/ 28 h 638"/>
                <a:gd name="T12" fmla="*/ 843 w 871"/>
                <a:gd name="T13" fmla="*/ 0 h 638"/>
                <a:gd name="T14" fmla="*/ 28 w 871"/>
                <a:gd name="T15" fmla="*/ 0 h 638"/>
                <a:gd name="T16" fmla="*/ 0 w 871"/>
                <a:gd name="T17" fmla="*/ 28 h 638"/>
                <a:gd name="T18" fmla="*/ 0 w 871"/>
                <a:gd name="T19" fmla="*/ 242 h 638"/>
                <a:gd name="T20" fmla="*/ 57 w 871"/>
                <a:gd name="T21" fmla="*/ 274 h 638"/>
                <a:gd name="T22" fmla="*/ 57 w 871"/>
                <a:gd name="T23" fmla="*/ 56 h 638"/>
                <a:gd name="T24" fmla="*/ 814 w 871"/>
                <a:gd name="T25" fmla="*/ 56 h 638"/>
                <a:gd name="T26" fmla="*/ 814 w 871"/>
                <a:gd name="T27" fmla="*/ 316 h 638"/>
                <a:gd name="T28" fmla="*/ 682 w 871"/>
                <a:gd name="T29" fmla="*/ 426 h 638"/>
                <a:gd name="T30" fmla="*/ 663 w 871"/>
                <a:gd name="T31" fmla="*/ 434 h 638"/>
                <a:gd name="T32" fmla="*/ 666 w 871"/>
                <a:gd name="T33" fmla="*/ 456 h 638"/>
                <a:gd name="T34" fmla="*/ 657 w 871"/>
                <a:gd name="T35" fmla="*/ 586 h 638"/>
                <a:gd name="T36" fmla="*/ 625 w 871"/>
                <a:gd name="T37" fmla="*/ 604 h 6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871" h="638">
                  <a:moveTo>
                    <a:pt x="625" y="604"/>
                  </a:moveTo>
                  <a:lnTo>
                    <a:pt x="684" y="638"/>
                  </a:lnTo>
                  <a:cubicBezTo>
                    <a:pt x="692" y="632"/>
                    <a:pt x="698" y="625"/>
                    <a:pt x="703" y="619"/>
                  </a:cubicBezTo>
                  <a:cubicBezTo>
                    <a:pt x="703" y="619"/>
                    <a:pt x="813" y="445"/>
                    <a:pt x="840" y="401"/>
                  </a:cubicBezTo>
                  <a:cubicBezTo>
                    <a:pt x="855" y="376"/>
                    <a:pt x="871" y="350"/>
                    <a:pt x="871" y="316"/>
                  </a:cubicBezTo>
                  <a:lnTo>
                    <a:pt x="871" y="28"/>
                  </a:lnTo>
                  <a:cubicBezTo>
                    <a:pt x="871" y="12"/>
                    <a:pt x="859" y="0"/>
                    <a:pt x="843" y="0"/>
                  </a:cubicBezTo>
                  <a:lnTo>
                    <a:pt x="28" y="0"/>
                  </a:lnTo>
                  <a:cubicBezTo>
                    <a:pt x="13" y="0"/>
                    <a:pt x="0" y="12"/>
                    <a:pt x="0" y="28"/>
                  </a:cubicBezTo>
                  <a:lnTo>
                    <a:pt x="0" y="242"/>
                  </a:lnTo>
                  <a:lnTo>
                    <a:pt x="57" y="274"/>
                  </a:lnTo>
                  <a:lnTo>
                    <a:pt x="57" y="56"/>
                  </a:lnTo>
                  <a:lnTo>
                    <a:pt x="814" y="56"/>
                  </a:lnTo>
                  <a:lnTo>
                    <a:pt x="814" y="316"/>
                  </a:lnTo>
                  <a:cubicBezTo>
                    <a:pt x="814" y="390"/>
                    <a:pt x="694" y="422"/>
                    <a:pt x="682" y="426"/>
                  </a:cubicBezTo>
                  <a:cubicBezTo>
                    <a:pt x="674" y="429"/>
                    <a:pt x="666" y="429"/>
                    <a:pt x="663" y="434"/>
                  </a:cubicBezTo>
                  <a:cubicBezTo>
                    <a:pt x="659" y="439"/>
                    <a:pt x="664" y="448"/>
                    <a:pt x="666" y="456"/>
                  </a:cubicBezTo>
                  <a:cubicBezTo>
                    <a:pt x="673" y="479"/>
                    <a:pt x="682" y="551"/>
                    <a:pt x="657" y="586"/>
                  </a:cubicBezTo>
                  <a:cubicBezTo>
                    <a:pt x="650" y="595"/>
                    <a:pt x="639" y="601"/>
                    <a:pt x="625" y="604"/>
                  </a:cubicBezTo>
                  <a:close/>
                </a:path>
              </a:pathLst>
            </a:custGeom>
            <a:grpFill/>
            <a:ln w="9525">
              <a:noFill/>
              <a:round/>
              <a:headEnd/>
              <a:tailEnd/>
            </a:ln>
          </p:spPr>
          <p:txBody>
            <a:bodyPr vert="horz" wrap="square" lIns="91440" tIns="45721" rIns="91440" bIns="45721" numCol="1" anchor="t" anchorCtr="0" compatLnSpc="1">
              <a:prstTxWarp prst="textNoShape">
                <a:avLst/>
              </a:prstTxWarp>
            </a:bodyPr>
            <a:lstStyle/>
            <a:p>
              <a:pPr defTabSz="914406">
                <a:defRPr/>
              </a:pPr>
              <a:endParaRPr lang="fr-FR" sz="1801">
                <a:solidFill>
                  <a:prstClr val="black"/>
                </a:solidFill>
                <a:latin typeface="Calibri" panose="020F0502020204030204"/>
              </a:endParaRPr>
            </a:p>
          </p:txBody>
        </p:sp>
        <p:sp>
          <p:nvSpPr>
            <p:cNvPr id="244" name="Freeform 57"/>
            <p:cNvSpPr>
              <a:spLocks/>
            </p:cNvSpPr>
            <p:nvPr/>
          </p:nvSpPr>
          <p:spPr bwMode="auto">
            <a:xfrm>
              <a:off x="4662488" y="4886325"/>
              <a:ext cx="188913" cy="131763"/>
            </a:xfrm>
            <a:custGeom>
              <a:avLst/>
              <a:gdLst>
                <a:gd name="T0" fmla="*/ 98 w 119"/>
                <a:gd name="T1" fmla="*/ 62 h 83"/>
                <a:gd name="T2" fmla="*/ 0 w 119"/>
                <a:gd name="T3" fmla="*/ 62 h 83"/>
                <a:gd name="T4" fmla="*/ 37 w 119"/>
                <a:gd name="T5" fmla="*/ 83 h 83"/>
                <a:gd name="T6" fmla="*/ 119 w 119"/>
                <a:gd name="T7" fmla="*/ 83 h 83"/>
                <a:gd name="T8" fmla="*/ 119 w 119"/>
                <a:gd name="T9" fmla="*/ 0 h 83"/>
                <a:gd name="T10" fmla="*/ 98 w 119"/>
                <a:gd name="T11" fmla="*/ 0 h 83"/>
                <a:gd name="T12" fmla="*/ 98 w 119"/>
                <a:gd name="T13" fmla="*/ 62 h 83"/>
              </a:gdLst>
              <a:ahLst/>
              <a:cxnLst>
                <a:cxn ang="0">
                  <a:pos x="T0" y="T1"/>
                </a:cxn>
                <a:cxn ang="0">
                  <a:pos x="T2" y="T3"/>
                </a:cxn>
                <a:cxn ang="0">
                  <a:pos x="T4" y="T5"/>
                </a:cxn>
                <a:cxn ang="0">
                  <a:pos x="T6" y="T7"/>
                </a:cxn>
                <a:cxn ang="0">
                  <a:pos x="T8" y="T9"/>
                </a:cxn>
                <a:cxn ang="0">
                  <a:pos x="T10" y="T11"/>
                </a:cxn>
                <a:cxn ang="0">
                  <a:pos x="T12" y="T13"/>
                </a:cxn>
              </a:cxnLst>
              <a:rect l="0" t="0" r="r" b="b"/>
              <a:pathLst>
                <a:path w="119" h="83">
                  <a:moveTo>
                    <a:pt x="98" y="62"/>
                  </a:moveTo>
                  <a:lnTo>
                    <a:pt x="0" y="62"/>
                  </a:lnTo>
                  <a:lnTo>
                    <a:pt x="37" y="83"/>
                  </a:lnTo>
                  <a:lnTo>
                    <a:pt x="119" y="83"/>
                  </a:lnTo>
                  <a:lnTo>
                    <a:pt x="119" y="0"/>
                  </a:lnTo>
                  <a:lnTo>
                    <a:pt x="98" y="0"/>
                  </a:lnTo>
                  <a:lnTo>
                    <a:pt x="98" y="62"/>
                  </a:lnTo>
                  <a:close/>
                </a:path>
              </a:pathLst>
            </a:custGeom>
            <a:grpFill/>
            <a:ln w="9525">
              <a:noFill/>
              <a:round/>
              <a:headEnd/>
              <a:tailEnd/>
            </a:ln>
          </p:spPr>
          <p:txBody>
            <a:bodyPr vert="horz" wrap="square" lIns="91440" tIns="45721" rIns="91440" bIns="45721" numCol="1" anchor="t" anchorCtr="0" compatLnSpc="1">
              <a:prstTxWarp prst="textNoShape">
                <a:avLst/>
              </a:prstTxWarp>
            </a:bodyPr>
            <a:lstStyle/>
            <a:p>
              <a:pPr defTabSz="914406">
                <a:defRPr/>
              </a:pPr>
              <a:endParaRPr lang="fr-FR" sz="1801">
                <a:solidFill>
                  <a:prstClr val="black"/>
                </a:solidFill>
                <a:latin typeface="Calibri" panose="020F0502020204030204"/>
              </a:endParaRPr>
            </a:p>
          </p:txBody>
        </p:sp>
        <p:sp>
          <p:nvSpPr>
            <p:cNvPr id="245" name="Freeform 58"/>
            <p:cNvSpPr>
              <a:spLocks/>
            </p:cNvSpPr>
            <p:nvPr/>
          </p:nvSpPr>
          <p:spPr bwMode="auto">
            <a:xfrm>
              <a:off x="4533901" y="4733925"/>
              <a:ext cx="317500" cy="195263"/>
            </a:xfrm>
            <a:custGeom>
              <a:avLst/>
              <a:gdLst>
                <a:gd name="T0" fmla="*/ 200 w 200"/>
                <a:gd name="T1" fmla="*/ 0 h 123"/>
                <a:gd name="T2" fmla="*/ 0 w 200"/>
                <a:gd name="T3" fmla="*/ 0 h 123"/>
                <a:gd name="T4" fmla="*/ 0 w 200"/>
                <a:gd name="T5" fmla="*/ 110 h 123"/>
                <a:gd name="T6" fmla="*/ 21 w 200"/>
                <a:gd name="T7" fmla="*/ 123 h 123"/>
                <a:gd name="T8" fmla="*/ 21 w 200"/>
                <a:gd name="T9" fmla="*/ 21 h 123"/>
                <a:gd name="T10" fmla="*/ 92 w 200"/>
                <a:gd name="T11" fmla="*/ 21 h 123"/>
                <a:gd name="T12" fmla="*/ 92 w 200"/>
                <a:gd name="T13" fmla="*/ 79 h 123"/>
                <a:gd name="T14" fmla="*/ 67 w 200"/>
                <a:gd name="T15" fmla="*/ 79 h 123"/>
                <a:gd name="T16" fmla="*/ 67 w 200"/>
                <a:gd name="T17" fmla="*/ 100 h 123"/>
                <a:gd name="T18" fmla="*/ 112 w 200"/>
                <a:gd name="T19" fmla="*/ 100 h 123"/>
                <a:gd name="T20" fmla="*/ 112 w 200"/>
                <a:gd name="T21" fmla="*/ 21 h 123"/>
                <a:gd name="T22" fmla="*/ 179 w 200"/>
                <a:gd name="T23" fmla="*/ 21 h 123"/>
                <a:gd name="T24" fmla="*/ 179 w 200"/>
                <a:gd name="T25" fmla="*/ 46 h 123"/>
                <a:gd name="T26" fmla="*/ 200 w 200"/>
                <a:gd name="T27" fmla="*/ 46 h 123"/>
                <a:gd name="T28" fmla="*/ 200 w 200"/>
                <a:gd name="T29" fmla="*/ 0 h 1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00" h="123">
                  <a:moveTo>
                    <a:pt x="200" y="0"/>
                  </a:moveTo>
                  <a:lnTo>
                    <a:pt x="0" y="0"/>
                  </a:lnTo>
                  <a:lnTo>
                    <a:pt x="0" y="110"/>
                  </a:lnTo>
                  <a:lnTo>
                    <a:pt x="21" y="123"/>
                  </a:lnTo>
                  <a:lnTo>
                    <a:pt x="21" y="21"/>
                  </a:lnTo>
                  <a:lnTo>
                    <a:pt x="92" y="21"/>
                  </a:lnTo>
                  <a:lnTo>
                    <a:pt x="92" y="79"/>
                  </a:lnTo>
                  <a:lnTo>
                    <a:pt x="67" y="79"/>
                  </a:lnTo>
                  <a:lnTo>
                    <a:pt x="67" y="100"/>
                  </a:lnTo>
                  <a:lnTo>
                    <a:pt x="112" y="100"/>
                  </a:lnTo>
                  <a:lnTo>
                    <a:pt x="112" y="21"/>
                  </a:lnTo>
                  <a:lnTo>
                    <a:pt x="179" y="21"/>
                  </a:lnTo>
                  <a:lnTo>
                    <a:pt x="179" y="46"/>
                  </a:lnTo>
                  <a:lnTo>
                    <a:pt x="200" y="46"/>
                  </a:lnTo>
                  <a:lnTo>
                    <a:pt x="200" y="0"/>
                  </a:lnTo>
                  <a:close/>
                </a:path>
              </a:pathLst>
            </a:custGeom>
            <a:grpFill/>
            <a:ln w="9525">
              <a:noFill/>
              <a:round/>
              <a:headEnd/>
              <a:tailEnd/>
            </a:ln>
          </p:spPr>
          <p:txBody>
            <a:bodyPr vert="horz" wrap="square" lIns="91440" tIns="45721" rIns="91440" bIns="45721" numCol="1" anchor="t" anchorCtr="0" compatLnSpc="1">
              <a:prstTxWarp prst="textNoShape">
                <a:avLst/>
              </a:prstTxWarp>
            </a:bodyPr>
            <a:lstStyle/>
            <a:p>
              <a:pPr defTabSz="914406">
                <a:defRPr/>
              </a:pPr>
              <a:endParaRPr lang="fr-FR" sz="1801">
                <a:solidFill>
                  <a:prstClr val="black"/>
                </a:solidFill>
                <a:latin typeface="Calibri" panose="020F0502020204030204"/>
              </a:endParaRPr>
            </a:p>
          </p:txBody>
        </p:sp>
        <p:sp>
          <p:nvSpPr>
            <p:cNvPr id="246" name="Freeform 59"/>
            <p:cNvSpPr>
              <a:spLocks noEditPoints="1"/>
            </p:cNvSpPr>
            <p:nvPr/>
          </p:nvSpPr>
          <p:spPr bwMode="auto">
            <a:xfrm>
              <a:off x="4191001" y="4826000"/>
              <a:ext cx="638175" cy="474663"/>
            </a:xfrm>
            <a:custGeom>
              <a:avLst/>
              <a:gdLst>
                <a:gd name="T0" fmla="*/ 769 w 839"/>
                <a:gd name="T1" fmla="*/ 436 h 622"/>
                <a:gd name="T2" fmla="*/ 795 w 839"/>
                <a:gd name="T3" fmla="*/ 450 h 622"/>
                <a:gd name="T4" fmla="*/ 726 w 839"/>
                <a:gd name="T5" fmla="*/ 568 h 622"/>
                <a:gd name="T6" fmla="*/ 701 w 839"/>
                <a:gd name="T7" fmla="*/ 554 h 622"/>
                <a:gd name="T8" fmla="*/ 769 w 839"/>
                <a:gd name="T9" fmla="*/ 436 h 622"/>
                <a:gd name="T10" fmla="*/ 90 w 839"/>
                <a:gd name="T11" fmla="*/ 16 h 622"/>
                <a:gd name="T12" fmla="*/ 0 w 839"/>
                <a:gd name="T13" fmla="*/ 172 h 622"/>
                <a:gd name="T14" fmla="*/ 27 w 839"/>
                <a:gd name="T15" fmla="*/ 230 h 622"/>
                <a:gd name="T16" fmla="*/ 684 w 839"/>
                <a:gd name="T17" fmla="*/ 612 h 622"/>
                <a:gd name="T18" fmla="*/ 748 w 839"/>
                <a:gd name="T19" fmla="*/ 606 h 622"/>
                <a:gd name="T20" fmla="*/ 832 w 839"/>
                <a:gd name="T21" fmla="*/ 491 h 622"/>
                <a:gd name="T22" fmla="*/ 839 w 839"/>
                <a:gd name="T23" fmla="*/ 449 h 622"/>
                <a:gd name="T24" fmla="*/ 810 w 839"/>
                <a:gd name="T25" fmla="*/ 390 h 622"/>
                <a:gd name="T26" fmla="*/ 155 w 839"/>
                <a:gd name="T27" fmla="*/ 9 h 622"/>
                <a:gd name="T28" fmla="*/ 90 w 839"/>
                <a:gd name="T29" fmla="*/ 16 h 6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39" h="622">
                  <a:moveTo>
                    <a:pt x="769" y="436"/>
                  </a:moveTo>
                  <a:cubicBezTo>
                    <a:pt x="788" y="425"/>
                    <a:pt x="795" y="427"/>
                    <a:pt x="795" y="450"/>
                  </a:cubicBezTo>
                  <a:cubicBezTo>
                    <a:pt x="795" y="492"/>
                    <a:pt x="763" y="547"/>
                    <a:pt x="726" y="568"/>
                  </a:cubicBezTo>
                  <a:cubicBezTo>
                    <a:pt x="710" y="578"/>
                    <a:pt x="701" y="574"/>
                    <a:pt x="701" y="554"/>
                  </a:cubicBezTo>
                  <a:cubicBezTo>
                    <a:pt x="701" y="512"/>
                    <a:pt x="733" y="457"/>
                    <a:pt x="769" y="436"/>
                  </a:cubicBezTo>
                  <a:close/>
                  <a:moveTo>
                    <a:pt x="90" y="16"/>
                  </a:moveTo>
                  <a:cubicBezTo>
                    <a:pt x="32" y="54"/>
                    <a:pt x="0" y="121"/>
                    <a:pt x="0" y="172"/>
                  </a:cubicBezTo>
                  <a:cubicBezTo>
                    <a:pt x="0" y="201"/>
                    <a:pt x="10" y="221"/>
                    <a:pt x="27" y="230"/>
                  </a:cubicBezTo>
                  <a:lnTo>
                    <a:pt x="684" y="612"/>
                  </a:lnTo>
                  <a:cubicBezTo>
                    <a:pt x="699" y="621"/>
                    <a:pt x="721" y="622"/>
                    <a:pt x="748" y="606"/>
                  </a:cubicBezTo>
                  <a:cubicBezTo>
                    <a:pt x="787" y="584"/>
                    <a:pt x="819" y="538"/>
                    <a:pt x="832" y="491"/>
                  </a:cubicBezTo>
                  <a:cubicBezTo>
                    <a:pt x="836" y="477"/>
                    <a:pt x="839" y="463"/>
                    <a:pt x="839" y="449"/>
                  </a:cubicBezTo>
                  <a:cubicBezTo>
                    <a:pt x="839" y="420"/>
                    <a:pt x="827" y="399"/>
                    <a:pt x="810" y="390"/>
                  </a:cubicBezTo>
                  <a:lnTo>
                    <a:pt x="155" y="9"/>
                  </a:lnTo>
                  <a:cubicBezTo>
                    <a:pt x="139" y="0"/>
                    <a:pt x="115" y="0"/>
                    <a:pt x="90" y="16"/>
                  </a:cubicBezTo>
                  <a:close/>
                </a:path>
              </a:pathLst>
            </a:custGeom>
            <a:grpFill/>
            <a:ln w="9525">
              <a:noFill/>
              <a:round/>
              <a:headEnd/>
              <a:tailEnd/>
            </a:ln>
          </p:spPr>
          <p:txBody>
            <a:bodyPr vert="horz" wrap="square" lIns="91440" tIns="45721" rIns="91440" bIns="45721" numCol="1" anchor="t" anchorCtr="0" compatLnSpc="1">
              <a:prstTxWarp prst="textNoShape">
                <a:avLst/>
              </a:prstTxWarp>
            </a:bodyPr>
            <a:lstStyle/>
            <a:p>
              <a:pPr defTabSz="914406">
                <a:defRPr/>
              </a:pPr>
              <a:endParaRPr lang="fr-FR" sz="1801">
                <a:solidFill>
                  <a:prstClr val="black"/>
                </a:solidFill>
                <a:latin typeface="Calibri" panose="020F0502020204030204"/>
              </a:endParaRPr>
            </a:p>
          </p:txBody>
        </p:sp>
      </p:grpSp>
    </p:spTree>
    <p:extLst>
      <p:ext uri="{BB962C8B-B14F-4D97-AF65-F5344CB8AC3E}">
        <p14:creationId xmlns:p14="http://schemas.microsoft.com/office/powerpoint/2010/main" val="36273727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
            <a:ext cx="12192000" cy="6858000"/>
          </a:xfrm>
          <a:prstGeom prst="rect">
            <a:avLst/>
          </a:prstGeom>
          <a:solidFill>
            <a:schemeClr val="accent5">
              <a:lumMod val="20000"/>
              <a:lumOff val="80000"/>
            </a:schemeClr>
          </a:solidFill>
          <a:ln>
            <a:solidFill>
              <a:schemeClr val="accent3">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7" name="Rectangle 6"/>
          <p:cNvSpPr/>
          <p:nvPr/>
        </p:nvSpPr>
        <p:spPr>
          <a:xfrm>
            <a:off x="0" y="2"/>
            <a:ext cx="12192000" cy="13148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ln>
                <a:solidFill>
                  <a:schemeClr val="accent1">
                    <a:lumMod val="75000"/>
                  </a:schemeClr>
                </a:solidFill>
              </a:ln>
              <a:solidFill>
                <a:schemeClr val="accent1">
                  <a:lumMod val="75000"/>
                </a:schemeClr>
              </a:solidFill>
            </a:endParaRPr>
          </a:p>
        </p:txBody>
      </p:sp>
      <p:sp>
        <p:nvSpPr>
          <p:cNvPr id="5" name="Content Placeholder 2">
            <a:extLst>
              <a:ext uri="{FF2B5EF4-FFF2-40B4-BE49-F238E27FC236}">
                <a16:creationId xmlns:a16="http://schemas.microsoft.com/office/drawing/2014/main" id="{540944D8-F373-644A-9429-0A648467ECDE}"/>
              </a:ext>
            </a:extLst>
          </p:cNvPr>
          <p:cNvSpPr>
            <a:spLocks noGrp="1"/>
          </p:cNvSpPr>
          <p:nvPr>
            <p:ph idx="1"/>
          </p:nvPr>
        </p:nvSpPr>
        <p:spPr>
          <a:xfrm>
            <a:off x="923260" y="430136"/>
            <a:ext cx="10811540" cy="621531"/>
          </a:xfrm>
        </p:spPr>
        <p:txBody>
          <a:bodyPr>
            <a:noAutofit/>
          </a:bodyPr>
          <a:lstStyle/>
          <a:p>
            <a:pPr marL="0" indent="0">
              <a:buNone/>
            </a:pPr>
            <a:r>
              <a:rPr lang="en-US" sz="3200" b="1" dirty="0">
                <a:solidFill>
                  <a:schemeClr val="bg1"/>
                </a:solidFill>
              </a:rPr>
              <a:t>Why Sustainable Infrastructures?</a:t>
            </a:r>
          </a:p>
        </p:txBody>
      </p:sp>
      <p:grpSp>
        <p:nvGrpSpPr>
          <p:cNvPr id="14" name="Group 13">
            <a:extLst>
              <a:ext uri="{FF2B5EF4-FFF2-40B4-BE49-F238E27FC236}">
                <a16:creationId xmlns:a16="http://schemas.microsoft.com/office/drawing/2014/main" id="{DE57A65E-D972-41AB-9353-C645002466BA}"/>
              </a:ext>
            </a:extLst>
          </p:cNvPr>
          <p:cNvGrpSpPr/>
          <p:nvPr/>
        </p:nvGrpSpPr>
        <p:grpSpPr>
          <a:xfrm>
            <a:off x="615492" y="1430063"/>
            <a:ext cx="2062836" cy="5313170"/>
            <a:chOff x="667744" y="1100589"/>
            <a:chExt cx="2062836" cy="4830155"/>
          </a:xfrm>
        </p:grpSpPr>
        <p:sp>
          <p:nvSpPr>
            <p:cNvPr id="15" name="Freeform: Shape 4">
              <a:extLst>
                <a:ext uri="{FF2B5EF4-FFF2-40B4-BE49-F238E27FC236}">
                  <a16:creationId xmlns:a16="http://schemas.microsoft.com/office/drawing/2014/main" id="{F74396C4-0B67-4615-8CAC-3AEB51BCC54F}"/>
                </a:ext>
              </a:extLst>
            </p:cNvPr>
            <p:cNvSpPr/>
            <p:nvPr/>
          </p:nvSpPr>
          <p:spPr>
            <a:xfrm flipH="1">
              <a:off x="667744" y="1100589"/>
              <a:ext cx="2046514" cy="1118431"/>
            </a:xfrm>
            <a:custGeom>
              <a:avLst/>
              <a:gdLst>
                <a:gd name="connsiteX0" fmla="*/ 2046514 w 2046514"/>
                <a:gd name="connsiteY0" fmla="*/ 0 h 1118431"/>
                <a:gd name="connsiteX1" fmla="*/ 1684277 w 2046514"/>
                <a:gd name="connsiteY1" fmla="*/ 288765 h 1118431"/>
                <a:gd name="connsiteX2" fmla="*/ 1322039 w 2046514"/>
                <a:gd name="connsiteY2" fmla="*/ 0 h 1118431"/>
                <a:gd name="connsiteX3" fmla="*/ 1322039 w 2046514"/>
                <a:gd name="connsiteY3" fmla="*/ 271622 h 1118431"/>
                <a:gd name="connsiteX4" fmla="*/ 117569 w 2046514"/>
                <a:gd name="connsiteY4" fmla="*/ 271622 h 1118431"/>
                <a:gd name="connsiteX5" fmla="*/ 0 w 2046514"/>
                <a:gd name="connsiteY5" fmla="*/ 389191 h 1118431"/>
                <a:gd name="connsiteX6" fmla="*/ 0 w 2046514"/>
                <a:gd name="connsiteY6" fmla="*/ 483022 h 1118431"/>
                <a:gd name="connsiteX7" fmla="*/ 0 w 2046514"/>
                <a:gd name="connsiteY7" fmla="*/ 712097 h 1118431"/>
                <a:gd name="connsiteX8" fmla="*/ 0 w 2046514"/>
                <a:gd name="connsiteY8" fmla="*/ 829666 h 1118431"/>
                <a:gd name="connsiteX9" fmla="*/ 362237 w 2046514"/>
                <a:gd name="connsiteY9" fmla="*/ 1118431 h 1118431"/>
                <a:gd name="connsiteX10" fmla="*/ 724475 w 2046514"/>
                <a:gd name="connsiteY10" fmla="*/ 829666 h 1118431"/>
                <a:gd name="connsiteX11" fmla="*/ 1928945 w 2046514"/>
                <a:gd name="connsiteY11" fmla="*/ 829666 h 1118431"/>
                <a:gd name="connsiteX12" fmla="*/ 2046514 w 2046514"/>
                <a:gd name="connsiteY12" fmla="*/ 712097 h 1118431"/>
                <a:gd name="connsiteX13" fmla="*/ 2046514 w 2046514"/>
                <a:gd name="connsiteY13" fmla="*/ 540901 h 1118431"/>
                <a:gd name="connsiteX14" fmla="*/ 2046514 w 2046514"/>
                <a:gd name="connsiteY14" fmla="*/ 389191 h 1118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046514" h="1118431">
                  <a:moveTo>
                    <a:pt x="2046514" y="0"/>
                  </a:moveTo>
                  <a:lnTo>
                    <a:pt x="1684277" y="288765"/>
                  </a:lnTo>
                  <a:lnTo>
                    <a:pt x="1322039" y="0"/>
                  </a:lnTo>
                  <a:lnTo>
                    <a:pt x="1322039" y="271622"/>
                  </a:lnTo>
                  <a:lnTo>
                    <a:pt x="117569" y="271622"/>
                  </a:lnTo>
                  <a:cubicBezTo>
                    <a:pt x="52637" y="271622"/>
                    <a:pt x="0" y="324259"/>
                    <a:pt x="0" y="389191"/>
                  </a:cubicBezTo>
                  <a:lnTo>
                    <a:pt x="0" y="483022"/>
                  </a:lnTo>
                  <a:lnTo>
                    <a:pt x="0" y="712097"/>
                  </a:lnTo>
                  <a:lnTo>
                    <a:pt x="0" y="829666"/>
                  </a:lnTo>
                  <a:lnTo>
                    <a:pt x="362237" y="1118431"/>
                  </a:lnTo>
                  <a:lnTo>
                    <a:pt x="724475" y="829666"/>
                  </a:lnTo>
                  <a:lnTo>
                    <a:pt x="1928945" y="829666"/>
                  </a:lnTo>
                  <a:cubicBezTo>
                    <a:pt x="1993877" y="829666"/>
                    <a:pt x="2046514" y="777029"/>
                    <a:pt x="2046514" y="712097"/>
                  </a:cubicBezTo>
                  <a:lnTo>
                    <a:pt x="2046514" y="540901"/>
                  </a:lnTo>
                  <a:lnTo>
                    <a:pt x="2046514" y="389191"/>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1" rIns="91440" bIns="45721" numCol="1" spcCol="0" rtlCol="0" fromWordArt="0" anchor="ctr" anchorCtr="0" forceAA="0" compatLnSpc="1">
              <a:prstTxWarp prst="textNoShape">
                <a:avLst/>
              </a:prstTxWarp>
              <a:noAutofit/>
            </a:bodyPr>
            <a:lstStyle/>
            <a:p>
              <a:pPr algn="ctr" defTabSz="914406">
                <a:defRPr/>
              </a:pPr>
              <a:endParaRPr lang="en-US" sz="1801" b="1" dirty="0">
                <a:solidFill>
                  <a:prstClr val="white"/>
                </a:solidFill>
                <a:latin typeface="Calibri"/>
              </a:endParaRPr>
            </a:p>
          </p:txBody>
        </p:sp>
        <p:sp>
          <p:nvSpPr>
            <p:cNvPr id="16" name="Freeform: Shape 5">
              <a:extLst>
                <a:ext uri="{FF2B5EF4-FFF2-40B4-BE49-F238E27FC236}">
                  <a16:creationId xmlns:a16="http://schemas.microsoft.com/office/drawing/2014/main" id="{447209E4-2648-4ED1-8258-3BC06C152E73}"/>
                </a:ext>
              </a:extLst>
            </p:cNvPr>
            <p:cNvSpPr/>
            <p:nvPr/>
          </p:nvSpPr>
          <p:spPr>
            <a:xfrm>
              <a:off x="667744" y="2028520"/>
              <a:ext cx="2046514" cy="1118431"/>
            </a:xfrm>
            <a:custGeom>
              <a:avLst/>
              <a:gdLst>
                <a:gd name="connsiteX0" fmla="*/ 2046514 w 2046514"/>
                <a:gd name="connsiteY0" fmla="*/ 0 h 1118431"/>
                <a:gd name="connsiteX1" fmla="*/ 1684277 w 2046514"/>
                <a:gd name="connsiteY1" fmla="*/ 288765 h 1118431"/>
                <a:gd name="connsiteX2" fmla="*/ 1322039 w 2046514"/>
                <a:gd name="connsiteY2" fmla="*/ 0 h 1118431"/>
                <a:gd name="connsiteX3" fmla="*/ 1322039 w 2046514"/>
                <a:gd name="connsiteY3" fmla="*/ 271622 h 1118431"/>
                <a:gd name="connsiteX4" fmla="*/ 117569 w 2046514"/>
                <a:gd name="connsiteY4" fmla="*/ 271622 h 1118431"/>
                <a:gd name="connsiteX5" fmla="*/ 0 w 2046514"/>
                <a:gd name="connsiteY5" fmla="*/ 389191 h 1118431"/>
                <a:gd name="connsiteX6" fmla="*/ 0 w 2046514"/>
                <a:gd name="connsiteY6" fmla="*/ 483022 h 1118431"/>
                <a:gd name="connsiteX7" fmla="*/ 0 w 2046514"/>
                <a:gd name="connsiteY7" fmla="*/ 712097 h 1118431"/>
                <a:gd name="connsiteX8" fmla="*/ 0 w 2046514"/>
                <a:gd name="connsiteY8" fmla="*/ 829666 h 1118431"/>
                <a:gd name="connsiteX9" fmla="*/ 362237 w 2046514"/>
                <a:gd name="connsiteY9" fmla="*/ 1118431 h 1118431"/>
                <a:gd name="connsiteX10" fmla="*/ 724475 w 2046514"/>
                <a:gd name="connsiteY10" fmla="*/ 829666 h 1118431"/>
                <a:gd name="connsiteX11" fmla="*/ 1928945 w 2046514"/>
                <a:gd name="connsiteY11" fmla="*/ 829666 h 1118431"/>
                <a:gd name="connsiteX12" fmla="*/ 2046514 w 2046514"/>
                <a:gd name="connsiteY12" fmla="*/ 712097 h 1118431"/>
                <a:gd name="connsiteX13" fmla="*/ 2046514 w 2046514"/>
                <a:gd name="connsiteY13" fmla="*/ 540901 h 1118431"/>
                <a:gd name="connsiteX14" fmla="*/ 2046514 w 2046514"/>
                <a:gd name="connsiteY14" fmla="*/ 389191 h 1118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046514" h="1118431">
                  <a:moveTo>
                    <a:pt x="2046514" y="0"/>
                  </a:moveTo>
                  <a:lnTo>
                    <a:pt x="1684277" y="288765"/>
                  </a:lnTo>
                  <a:lnTo>
                    <a:pt x="1322039" y="0"/>
                  </a:lnTo>
                  <a:lnTo>
                    <a:pt x="1322039" y="271622"/>
                  </a:lnTo>
                  <a:lnTo>
                    <a:pt x="117569" y="271622"/>
                  </a:lnTo>
                  <a:cubicBezTo>
                    <a:pt x="52637" y="271622"/>
                    <a:pt x="0" y="324259"/>
                    <a:pt x="0" y="389191"/>
                  </a:cubicBezTo>
                  <a:lnTo>
                    <a:pt x="0" y="483022"/>
                  </a:lnTo>
                  <a:lnTo>
                    <a:pt x="0" y="712097"/>
                  </a:lnTo>
                  <a:lnTo>
                    <a:pt x="0" y="829666"/>
                  </a:lnTo>
                  <a:lnTo>
                    <a:pt x="362237" y="1118431"/>
                  </a:lnTo>
                  <a:lnTo>
                    <a:pt x="724475" y="829666"/>
                  </a:lnTo>
                  <a:lnTo>
                    <a:pt x="1928945" y="829666"/>
                  </a:lnTo>
                  <a:cubicBezTo>
                    <a:pt x="1993877" y="829666"/>
                    <a:pt x="2046514" y="777029"/>
                    <a:pt x="2046514" y="712097"/>
                  </a:cubicBezTo>
                  <a:lnTo>
                    <a:pt x="2046514" y="540901"/>
                  </a:lnTo>
                  <a:lnTo>
                    <a:pt x="2046514" y="38919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1" rIns="91440" bIns="45721" numCol="1" spcCol="0" rtlCol="0" fromWordArt="0" anchor="ctr" anchorCtr="0" forceAA="0" compatLnSpc="1">
              <a:prstTxWarp prst="textNoShape">
                <a:avLst/>
              </a:prstTxWarp>
              <a:noAutofit/>
            </a:bodyPr>
            <a:lstStyle/>
            <a:p>
              <a:pPr algn="ctr" defTabSz="914406">
                <a:defRPr/>
              </a:pPr>
              <a:endParaRPr lang="en-US" sz="1801" b="1" dirty="0">
                <a:solidFill>
                  <a:prstClr val="white"/>
                </a:solidFill>
                <a:latin typeface="Calibri"/>
              </a:endParaRPr>
            </a:p>
          </p:txBody>
        </p:sp>
        <p:sp>
          <p:nvSpPr>
            <p:cNvPr id="17" name="Freeform: Shape 6">
              <a:extLst>
                <a:ext uri="{FF2B5EF4-FFF2-40B4-BE49-F238E27FC236}">
                  <a16:creationId xmlns:a16="http://schemas.microsoft.com/office/drawing/2014/main" id="{36D3E309-45B5-4786-B5F7-C5D2BAAA5A37}"/>
                </a:ext>
              </a:extLst>
            </p:cNvPr>
            <p:cNvSpPr/>
            <p:nvPr/>
          </p:nvSpPr>
          <p:spPr>
            <a:xfrm>
              <a:off x="671003" y="3884382"/>
              <a:ext cx="2046514" cy="1118431"/>
            </a:xfrm>
            <a:custGeom>
              <a:avLst/>
              <a:gdLst>
                <a:gd name="connsiteX0" fmla="*/ 2046514 w 2046514"/>
                <a:gd name="connsiteY0" fmla="*/ 0 h 1118431"/>
                <a:gd name="connsiteX1" fmla="*/ 1684277 w 2046514"/>
                <a:gd name="connsiteY1" fmla="*/ 288765 h 1118431"/>
                <a:gd name="connsiteX2" fmla="*/ 1322039 w 2046514"/>
                <a:gd name="connsiteY2" fmla="*/ 0 h 1118431"/>
                <a:gd name="connsiteX3" fmla="*/ 1322039 w 2046514"/>
                <a:gd name="connsiteY3" fmla="*/ 271622 h 1118431"/>
                <a:gd name="connsiteX4" fmla="*/ 117569 w 2046514"/>
                <a:gd name="connsiteY4" fmla="*/ 271622 h 1118431"/>
                <a:gd name="connsiteX5" fmla="*/ 0 w 2046514"/>
                <a:gd name="connsiteY5" fmla="*/ 389191 h 1118431"/>
                <a:gd name="connsiteX6" fmla="*/ 0 w 2046514"/>
                <a:gd name="connsiteY6" fmla="*/ 483022 h 1118431"/>
                <a:gd name="connsiteX7" fmla="*/ 0 w 2046514"/>
                <a:gd name="connsiteY7" fmla="*/ 712097 h 1118431"/>
                <a:gd name="connsiteX8" fmla="*/ 0 w 2046514"/>
                <a:gd name="connsiteY8" fmla="*/ 829666 h 1118431"/>
                <a:gd name="connsiteX9" fmla="*/ 362237 w 2046514"/>
                <a:gd name="connsiteY9" fmla="*/ 1118431 h 1118431"/>
                <a:gd name="connsiteX10" fmla="*/ 724475 w 2046514"/>
                <a:gd name="connsiteY10" fmla="*/ 829666 h 1118431"/>
                <a:gd name="connsiteX11" fmla="*/ 1928945 w 2046514"/>
                <a:gd name="connsiteY11" fmla="*/ 829666 h 1118431"/>
                <a:gd name="connsiteX12" fmla="*/ 2046514 w 2046514"/>
                <a:gd name="connsiteY12" fmla="*/ 712097 h 1118431"/>
                <a:gd name="connsiteX13" fmla="*/ 2046514 w 2046514"/>
                <a:gd name="connsiteY13" fmla="*/ 540901 h 1118431"/>
                <a:gd name="connsiteX14" fmla="*/ 2046514 w 2046514"/>
                <a:gd name="connsiteY14" fmla="*/ 389191 h 1118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046514" h="1118431">
                  <a:moveTo>
                    <a:pt x="2046514" y="0"/>
                  </a:moveTo>
                  <a:lnTo>
                    <a:pt x="1684277" y="288765"/>
                  </a:lnTo>
                  <a:lnTo>
                    <a:pt x="1322039" y="0"/>
                  </a:lnTo>
                  <a:lnTo>
                    <a:pt x="1322039" y="271622"/>
                  </a:lnTo>
                  <a:lnTo>
                    <a:pt x="117569" y="271622"/>
                  </a:lnTo>
                  <a:cubicBezTo>
                    <a:pt x="52637" y="271622"/>
                    <a:pt x="0" y="324259"/>
                    <a:pt x="0" y="389191"/>
                  </a:cubicBezTo>
                  <a:lnTo>
                    <a:pt x="0" y="483022"/>
                  </a:lnTo>
                  <a:lnTo>
                    <a:pt x="0" y="712097"/>
                  </a:lnTo>
                  <a:lnTo>
                    <a:pt x="0" y="829666"/>
                  </a:lnTo>
                  <a:lnTo>
                    <a:pt x="362237" y="1118431"/>
                  </a:lnTo>
                  <a:lnTo>
                    <a:pt x="724475" y="829666"/>
                  </a:lnTo>
                  <a:lnTo>
                    <a:pt x="1928945" y="829666"/>
                  </a:lnTo>
                  <a:cubicBezTo>
                    <a:pt x="1993877" y="829666"/>
                    <a:pt x="2046514" y="777029"/>
                    <a:pt x="2046514" y="712097"/>
                  </a:cubicBezTo>
                  <a:lnTo>
                    <a:pt x="2046514" y="540901"/>
                  </a:lnTo>
                  <a:lnTo>
                    <a:pt x="2046514" y="389191"/>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1" rIns="91440" bIns="45721" numCol="1" spcCol="0" rtlCol="0" fromWordArt="0" anchor="ctr" anchorCtr="0" forceAA="0" compatLnSpc="1">
              <a:prstTxWarp prst="textNoShape">
                <a:avLst/>
              </a:prstTxWarp>
              <a:noAutofit/>
            </a:bodyPr>
            <a:lstStyle/>
            <a:p>
              <a:pPr algn="ctr" defTabSz="914406">
                <a:defRPr/>
              </a:pPr>
              <a:endParaRPr lang="en-US" sz="1801" b="1" dirty="0">
                <a:solidFill>
                  <a:prstClr val="white"/>
                </a:solidFill>
                <a:latin typeface="Calibri"/>
              </a:endParaRPr>
            </a:p>
          </p:txBody>
        </p:sp>
        <p:sp>
          <p:nvSpPr>
            <p:cNvPr id="18" name="Freeform: Shape 7">
              <a:extLst>
                <a:ext uri="{FF2B5EF4-FFF2-40B4-BE49-F238E27FC236}">
                  <a16:creationId xmlns:a16="http://schemas.microsoft.com/office/drawing/2014/main" id="{E6016CAD-06FD-4432-A69B-7F9243ADDB7E}"/>
                </a:ext>
              </a:extLst>
            </p:cNvPr>
            <p:cNvSpPr/>
            <p:nvPr/>
          </p:nvSpPr>
          <p:spPr>
            <a:xfrm flipH="1">
              <a:off x="671003" y="4812313"/>
              <a:ext cx="2046514" cy="1118431"/>
            </a:xfrm>
            <a:custGeom>
              <a:avLst/>
              <a:gdLst>
                <a:gd name="connsiteX0" fmla="*/ 2046514 w 2046514"/>
                <a:gd name="connsiteY0" fmla="*/ 0 h 1118431"/>
                <a:gd name="connsiteX1" fmla="*/ 1684277 w 2046514"/>
                <a:gd name="connsiteY1" fmla="*/ 288765 h 1118431"/>
                <a:gd name="connsiteX2" fmla="*/ 1322039 w 2046514"/>
                <a:gd name="connsiteY2" fmla="*/ 0 h 1118431"/>
                <a:gd name="connsiteX3" fmla="*/ 1322039 w 2046514"/>
                <a:gd name="connsiteY3" fmla="*/ 271622 h 1118431"/>
                <a:gd name="connsiteX4" fmla="*/ 117569 w 2046514"/>
                <a:gd name="connsiteY4" fmla="*/ 271622 h 1118431"/>
                <a:gd name="connsiteX5" fmla="*/ 0 w 2046514"/>
                <a:gd name="connsiteY5" fmla="*/ 389191 h 1118431"/>
                <a:gd name="connsiteX6" fmla="*/ 0 w 2046514"/>
                <a:gd name="connsiteY6" fmla="*/ 483022 h 1118431"/>
                <a:gd name="connsiteX7" fmla="*/ 0 w 2046514"/>
                <a:gd name="connsiteY7" fmla="*/ 712097 h 1118431"/>
                <a:gd name="connsiteX8" fmla="*/ 0 w 2046514"/>
                <a:gd name="connsiteY8" fmla="*/ 829666 h 1118431"/>
                <a:gd name="connsiteX9" fmla="*/ 362237 w 2046514"/>
                <a:gd name="connsiteY9" fmla="*/ 1118431 h 1118431"/>
                <a:gd name="connsiteX10" fmla="*/ 724475 w 2046514"/>
                <a:gd name="connsiteY10" fmla="*/ 829666 h 1118431"/>
                <a:gd name="connsiteX11" fmla="*/ 1928945 w 2046514"/>
                <a:gd name="connsiteY11" fmla="*/ 829666 h 1118431"/>
                <a:gd name="connsiteX12" fmla="*/ 2046514 w 2046514"/>
                <a:gd name="connsiteY12" fmla="*/ 712097 h 1118431"/>
                <a:gd name="connsiteX13" fmla="*/ 2046514 w 2046514"/>
                <a:gd name="connsiteY13" fmla="*/ 540901 h 1118431"/>
                <a:gd name="connsiteX14" fmla="*/ 2046514 w 2046514"/>
                <a:gd name="connsiteY14" fmla="*/ 389191 h 1118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046514" h="1118431">
                  <a:moveTo>
                    <a:pt x="2046514" y="0"/>
                  </a:moveTo>
                  <a:lnTo>
                    <a:pt x="1684277" y="288765"/>
                  </a:lnTo>
                  <a:lnTo>
                    <a:pt x="1322039" y="0"/>
                  </a:lnTo>
                  <a:lnTo>
                    <a:pt x="1322039" y="271622"/>
                  </a:lnTo>
                  <a:lnTo>
                    <a:pt x="117569" y="271622"/>
                  </a:lnTo>
                  <a:cubicBezTo>
                    <a:pt x="52637" y="271622"/>
                    <a:pt x="0" y="324259"/>
                    <a:pt x="0" y="389191"/>
                  </a:cubicBezTo>
                  <a:lnTo>
                    <a:pt x="0" y="483022"/>
                  </a:lnTo>
                  <a:lnTo>
                    <a:pt x="0" y="712097"/>
                  </a:lnTo>
                  <a:lnTo>
                    <a:pt x="0" y="829666"/>
                  </a:lnTo>
                  <a:lnTo>
                    <a:pt x="362237" y="1118431"/>
                  </a:lnTo>
                  <a:lnTo>
                    <a:pt x="724475" y="829666"/>
                  </a:lnTo>
                  <a:lnTo>
                    <a:pt x="1928945" y="829666"/>
                  </a:lnTo>
                  <a:cubicBezTo>
                    <a:pt x="1993877" y="829666"/>
                    <a:pt x="2046514" y="777029"/>
                    <a:pt x="2046514" y="712097"/>
                  </a:cubicBezTo>
                  <a:lnTo>
                    <a:pt x="2046514" y="540901"/>
                  </a:lnTo>
                  <a:lnTo>
                    <a:pt x="2046514" y="389191"/>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1" rIns="91440" bIns="45721" numCol="1" spcCol="0" rtlCol="0" fromWordArt="0" anchor="ctr" anchorCtr="0" forceAA="0" compatLnSpc="1">
              <a:prstTxWarp prst="textNoShape">
                <a:avLst/>
              </a:prstTxWarp>
              <a:noAutofit/>
            </a:bodyPr>
            <a:lstStyle/>
            <a:p>
              <a:pPr algn="ctr" defTabSz="914406">
                <a:defRPr/>
              </a:pPr>
              <a:endParaRPr lang="en-US" sz="1801" b="1" dirty="0">
                <a:solidFill>
                  <a:prstClr val="white"/>
                </a:solidFill>
                <a:latin typeface="Calibri"/>
              </a:endParaRPr>
            </a:p>
          </p:txBody>
        </p:sp>
        <p:sp>
          <p:nvSpPr>
            <p:cNvPr id="19" name="Freeform: Shape 8">
              <a:extLst>
                <a:ext uri="{FF2B5EF4-FFF2-40B4-BE49-F238E27FC236}">
                  <a16:creationId xmlns:a16="http://schemas.microsoft.com/office/drawing/2014/main" id="{28B91244-E586-4D8C-8BFE-E6A786B2EB09}"/>
                </a:ext>
              </a:extLst>
            </p:cNvPr>
            <p:cNvSpPr/>
            <p:nvPr/>
          </p:nvSpPr>
          <p:spPr>
            <a:xfrm flipH="1">
              <a:off x="684066" y="2956451"/>
              <a:ext cx="2046514" cy="1118431"/>
            </a:xfrm>
            <a:custGeom>
              <a:avLst/>
              <a:gdLst>
                <a:gd name="connsiteX0" fmla="*/ 2046514 w 2046514"/>
                <a:gd name="connsiteY0" fmla="*/ 0 h 1118431"/>
                <a:gd name="connsiteX1" fmla="*/ 1684277 w 2046514"/>
                <a:gd name="connsiteY1" fmla="*/ 288765 h 1118431"/>
                <a:gd name="connsiteX2" fmla="*/ 1322039 w 2046514"/>
                <a:gd name="connsiteY2" fmla="*/ 0 h 1118431"/>
                <a:gd name="connsiteX3" fmla="*/ 1322039 w 2046514"/>
                <a:gd name="connsiteY3" fmla="*/ 271622 h 1118431"/>
                <a:gd name="connsiteX4" fmla="*/ 117569 w 2046514"/>
                <a:gd name="connsiteY4" fmla="*/ 271622 h 1118431"/>
                <a:gd name="connsiteX5" fmla="*/ 0 w 2046514"/>
                <a:gd name="connsiteY5" fmla="*/ 389191 h 1118431"/>
                <a:gd name="connsiteX6" fmla="*/ 0 w 2046514"/>
                <a:gd name="connsiteY6" fmla="*/ 483022 h 1118431"/>
                <a:gd name="connsiteX7" fmla="*/ 0 w 2046514"/>
                <a:gd name="connsiteY7" fmla="*/ 712097 h 1118431"/>
                <a:gd name="connsiteX8" fmla="*/ 0 w 2046514"/>
                <a:gd name="connsiteY8" fmla="*/ 829666 h 1118431"/>
                <a:gd name="connsiteX9" fmla="*/ 362237 w 2046514"/>
                <a:gd name="connsiteY9" fmla="*/ 1118431 h 1118431"/>
                <a:gd name="connsiteX10" fmla="*/ 724475 w 2046514"/>
                <a:gd name="connsiteY10" fmla="*/ 829666 h 1118431"/>
                <a:gd name="connsiteX11" fmla="*/ 1928945 w 2046514"/>
                <a:gd name="connsiteY11" fmla="*/ 829666 h 1118431"/>
                <a:gd name="connsiteX12" fmla="*/ 2046514 w 2046514"/>
                <a:gd name="connsiteY12" fmla="*/ 712097 h 1118431"/>
                <a:gd name="connsiteX13" fmla="*/ 2046514 w 2046514"/>
                <a:gd name="connsiteY13" fmla="*/ 540901 h 1118431"/>
                <a:gd name="connsiteX14" fmla="*/ 2046514 w 2046514"/>
                <a:gd name="connsiteY14" fmla="*/ 389191 h 1118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046514" h="1118431">
                  <a:moveTo>
                    <a:pt x="2046514" y="0"/>
                  </a:moveTo>
                  <a:lnTo>
                    <a:pt x="1684277" y="288765"/>
                  </a:lnTo>
                  <a:lnTo>
                    <a:pt x="1322039" y="0"/>
                  </a:lnTo>
                  <a:lnTo>
                    <a:pt x="1322039" y="271622"/>
                  </a:lnTo>
                  <a:lnTo>
                    <a:pt x="117569" y="271622"/>
                  </a:lnTo>
                  <a:cubicBezTo>
                    <a:pt x="52637" y="271622"/>
                    <a:pt x="0" y="324259"/>
                    <a:pt x="0" y="389191"/>
                  </a:cubicBezTo>
                  <a:lnTo>
                    <a:pt x="0" y="483022"/>
                  </a:lnTo>
                  <a:lnTo>
                    <a:pt x="0" y="712097"/>
                  </a:lnTo>
                  <a:lnTo>
                    <a:pt x="0" y="829666"/>
                  </a:lnTo>
                  <a:lnTo>
                    <a:pt x="362237" y="1118431"/>
                  </a:lnTo>
                  <a:lnTo>
                    <a:pt x="724475" y="829666"/>
                  </a:lnTo>
                  <a:lnTo>
                    <a:pt x="1928945" y="829666"/>
                  </a:lnTo>
                  <a:cubicBezTo>
                    <a:pt x="1993877" y="829666"/>
                    <a:pt x="2046514" y="777029"/>
                    <a:pt x="2046514" y="712097"/>
                  </a:cubicBezTo>
                  <a:lnTo>
                    <a:pt x="2046514" y="540901"/>
                  </a:lnTo>
                  <a:lnTo>
                    <a:pt x="2046514" y="389191"/>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1" rIns="91440" bIns="45721" numCol="1" spcCol="0" rtlCol="0" fromWordArt="0" anchor="ctr" anchorCtr="0" forceAA="0" compatLnSpc="1">
              <a:prstTxWarp prst="textNoShape">
                <a:avLst/>
              </a:prstTxWarp>
              <a:noAutofit/>
            </a:bodyPr>
            <a:lstStyle/>
            <a:p>
              <a:pPr algn="ctr" defTabSz="914406">
                <a:defRPr/>
              </a:pPr>
              <a:endParaRPr lang="en-US" sz="1801" b="1" dirty="0">
                <a:solidFill>
                  <a:prstClr val="white"/>
                </a:solidFill>
                <a:latin typeface="Calibri"/>
              </a:endParaRPr>
            </a:p>
          </p:txBody>
        </p:sp>
      </p:grpSp>
      <p:cxnSp>
        <p:nvCxnSpPr>
          <p:cNvPr id="21" name="Straight Connector 20">
            <a:extLst>
              <a:ext uri="{FF2B5EF4-FFF2-40B4-BE49-F238E27FC236}">
                <a16:creationId xmlns:a16="http://schemas.microsoft.com/office/drawing/2014/main" id="{368CD7E8-C930-4FF3-8C7A-DC44E26A8748}"/>
              </a:ext>
            </a:extLst>
          </p:cNvPr>
          <p:cNvCxnSpPr>
            <a:cxnSpLocks/>
          </p:cNvCxnSpPr>
          <p:nvPr/>
        </p:nvCxnSpPr>
        <p:spPr>
          <a:xfrm>
            <a:off x="3027768" y="2366822"/>
            <a:ext cx="8578772" cy="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A651E2FA-26C3-4D25-A9DD-2BA83EF73A91}"/>
              </a:ext>
            </a:extLst>
          </p:cNvPr>
          <p:cNvCxnSpPr>
            <a:cxnSpLocks/>
          </p:cNvCxnSpPr>
          <p:nvPr/>
        </p:nvCxnSpPr>
        <p:spPr>
          <a:xfrm>
            <a:off x="3027768" y="3382241"/>
            <a:ext cx="8578772" cy="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7096A048-70B4-463B-A49D-587982A2D9DF}"/>
              </a:ext>
            </a:extLst>
          </p:cNvPr>
          <p:cNvCxnSpPr>
            <a:cxnSpLocks/>
          </p:cNvCxnSpPr>
          <p:nvPr/>
        </p:nvCxnSpPr>
        <p:spPr>
          <a:xfrm>
            <a:off x="3027768" y="4397658"/>
            <a:ext cx="8578772" cy="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2CCC2086-991F-4721-9542-189EA36ACB77}"/>
              </a:ext>
            </a:extLst>
          </p:cNvPr>
          <p:cNvCxnSpPr>
            <a:cxnSpLocks/>
          </p:cNvCxnSpPr>
          <p:nvPr/>
        </p:nvCxnSpPr>
        <p:spPr>
          <a:xfrm>
            <a:off x="3027768" y="5413078"/>
            <a:ext cx="8578772" cy="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EAB47B09-9FF8-42D3-81C9-26A6BE9BBE9F}"/>
              </a:ext>
            </a:extLst>
          </p:cNvPr>
          <p:cNvCxnSpPr>
            <a:cxnSpLocks/>
          </p:cNvCxnSpPr>
          <p:nvPr/>
        </p:nvCxnSpPr>
        <p:spPr>
          <a:xfrm>
            <a:off x="3027768" y="6428499"/>
            <a:ext cx="8578772" cy="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26" name="Oval 25">
            <a:extLst>
              <a:ext uri="{FF2B5EF4-FFF2-40B4-BE49-F238E27FC236}">
                <a16:creationId xmlns:a16="http://schemas.microsoft.com/office/drawing/2014/main" id="{D11AFFF5-18F7-411F-80BA-3ADC8770EFD3}"/>
              </a:ext>
            </a:extLst>
          </p:cNvPr>
          <p:cNvSpPr>
            <a:spLocks noChangeAspect="1"/>
          </p:cNvSpPr>
          <p:nvPr/>
        </p:nvSpPr>
        <p:spPr>
          <a:xfrm>
            <a:off x="3027769" y="1595575"/>
            <a:ext cx="527076" cy="527076"/>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1" rIns="91440" bIns="45721" numCol="1" spcCol="0" rtlCol="0" fromWordArt="0" anchor="ctr" anchorCtr="0" forceAA="0" compatLnSpc="1">
            <a:prstTxWarp prst="textNoShape">
              <a:avLst/>
            </a:prstTxWarp>
            <a:noAutofit/>
          </a:bodyPr>
          <a:lstStyle/>
          <a:p>
            <a:pPr algn="ctr" defTabSz="914406">
              <a:defRPr/>
            </a:pPr>
            <a:r>
              <a:rPr lang="en-US" sz="2400" b="1" dirty="0">
                <a:solidFill>
                  <a:prstClr val="white"/>
                </a:solidFill>
                <a:latin typeface="Calibri"/>
              </a:rPr>
              <a:t>1</a:t>
            </a:r>
          </a:p>
        </p:txBody>
      </p:sp>
      <p:sp>
        <p:nvSpPr>
          <p:cNvPr id="27" name="Oval 26">
            <a:extLst>
              <a:ext uri="{FF2B5EF4-FFF2-40B4-BE49-F238E27FC236}">
                <a16:creationId xmlns:a16="http://schemas.microsoft.com/office/drawing/2014/main" id="{BADF4E0B-B160-4F66-A782-587D63C3D362}"/>
              </a:ext>
            </a:extLst>
          </p:cNvPr>
          <p:cNvSpPr>
            <a:spLocks noChangeAspect="1"/>
          </p:cNvSpPr>
          <p:nvPr/>
        </p:nvSpPr>
        <p:spPr>
          <a:xfrm>
            <a:off x="3027769" y="2610993"/>
            <a:ext cx="527076" cy="527076"/>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1" rIns="91440" bIns="45721" numCol="1" spcCol="0" rtlCol="0" fromWordArt="0" anchor="ctr" anchorCtr="0" forceAA="0" compatLnSpc="1">
            <a:prstTxWarp prst="textNoShape">
              <a:avLst/>
            </a:prstTxWarp>
            <a:noAutofit/>
          </a:bodyPr>
          <a:lstStyle/>
          <a:p>
            <a:pPr algn="ctr" defTabSz="914406">
              <a:defRPr/>
            </a:pPr>
            <a:r>
              <a:rPr lang="en-US" sz="2400" b="1" dirty="0">
                <a:solidFill>
                  <a:prstClr val="white"/>
                </a:solidFill>
                <a:latin typeface="Calibri"/>
              </a:rPr>
              <a:t>2</a:t>
            </a:r>
          </a:p>
        </p:txBody>
      </p:sp>
      <p:sp>
        <p:nvSpPr>
          <p:cNvPr id="28" name="Oval 27">
            <a:extLst>
              <a:ext uri="{FF2B5EF4-FFF2-40B4-BE49-F238E27FC236}">
                <a16:creationId xmlns:a16="http://schemas.microsoft.com/office/drawing/2014/main" id="{150C6C1A-0E5D-4071-B2DB-55B5D498B4FA}"/>
              </a:ext>
            </a:extLst>
          </p:cNvPr>
          <p:cNvSpPr>
            <a:spLocks noChangeAspect="1"/>
          </p:cNvSpPr>
          <p:nvPr/>
        </p:nvSpPr>
        <p:spPr>
          <a:xfrm>
            <a:off x="3027769" y="3626412"/>
            <a:ext cx="527076" cy="527076"/>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1" rIns="91440" bIns="45721" numCol="1" spcCol="0" rtlCol="0" fromWordArt="0" anchor="ctr" anchorCtr="0" forceAA="0" compatLnSpc="1">
            <a:prstTxWarp prst="textNoShape">
              <a:avLst/>
            </a:prstTxWarp>
            <a:noAutofit/>
          </a:bodyPr>
          <a:lstStyle/>
          <a:p>
            <a:pPr algn="ctr" defTabSz="914406">
              <a:defRPr/>
            </a:pPr>
            <a:r>
              <a:rPr lang="en-US" sz="2400" b="1" dirty="0">
                <a:solidFill>
                  <a:prstClr val="white"/>
                </a:solidFill>
                <a:latin typeface="Calibri"/>
              </a:rPr>
              <a:t>3</a:t>
            </a:r>
          </a:p>
        </p:txBody>
      </p:sp>
      <p:sp>
        <p:nvSpPr>
          <p:cNvPr id="29" name="Oval 28">
            <a:extLst>
              <a:ext uri="{FF2B5EF4-FFF2-40B4-BE49-F238E27FC236}">
                <a16:creationId xmlns:a16="http://schemas.microsoft.com/office/drawing/2014/main" id="{1FAA72E7-0FA7-40F1-9F16-3E459D3C666D}"/>
              </a:ext>
            </a:extLst>
          </p:cNvPr>
          <p:cNvSpPr>
            <a:spLocks noChangeAspect="1"/>
          </p:cNvSpPr>
          <p:nvPr/>
        </p:nvSpPr>
        <p:spPr>
          <a:xfrm>
            <a:off x="3027769" y="4641831"/>
            <a:ext cx="527076" cy="527076"/>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1" rIns="91440" bIns="45721" numCol="1" spcCol="0" rtlCol="0" fromWordArt="0" anchor="ctr" anchorCtr="0" forceAA="0" compatLnSpc="1">
            <a:prstTxWarp prst="textNoShape">
              <a:avLst/>
            </a:prstTxWarp>
            <a:noAutofit/>
          </a:bodyPr>
          <a:lstStyle/>
          <a:p>
            <a:pPr algn="ctr" defTabSz="914406">
              <a:defRPr/>
            </a:pPr>
            <a:r>
              <a:rPr lang="en-US" sz="2400" b="1" dirty="0">
                <a:solidFill>
                  <a:prstClr val="white"/>
                </a:solidFill>
                <a:latin typeface="Calibri"/>
              </a:rPr>
              <a:t>4</a:t>
            </a:r>
          </a:p>
        </p:txBody>
      </p:sp>
      <p:sp>
        <p:nvSpPr>
          <p:cNvPr id="30" name="Oval 29">
            <a:extLst>
              <a:ext uri="{FF2B5EF4-FFF2-40B4-BE49-F238E27FC236}">
                <a16:creationId xmlns:a16="http://schemas.microsoft.com/office/drawing/2014/main" id="{EC7C0117-009D-432A-B1AE-3BEA54D653C8}"/>
              </a:ext>
            </a:extLst>
          </p:cNvPr>
          <p:cNvSpPr>
            <a:spLocks noChangeAspect="1"/>
          </p:cNvSpPr>
          <p:nvPr/>
        </p:nvSpPr>
        <p:spPr>
          <a:xfrm>
            <a:off x="3027769" y="5657250"/>
            <a:ext cx="527076" cy="527076"/>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1" rIns="91440" bIns="45721" numCol="1" spcCol="0" rtlCol="0" fromWordArt="0" anchor="ctr" anchorCtr="0" forceAA="0" compatLnSpc="1">
            <a:prstTxWarp prst="textNoShape">
              <a:avLst/>
            </a:prstTxWarp>
            <a:noAutofit/>
          </a:bodyPr>
          <a:lstStyle/>
          <a:p>
            <a:pPr algn="ctr" defTabSz="914406">
              <a:defRPr/>
            </a:pPr>
            <a:r>
              <a:rPr lang="en-US" sz="2400" b="1" dirty="0">
                <a:solidFill>
                  <a:prstClr val="white"/>
                </a:solidFill>
                <a:latin typeface="Calibri"/>
              </a:rPr>
              <a:t>5</a:t>
            </a:r>
          </a:p>
        </p:txBody>
      </p:sp>
      <p:sp>
        <p:nvSpPr>
          <p:cNvPr id="31" name="Rectangle 30">
            <a:extLst>
              <a:ext uri="{FF2B5EF4-FFF2-40B4-BE49-F238E27FC236}">
                <a16:creationId xmlns:a16="http://schemas.microsoft.com/office/drawing/2014/main" id="{E3E421DD-7F73-48C5-BDA3-451A3E2EF995}"/>
              </a:ext>
            </a:extLst>
          </p:cNvPr>
          <p:cNvSpPr/>
          <p:nvPr/>
        </p:nvSpPr>
        <p:spPr>
          <a:xfrm>
            <a:off x="3696791" y="1457736"/>
            <a:ext cx="7885611" cy="101541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1" rIns="91440" bIns="45721" numCol="1" spcCol="0" rtlCol="0" fromWordArt="0" anchor="ctr" anchorCtr="0" forceAA="0" compatLnSpc="1">
            <a:prstTxWarp prst="textNoShape">
              <a:avLst/>
            </a:prstTxWarp>
            <a:noAutofit/>
          </a:bodyPr>
          <a:lstStyle/>
          <a:p>
            <a:pPr lvl="0">
              <a:defRPr/>
            </a:pPr>
            <a:r>
              <a:rPr lang="en-US" sz="1801" dirty="0">
                <a:solidFill>
                  <a:prstClr val="black"/>
                </a:solidFill>
              </a:rPr>
              <a:t>70% of global green house gas emissions came from carbon-intensive infrastructures. </a:t>
            </a:r>
          </a:p>
          <a:p>
            <a:pPr lvl="0">
              <a:defRPr/>
            </a:pPr>
            <a:endParaRPr lang="en-US" sz="1801" dirty="0">
              <a:solidFill>
                <a:prstClr val="black"/>
              </a:solidFill>
            </a:endParaRPr>
          </a:p>
        </p:txBody>
      </p:sp>
      <p:sp>
        <p:nvSpPr>
          <p:cNvPr id="32" name="Rectangle 31">
            <a:extLst>
              <a:ext uri="{FF2B5EF4-FFF2-40B4-BE49-F238E27FC236}">
                <a16:creationId xmlns:a16="http://schemas.microsoft.com/office/drawing/2014/main" id="{EAEA28A2-3B7A-4F81-8E2F-726011B03030}"/>
              </a:ext>
            </a:extLst>
          </p:cNvPr>
          <p:cNvSpPr/>
          <p:nvPr/>
        </p:nvSpPr>
        <p:spPr>
          <a:xfrm>
            <a:off x="3696791" y="2369774"/>
            <a:ext cx="7885611" cy="101541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1" rIns="91440" bIns="45721" numCol="1" spcCol="0" rtlCol="0" fromWordArt="0" anchor="ctr" anchorCtr="0" forceAA="0" compatLnSpc="1">
            <a:prstTxWarp prst="textNoShape">
              <a:avLst/>
            </a:prstTxWarp>
            <a:noAutofit/>
          </a:bodyPr>
          <a:lstStyle/>
          <a:p>
            <a:pPr lvl="0">
              <a:defRPr/>
            </a:pPr>
            <a:r>
              <a:rPr lang="en-US" sz="1801" dirty="0">
                <a:solidFill>
                  <a:prstClr val="black"/>
                </a:solidFill>
              </a:rPr>
              <a:t>Reduction in air pollution: coal-fired power station increases air pollution compared to usage of renewable sources of energy.</a:t>
            </a:r>
          </a:p>
        </p:txBody>
      </p:sp>
      <p:sp>
        <p:nvSpPr>
          <p:cNvPr id="33" name="Rectangle 32">
            <a:extLst>
              <a:ext uri="{FF2B5EF4-FFF2-40B4-BE49-F238E27FC236}">
                <a16:creationId xmlns:a16="http://schemas.microsoft.com/office/drawing/2014/main" id="{61E2407D-97B3-4CF4-8F03-F12333D4588D}"/>
              </a:ext>
            </a:extLst>
          </p:cNvPr>
          <p:cNvSpPr/>
          <p:nvPr/>
        </p:nvSpPr>
        <p:spPr>
          <a:xfrm>
            <a:off x="3696791" y="3388142"/>
            <a:ext cx="7885611" cy="101541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1" rIns="91440" bIns="45721" numCol="1" spcCol="0" rtlCol="0" fromWordArt="0" anchor="ctr" anchorCtr="0" forceAA="0" compatLnSpc="1">
            <a:prstTxWarp prst="textNoShape">
              <a:avLst/>
            </a:prstTxWarp>
            <a:noAutofit/>
          </a:bodyPr>
          <a:lstStyle/>
          <a:p>
            <a:pPr lvl="0">
              <a:defRPr/>
            </a:pPr>
            <a:r>
              <a:rPr lang="en-US" sz="1801" dirty="0">
                <a:solidFill>
                  <a:prstClr val="black"/>
                </a:solidFill>
              </a:rPr>
              <a:t>Better Health outcomes</a:t>
            </a:r>
          </a:p>
        </p:txBody>
      </p:sp>
      <p:sp>
        <p:nvSpPr>
          <p:cNvPr id="34" name="Rectangle 33">
            <a:extLst>
              <a:ext uri="{FF2B5EF4-FFF2-40B4-BE49-F238E27FC236}">
                <a16:creationId xmlns:a16="http://schemas.microsoft.com/office/drawing/2014/main" id="{D32CF6D2-EB84-48EA-89DE-6CAD6AE383EC}"/>
              </a:ext>
            </a:extLst>
          </p:cNvPr>
          <p:cNvSpPr/>
          <p:nvPr/>
        </p:nvSpPr>
        <p:spPr>
          <a:xfrm>
            <a:off x="3696791" y="4406510"/>
            <a:ext cx="7885611" cy="101541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1" rIns="91440" bIns="45721" numCol="1" spcCol="0" rtlCol="0" fromWordArt="0" anchor="ctr" anchorCtr="0" forceAA="0" compatLnSpc="1">
            <a:prstTxWarp prst="textNoShape">
              <a:avLst/>
            </a:prstTxWarp>
            <a:noAutofit/>
          </a:bodyPr>
          <a:lstStyle/>
          <a:p>
            <a:pPr lvl="0">
              <a:defRPr/>
            </a:pPr>
            <a:r>
              <a:rPr lang="en-US" sz="1801" dirty="0">
                <a:solidFill>
                  <a:prstClr val="black"/>
                </a:solidFill>
              </a:rPr>
              <a:t>Efficient cities with good health, education and growth</a:t>
            </a:r>
          </a:p>
        </p:txBody>
      </p:sp>
      <p:sp>
        <p:nvSpPr>
          <p:cNvPr id="35" name="Rectangle 34">
            <a:extLst>
              <a:ext uri="{FF2B5EF4-FFF2-40B4-BE49-F238E27FC236}">
                <a16:creationId xmlns:a16="http://schemas.microsoft.com/office/drawing/2014/main" id="{36A19458-CE65-4D18-A503-7A991346632A}"/>
              </a:ext>
            </a:extLst>
          </p:cNvPr>
          <p:cNvSpPr/>
          <p:nvPr/>
        </p:nvSpPr>
        <p:spPr>
          <a:xfrm>
            <a:off x="3696791" y="5424879"/>
            <a:ext cx="7885611" cy="101541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1" rIns="91440" bIns="45721" numCol="1" spcCol="0" rtlCol="0" fromWordArt="0" anchor="ctr" anchorCtr="0" forceAA="0" compatLnSpc="1">
            <a:prstTxWarp prst="textNoShape">
              <a:avLst/>
            </a:prstTxWarp>
            <a:noAutofit/>
          </a:bodyPr>
          <a:lstStyle/>
          <a:p>
            <a:pPr lvl="0">
              <a:defRPr/>
            </a:pPr>
            <a:r>
              <a:rPr lang="en-US" sz="1801" dirty="0">
                <a:solidFill>
                  <a:prstClr val="black"/>
                </a:solidFill>
              </a:rPr>
              <a:t>To prevent crises the world may face due to a high carbon pathway.</a:t>
            </a:r>
            <a:endParaRPr lang="en-US" sz="1801" dirty="0">
              <a:solidFill>
                <a:prstClr val="black"/>
              </a:solidFill>
              <a:latin typeface="Calibri"/>
            </a:endParaRPr>
          </a:p>
        </p:txBody>
      </p:sp>
      <p:grpSp>
        <p:nvGrpSpPr>
          <p:cNvPr id="37" name="Fossil_Fuel" descr="{&quot;Key&quot;:&quot;POWER_USER_SHAPE_ICON&quot;,&quot;Value&quot;:&quot;POWER_USER_SHAPE_ICON_STYLE_1&quot;}"/>
          <p:cNvGrpSpPr>
            <a:grpSpLocks noChangeAspect="1"/>
          </p:cNvGrpSpPr>
          <p:nvPr>
            <p:custDataLst>
              <p:tags r:id="rId1"/>
            </p:custDataLst>
          </p:nvPr>
        </p:nvGrpSpPr>
        <p:grpSpPr bwMode="auto">
          <a:xfrm>
            <a:off x="1317770" y="2769644"/>
            <a:ext cx="539074" cy="542926"/>
            <a:chOff x="29" y="32"/>
            <a:chExt cx="420" cy="423"/>
          </a:xfrm>
          <a:solidFill>
            <a:schemeClr val="bg1"/>
          </a:solidFill>
        </p:grpSpPr>
        <p:sp>
          <p:nvSpPr>
            <p:cNvPr id="38" name="Fossil_Fuel"/>
            <p:cNvSpPr>
              <a:spLocks noEditPoints="1"/>
            </p:cNvSpPr>
            <p:nvPr>
              <p:custDataLst>
                <p:tags r:id="rId10"/>
              </p:custDataLst>
            </p:nvPr>
          </p:nvSpPr>
          <p:spPr bwMode="auto">
            <a:xfrm>
              <a:off x="29" y="190"/>
              <a:ext cx="420" cy="265"/>
            </a:xfrm>
            <a:custGeom>
              <a:avLst/>
              <a:gdLst>
                <a:gd name="T0" fmla="*/ 833 w 1117"/>
                <a:gd name="T1" fmla="*/ 317 h 704"/>
                <a:gd name="T2" fmla="*/ 833 w 1117"/>
                <a:gd name="T3" fmla="*/ 155 h 704"/>
                <a:gd name="T4" fmla="*/ 548 w 1117"/>
                <a:gd name="T5" fmla="*/ 317 h 704"/>
                <a:gd name="T6" fmla="*/ 548 w 1117"/>
                <a:gd name="T7" fmla="*/ 155 h 704"/>
                <a:gd name="T8" fmla="*/ 268 w 1117"/>
                <a:gd name="T9" fmla="*/ 317 h 704"/>
                <a:gd name="T10" fmla="*/ 227 w 1117"/>
                <a:gd name="T11" fmla="*/ 0 h 704"/>
                <a:gd name="T12" fmla="*/ 77 w 1117"/>
                <a:gd name="T13" fmla="*/ 0 h 704"/>
                <a:gd name="T14" fmla="*/ 0 w 1117"/>
                <a:gd name="T15" fmla="*/ 704 h 704"/>
                <a:gd name="T16" fmla="*/ 1117 w 1117"/>
                <a:gd name="T17" fmla="*/ 704 h 704"/>
                <a:gd name="T18" fmla="*/ 1117 w 1117"/>
                <a:gd name="T19" fmla="*/ 155 h 704"/>
                <a:gd name="T20" fmla="*/ 833 w 1117"/>
                <a:gd name="T21" fmla="*/ 317 h 704"/>
                <a:gd name="T22" fmla="*/ 452 w 1117"/>
                <a:gd name="T23" fmla="*/ 494 h 704"/>
                <a:gd name="T24" fmla="*/ 369 w 1117"/>
                <a:gd name="T25" fmla="*/ 494 h 704"/>
                <a:gd name="T26" fmla="*/ 369 w 1117"/>
                <a:gd name="T27" fmla="*/ 382 h 704"/>
                <a:gd name="T28" fmla="*/ 452 w 1117"/>
                <a:gd name="T29" fmla="*/ 382 h 704"/>
                <a:gd name="T30" fmla="*/ 452 w 1117"/>
                <a:gd name="T31" fmla="*/ 494 h 704"/>
                <a:gd name="T32" fmla="*/ 733 w 1117"/>
                <a:gd name="T33" fmla="*/ 494 h 704"/>
                <a:gd name="T34" fmla="*/ 651 w 1117"/>
                <a:gd name="T35" fmla="*/ 494 h 704"/>
                <a:gd name="T36" fmla="*/ 651 w 1117"/>
                <a:gd name="T37" fmla="*/ 382 h 704"/>
                <a:gd name="T38" fmla="*/ 733 w 1117"/>
                <a:gd name="T39" fmla="*/ 382 h 704"/>
                <a:gd name="T40" fmla="*/ 733 w 1117"/>
                <a:gd name="T41" fmla="*/ 494 h 704"/>
                <a:gd name="T42" fmla="*/ 1016 w 1117"/>
                <a:gd name="T43" fmla="*/ 494 h 704"/>
                <a:gd name="T44" fmla="*/ 933 w 1117"/>
                <a:gd name="T45" fmla="*/ 494 h 704"/>
                <a:gd name="T46" fmla="*/ 933 w 1117"/>
                <a:gd name="T47" fmla="*/ 382 h 704"/>
                <a:gd name="T48" fmla="*/ 1016 w 1117"/>
                <a:gd name="T49" fmla="*/ 382 h 704"/>
                <a:gd name="T50" fmla="*/ 1016 w 1117"/>
                <a:gd name="T51" fmla="*/ 494 h 7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117" h="704">
                  <a:moveTo>
                    <a:pt x="833" y="317"/>
                  </a:moveTo>
                  <a:lnTo>
                    <a:pt x="833" y="155"/>
                  </a:lnTo>
                  <a:lnTo>
                    <a:pt x="548" y="317"/>
                  </a:lnTo>
                  <a:lnTo>
                    <a:pt x="548" y="155"/>
                  </a:lnTo>
                  <a:lnTo>
                    <a:pt x="268" y="317"/>
                  </a:lnTo>
                  <a:lnTo>
                    <a:pt x="227" y="0"/>
                  </a:lnTo>
                  <a:lnTo>
                    <a:pt x="77" y="0"/>
                  </a:lnTo>
                  <a:lnTo>
                    <a:pt x="0" y="704"/>
                  </a:lnTo>
                  <a:lnTo>
                    <a:pt x="1117" y="704"/>
                  </a:lnTo>
                  <a:lnTo>
                    <a:pt x="1117" y="155"/>
                  </a:lnTo>
                  <a:lnTo>
                    <a:pt x="833" y="317"/>
                  </a:lnTo>
                  <a:close/>
                  <a:moveTo>
                    <a:pt x="452" y="494"/>
                  </a:moveTo>
                  <a:lnTo>
                    <a:pt x="369" y="494"/>
                  </a:lnTo>
                  <a:lnTo>
                    <a:pt x="369" y="382"/>
                  </a:lnTo>
                  <a:lnTo>
                    <a:pt x="452" y="382"/>
                  </a:lnTo>
                  <a:lnTo>
                    <a:pt x="452" y="494"/>
                  </a:lnTo>
                  <a:close/>
                  <a:moveTo>
                    <a:pt x="733" y="494"/>
                  </a:moveTo>
                  <a:lnTo>
                    <a:pt x="651" y="494"/>
                  </a:lnTo>
                  <a:lnTo>
                    <a:pt x="651" y="382"/>
                  </a:lnTo>
                  <a:lnTo>
                    <a:pt x="733" y="382"/>
                  </a:lnTo>
                  <a:lnTo>
                    <a:pt x="733" y="494"/>
                  </a:lnTo>
                  <a:close/>
                  <a:moveTo>
                    <a:pt x="1016" y="494"/>
                  </a:moveTo>
                  <a:lnTo>
                    <a:pt x="933" y="494"/>
                  </a:lnTo>
                  <a:lnTo>
                    <a:pt x="933" y="382"/>
                  </a:lnTo>
                  <a:lnTo>
                    <a:pt x="1016" y="382"/>
                  </a:lnTo>
                  <a:lnTo>
                    <a:pt x="1016" y="494"/>
                  </a:lnTo>
                  <a:close/>
                </a:path>
              </a:pathLst>
            </a:custGeom>
            <a:grpFill/>
            <a:ln w="0">
              <a:noFill/>
              <a:prstDash val="solid"/>
              <a:round/>
              <a:headEnd/>
              <a:tailEnd/>
            </a:ln>
          </p:spPr>
          <p:txBody>
            <a:bodyPr vert="horz" wrap="square" lIns="91440" tIns="45721" rIns="91440" bIns="45721" numCol="1" anchor="t" anchorCtr="0" compatLnSpc="1">
              <a:prstTxWarp prst="textNoShape">
                <a:avLst/>
              </a:prstTxWarp>
            </a:bodyPr>
            <a:lstStyle/>
            <a:p>
              <a:pPr defTabSz="914406">
                <a:defRPr/>
              </a:pPr>
              <a:endParaRPr lang="en-US" sz="1801" dirty="0">
                <a:solidFill>
                  <a:prstClr val="black"/>
                </a:solidFill>
                <a:latin typeface="Calibri" panose="020F0502020204030204"/>
              </a:endParaRPr>
            </a:p>
          </p:txBody>
        </p:sp>
        <p:sp>
          <p:nvSpPr>
            <p:cNvPr id="39" name="Fossil_Fuel"/>
            <p:cNvSpPr>
              <a:spLocks/>
            </p:cNvSpPr>
            <p:nvPr>
              <p:custDataLst>
                <p:tags r:id="rId11"/>
              </p:custDataLst>
            </p:nvPr>
          </p:nvSpPr>
          <p:spPr bwMode="auto">
            <a:xfrm>
              <a:off x="112" y="102"/>
              <a:ext cx="0" cy="1"/>
            </a:xfrm>
            <a:custGeom>
              <a:avLst/>
              <a:gdLst>
                <a:gd name="T0" fmla="*/ 2 w 2"/>
                <a:gd name="T1" fmla="*/ 0 h 2"/>
                <a:gd name="T2" fmla="*/ 0 w 2"/>
                <a:gd name="T3" fmla="*/ 2 h 2"/>
                <a:gd name="T4" fmla="*/ 2 w 2"/>
                <a:gd name="T5" fmla="*/ 0 h 2"/>
              </a:gdLst>
              <a:ahLst/>
              <a:cxnLst>
                <a:cxn ang="0">
                  <a:pos x="T0" y="T1"/>
                </a:cxn>
                <a:cxn ang="0">
                  <a:pos x="T2" y="T3"/>
                </a:cxn>
                <a:cxn ang="0">
                  <a:pos x="T4" y="T5"/>
                </a:cxn>
              </a:cxnLst>
              <a:rect l="0" t="0" r="r" b="b"/>
              <a:pathLst>
                <a:path w="2" h="2">
                  <a:moveTo>
                    <a:pt x="2" y="0"/>
                  </a:moveTo>
                  <a:cubicBezTo>
                    <a:pt x="2" y="2"/>
                    <a:pt x="0" y="2"/>
                    <a:pt x="0" y="2"/>
                  </a:cubicBezTo>
                  <a:cubicBezTo>
                    <a:pt x="0" y="2"/>
                    <a:pt x="2" y="2"/>
                    <a:pt x="2" y="0"/>
                  </a:cubicBezTo>
                  <a:close/>
                </a:path>
              </a:pathLst>
            </a:custGeom>
            <a:grpFill/>
            <a:ln w="0">
              <a:noFill/>
              <a:prstDash val="solid"/>
              <a:round/>
              <a:headEnd/>
              <a:tailEnd/>
            </a:ln>
          </p:spPr>
          <p:txBody>
            <a:bodyPr vert="horz" wrap="square" lIns="91440" tIns="45721" rIns="91440" bIns="45721" numCol="1" anchor="t" anchorCtr="0" compatLnSpc="1">
              <a:prstTxWarp prst="textNoShape">
                <a:avLst/>
              </a:prstTxWarp>
            </a:bodyPr>
            <a:lstStyle/>
            <a:p>
              <a:pPr defTabSz="914406">
                <a:defRPr/>
              </a:pPr>
              <a:endParaRPr lang="en-US" sz="1801" dirty="0">
                <a:solidFill>
                  <a:prstClr val="black"/>
                </a:solidFill>
                <a:latin typeface="Calibri" panose="020F0502020204030204"/>
              </a:endParaRPr>
            </a:p>
          </p:txBody>
        </p:sp>
        <p:sp>
          <p:nvSpPr>
            <p:cNvPr id="40" name="Fossil_Fuel"/>
            <p:cNvSpPr>
              <a:spLocks/>
            </p:cNvSpPr>
            <p:nvPr>
              <p:custDataLst>
                <p:tags r:id="rId12"/>
              </p:custDataLst>
            </p:nvPr>
          </p:nvSpPr>
          <p:spPr bwMode="auto">
            <a:xfrm>
              <a:off x="38" y="44"/>
              <a:ext cx="98" cy="138"/>
            </a:xfrm>
            <a:custGeom>
              <a:avLst/>
              <a:gdLst>
                <a:gd name="T0" fmla="*/ 256 w 261"/>
                <a:gd name="T1" fmla="*/ 120 h 365"/>
                <a:gd name="T2" fmla="*/ 256 w 261"/>
                <a:gd name="T3" fmla="*/ 120 h 365"/>
                <a:gd name="T4" fmla="*/ 196 w 261"/>
                <a:gd name="T5" fmla="*/ 155 h 365"/>
                <a:gd name="T6" fmla="*/ 195 w 261"/>
                <a:gd name="T7" fmla="*/ 157 h 365"/>
                <a:gd name="T8" fmla="*/ 196 w 261"/>
                <a:gd name="T9" fmla="*/ 155 h 365"/>
                <a:gd name="T10" fmla="*/ 159 w 261"/>
                <a:gd name="T11" fmla="*/ 57 h 365"/>
                <a:gd name="T12" fmla="*/ 127 w 261"/>
                <a:gd name="T13" fmla="*/ 4 h 365"/>
                <a:gd name="T14" fmla="*/ 125 w 261"/>
                <a:gd name="T15" fmla="*/ 0 h 365"/>
                <a:gd name="T16" fmla="*/ 123 w 261"/>
                <a:gd name="T17" fmla="*/ 2 h 365"/>
                <a:gd name="T18" fmla="*/ 109 w 261"/>
                <a:gd name="T19" fmla="*/ 83 h 365"/>
                <a:gd name="T20" fmla="*/ 91 w 261"/>
                <a:gd name="T21" fmla="*/ 103 h 365"/>
                <a:gd name="T22" fmla="*/ 69 w 261"/>
                <a:gd name="T23" fmla="*/ 69 h 365"/>
                <a:gd name="T24" fmla="*/ 65 w 261"/>
                <a:gd name="T25" fmla="*/ 65 h 365"/>
                <a:gd name="T26" fmla="*/ 64 w 261"/>
                <a:gd name="T27" fmla="*/ 65 h 365"/>
                <a:gd name="T28" fmla="*/ 59 w 261"/>
                <a:gd name="T29" fmla="*/ 183 h 365"/>
                <a:gd name="T30" fmla="*/ 41 w 261"/>
                <a:gd name="T31" fmla="*/ 200 h 365"/>
                <a:gd name="T32" fmla="*/ 19 w 261"/>
                <a:gd name="T33" fmla="*/ 181 h 365"/>
                <a:gd name="T34" fmla="*/ 15 w 261"/>
                <a:gd name="T35" fmla="*/ 179 h 365"/>
                <a:gd name="T36" fmla="*/ 12 w 261"/>
                <a:gd name="T37" fmla="*/ 180 h 365"/>
                <a:gd name="T38" fmla="*/ 2 w 261"/>
                <a:gd name="T39" fmla="*/ 244 h 365"/>
                <a:gd name="T40" fmla="*/ 99 w 261"/>
                <a:gd name="T41" fmla="*/ 361 h 365"/>
                <a:gd name="T42" fmla="*/ 70 w 261"/>
                <a:gd name="T43" fmla="*/ 323 h 365"/>
                <a:gd name="T44" fmla="*/ 70 w 261"/>
                <a:gd name="T45" fmla="*/ 323 h 365"/>
                <a:gd name="T46" fmla="*/ 94 w 261"/>
                <a:gd name="T47" fmla="*/ 253 h 365"/>
                <a:gd name="T48" fmla="*/ 104 w 261"/>
                <a:gd name="T49" fmla="*/ 290 h 365"/>
                <a:gd name="T50" fmla="*/ 117 w 261"/>
                <a:gd name="T51" fmla="*/ 269 h 365"/>
                <a:gd name="T52" fmla="*/ 139 w 261"/>
                <a:gd name="T53" fmla="*/ 218 h 365"/>
                <a:gd name="T54" fmla="*/ 152 w 261"/>
                <a:gd name="T55" fmla="*/ 263 h 365"/>
                <a:gd name="T56" fmla="*/ 175 w 261"/>
                <a:gd name="T57" fmla="*/ 323 h 365"/>
                <a:gd name="T58" fmla="*/ 145 w 261"/>
                <a:gd name="T59" fmla="*/ 363 h 365"/>
                <a:gd name="T60" fmla="*/ 143 w 261"/>
                <a:gd name="T61" fmla="*/ 365 h 365"/>
                <a:gd name="T62" fmla="*/ 241 w 261"/>
                <a:gd name="T63" fmla="*/ 260 h 365"/>
                <a:gd name="T64" fmla="*/ 241 w 261"/>
                <a:gd name="T65" fmla="*/ 260 h 365"/>
                <a:gd name="T66" fmla="*/ 241 w 261"/>
                <a:gd name="T67" fmla="*/ 260 h 365"/>
                <a:gd name="T68" fmla="*/ 243 w 261"/>
                <a:gd name="T69" fmla="*/ 247 h 365"/>
                <a:gd name="T70" fmla="*/ 235 w 261"/>
                <a:gd name="T71" fmla="*/ 205 h 365"/>
                <a:gd name="T72" fmla="*/ 234 w 261"/>
                <a:gd name="T73" fmla="*/ 199 h 365"/>
                <a:gd name="T74" fmla="*/ 233 w 261"/>
                <a:gd name="T75" fmla="*/ 193 h 365"/>
                <a:gd name="T76" fmla="*/ 233 w 261"/>
                <a:gd name="T77" fmla="*/ 193 h 365"/>
                <a:gd name="T78" fmla="*/ 256 w 261"/>
                <a:gd name="T79" fmla="*/ 124 h 365"/>
                <a:gd name="T80" fmla="*/ 256 w 261"/>
                <a:gd name="T81" fmla="*/ 120 h 3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61" h="365">
                  <a:moveTo>
                    <a:pt x="256" y="120"/>
                  </a:moveTo>
                  <a:lnTo>
                    <a:pt x="256" y="120"/>
                  </a:lnTo>
                  <a:cubicBezTo>
                    <a:pt x="215" y="120"/>
                    <a:pt x="200" y="148"/>
                    <a:pt x="196" y="155"/>
                  </a:cubicBezTo>
                  <a:cubicBezTo>
                    <a:pt x="196" y="155"/>
                    <a:pt x="196" y="157"/>
                    <a:pt x="195" y="157"/>
                  </a:cubicBezTo>
                  <a:lnTo>
                    <a:pt x="196" y="155"/>
                  </a:lnTo>
                  <a:cubicBezTo>
                    <a:pt x="209" y="124"/>
                    <a:pt x="201" y="72"/>
                    <a:pt x="159" y="57"/>
                  </a:cubicBezTo>
                  <a:cubicBezTo>
                    <a:pt x="127" y="45"/>
                    <a:pt x="126" y="18"/>
                    <a:pt x="127" y="4"/>
                  </a:cubicBezTo>
                  <a:cubicBezTo>
                    <a:pt x="127" y="2"/>
                    <a:pt x="126" y="0"/>
                    <a:pt x="125" y="0"/>
                  </a:cubicBezTo>
                  <a:cubicBezTo>
                    <a:pt x="124" y="0"/>
                    <a:pt x="124" y="0"/>
                    <a:pt x="123" y="2"/>
                  </a:cubicBezTo>
                  <a:cubicBezTo>
                    <a:pt x="89" y="30"/>
                    <a:pt x="109" y="64"/>
                    <a:pt x="109" y="83"/>
                  </a:cubicBezTo>
                  <a:cubicBezTo>
                    <a:pt x="109" y="92"/>
                    <a:pt x="104" y="103"/>
                    <a:pt x="91" y="103"/>
                  </a:cubicBezTo>
                  <a:cubicBezTo>
                    <a:pt x="71" y="103"/>
                    <a:pt x="69" y="80"/>
                    <a:pt x="69" y="69"/>
                  </a:cubicBezTo>
                  <a:cubicBezTo>
                    <a:pt x="69" y="68"/>
                    <a:pt x="68" y="65"/>
                    <a:pt x="65" y="65"/>
                  </a:cubicBezTo>
                  <a:lnTo>
                    <a:pt x="64" y="65"/>
                  </a:lnTo>
                  <a:cubicBezTo>
                    <a:pt x="16" y="100"/>
                    <a:pt x="56" y="154"/>
                    <a:pt x="59" y="183"/>
                  </a:cubicBezTo>
                  <a:cubicBezTo>
                    <a:pt x="60" y="194"/>
                    <a:pt x="51" y="200"/>
                    <a:pt x="41" y="200"/>
                  </a:cubicBezTo>
                  <a:cubicBezTo>
                    <a:pt x="26" y="200"/>
                    <a:pt x="21" y="189"/>
                    <a:pt x="19" y="181"/>
                  </a:cubicBezTo>
                  <a:cubicBezTo>
                    <a:pt x="19" y="180"/>
                    <a:pt x="17" y="179"/>
                    <a:pt x="15" y="179"/>
                  </a:cubicBezTo>
                  <a:cubicBezTo>
                    <a:pt x="14" y="179"/>
                    <a:pt x="12" y="179"/>
                    <a:pt x="12" y="180"/>
                  </a:cubicBezTo>
                  <a:cubicBezTo>
                    <a:pt x="0" y="204"/>
                    <a:pt x="2" y="244"/>
                    <a:pt x="2" y="244"/>
                  </a:cubicBezTo>
                  <a:cubicBezTo>
                    <a:pt x="2" y="303"/>
                    <a:pt x="45" y="350"/>
                    <a:pt x="99" y="361"/>
                  </a:cubicBezTo>
                  <a:cubicBezTo>
                    <a:pt x="84" y="354"/>
                    <a:pt x="74" y="339"/>
                    <a:pt x="70" y="323"/>
                  </a:cubicBezTo>
                  <a:lnTo>
                    <a:pt x="70" y="323"/>
                  </a:lnTo>
                  <a:cubicBezTo>
                    <a:pt x="69" y="295"/>
                    <a:pt x="79" y="265"/>
                    <a:pt x="94" y="253"/>
                  </a:cubicBezTo>
                  <a:cubicBezTo>
                    <a:pt x="94" y="253"/>
                    <a:pt x="84" y="289"/>
                    <a:pt x="104" y="290"/>
                  </a:cubicBezTo>
                  <a:cubicBezTo>
                    <a:pt x="115" y="291"/>
                    <a:pt x="119" y="280"/>
                    <a:pt x="117" y="269"/>
                  </a:cubicBezTo>
                  <a:cubicBezTo>
                    <a:pt x="110" y="230"/>
                    <a:pt x="140" y="215"/>
                    <a:pt x="139" y="218"/>
                  </a:cubicBezTo>
                  <a:cubicBezTo>
                    <a:pt x="135" y="228"/>
                    <a:pt x="132" y="245"/>
                    <a:pt x="152" y="263"/>
                  </a:cubicBezTo>
                  <a:cubicBezTo>
                    <a:pt x="174" y="281"/>
                    <a:pt x="178" y="310"/>
                    <a:pt x="175" y="323"/>
                  </a:cubicBezTo>
                  <a:cubicBezTo>
                    <a:pt x="173" y="340"/>
                    <a:pt x="161" y="355"/>
                    <a:pt x="145" y="363"/>
                  </a:cubicBezTo>
                  <a:cubicBezTo>
                    <a:pt x="145" y="364"/>
                    <a:pt x="144" y="364"/>
                    <a:pt x="143" y="365"/>
                  </a:cubicBezTo>
                  <a:cubicBezTo>
                    <a:pt x="194" y="356"/>
                    <a:pt x="235" y="313"/>
                    <a:pt x="241" y="260"/>
                  </a:cubicBezTo>
                  <a:lnTo>
                    <a:pt x="241" y="260"/>
                  </a:lnTo>
                  <a:lnTo>
                    <a:pt x="241" y="260"/>
                  </a:lnTo>
                  <a:cubicBezTo>
                    <a:pt x="241" y="257"/>
                    <a:pt x="243" y="252"/>
                    <a:pt x="243" y="247"/>
                  </a:cubicBezTo>
                  <a:cubicBezTo>
                    <a:pt x="243" y="232"/>
                    <a:pt x="240" y="218"/>
                    <a:pt x="235" y="205"/>
                  </a:cubicBezTo>
                  <a:cubicBezTo>
                    <a:pt x="234" y="203"/>
                    <a:pt x="234" y="200"/>
                    <a:pt x="234" y="199"/>
                  </a:cubicBezTo>
                  <a:cubicBezTo>
                    <a:pt x="234" y="197"/>
                    <a:pt x="233" y="195"/>
                    <a:pt x="233" y="193"/>
                  </a:cubicBezTo>
                  <a:lnTo>
                    <a:pt x="233" y="193"/>
                  </a:lnTo>
                  <a:cubicBezTo>
                    <a:pt x="228" y="157"/>
                    <a:pt x="246" y="133"/>
                    <a:pt x="256" y="124"/>
                  </a:cubicBezTo>
                  <a:cubicBezTo>
                    <a:pt x="261" y="124"/>
                    <a:pt x="260" y="120"/>
                    <a:pt x="256" y="120"/>
                  </a:cubicBezTo>
                  <a:close/>
                </a:path>
              </a:pathLst>
            </a:custGeom>
            <a:grpFill/>
            <a:ln w="0">
              <a:noFill/>
              <a:prstDash val="solid"/>
              <a:round/>
              <a:headEnd/>
              <a:tailEnd/>
            </a:ln>
          </p:spPr>
          <p:txBody>
            <a:bodyPr vert="horz" wrap="square" lIns="91440" tIns="45721" rIns="91440" bIns="45721" numCol="1" anchor="t" anchorCtr="0" compatLnSpc="1">
              <a:prstTxWarp prst="textNoShape">
                <a:avLst/>
              </a:prstTxWarp>
            </a:bodyPr>
            <a:lstStyle/>
            <a:p>
              <a:pPr defTabSz="914406">
                <a:defRPr/>
              </a:pPr>
              <a:endParaRPr lang="en-US" sz="1801" dirty="0">
                <a:solidFill>
                  <a:prstClr val="black"/>
                </a:solidFill>
                <a:latin typeface="Calibri" panose="020F0502020204030204"/>
              </a:endParaRPr>
            </a:p>
          </p:txBody>
        </p:sp>
        <p:sp>
          <p:nvSpPr>
            <p:cNvPr id="41" name="Fossil_Fuel"/>
            <p:cNvSpPr>
              <a:spLocks/>
            </p:cNvSpPr>
            <p:nvPr>
              <p:custDataLst>
                <p:tags r:id="rId13"/>
              </p:custDataLst>
            </p:nvPr>
          </p:nvSpPr>
          <p:spPr bwMode="auto">
            <a:xfrm>
              <a:off x="130" y="32"/>
              <a:ext cx="319" cy="137"/>
            </a:xfrm>
            <a:custGeom>
              <a:avLst/>
              <a:gdLst>
                <a:gd name="T0" fmla="*/ 735 w 849"/>
                <a:gd name="T1" fmla="*/ 8 h 366"/>
                <a:gd name="T2" fmla="*/ 679 w 849"/>
                <a:gd name="T3" fmla="*/ 23 h 366"/>
                <a:gd name="T4" fmla="*/ 653 w 849"/>
                <a:gd name="T5" fmla="*/ 23 h 366"/>
                <a:gd name="T6" fmla="*/ 573 w 849"/>
                <a:gd name="T7" fmla="*/ 0 h 366"/>
                <a:gd name="T8" fmla="*/ 485 w 849"/>
                <a:gd name="T9" fmla="*/ 27 h 366"/>
                <a:gd name="T10" fmla="*/ 461 w 849"/>
                <a:gd name="T11" fmla="*/ 30 h 366"/>
                <a:gd name="T12" fmla="*/ 390 w 849"/>
                <a:gd name="T13" fmla="*/ 15 h 366"/>
                <a:gd name="T14" fmla="*/ 267 w 849"/>
                <a:gd name="T15" fmla="*/ 63 h 366"/>
                <a:gd name="T16" fmla="*/ 244 w 849"/>
                <a:gd name="T17" fmla="*/ 68 h 366"/>
                <a:gd name="T18" fmla="*/ 204 w 849"/>
                <a:gd name="T19" fmla="*/ 62 h 366"/>
                <a:gd name="T20" fmla="*/ 74 w 849"/>
                <a:gd name="T21" fmla="*/ 156 h 366"/>
                <a:gd name="T22" fmla="*/ 64 w 849"/>
                <a:gd name="T23" fmla="*/ 165 h 366"/>
                <a:gd name="T24" fmla="*/ 4 w 849"/>
                <a:gd name="T25" fmla="*/ 200 h 366"/>
                <a:gd name="T26" fmla="*/ 5 w 849"/>
                <a:gd name="T27" fmla="*/ 237 h 366"/>
                <a:gd name="T28" fmla="*/ 13 w 849"/>
                <a:gd name="T29" fmla="*/ 282 h 366"/>
                <a:gd name="T30" fmla="*/ 10 w 849"/>
                <a:gd name="T31" fmla="*/ 308 h 366"/>
                <a:gd name="T32" fmla="*/ 75 w 849"/>
                <a:gd name="T33" fmla="*/ 336 h 366"/>
                <a:gd name="T34" fmla="*/ 118 w 849"/>
                <a:gd name="T35" fmla="*/ 323 h 366"/>
                <a:gd name="T36" fmla="*/ 141 w 849"/>
                <a:gd name="T37" fmla="*/ 322 h 366"/>
                <a:gd name="T38" fmla="*/ 205 w 849"/>
                <a:gd name="T39" fmla="*/ 338 h 366"/>
                <a:gd name="T40" fmla="*/ 259 w 849"/>
                <a:gd name="T41" fmla="*/ 327 h 366"/>
                <a:gd name="T42" fmla="*/ 284 w 849"/>
                <a:gd name="T43" fmla="*/ 330 h 366"/>
                <a:gd name="T44" fmla="*/ 390 w 849"/>
                <a:gd name="T45" fmla="*/ 366 h 366"/>
                <a:gd name="T46" fmla="*/ 521 w 849"/>
                <a:gd name="T47" fmla="*/ 307 h 366"/>
                <a:gd name="T48" fmla="*/ 544 w 849"/>
                <a:gd name="T49" fmla="*/ 300 h 366"/>
                <a:gd name="T50" fmla="*/ 572 w 849"/>
                <a:gd name="T51" fmla="*/ 302 h 366"/>
                <a:gd name="T52" fmla="*/ 696 w 849"/>
                <a:gd name="T53" fmla="*/ 238 h 366"/>
                <a:gd name="T54" fmla="*/ 720 w 849"/>
                <a:gd name="T55" fmla="*/ 227 h 366"/>
                <a:gd name="T56" fmla="*/ 735 w 849"/>
                <a:gd name="T57" fmla="*/ 228 h 366"/>
                <a:gd name="T58" fmla="*/ 846 w 849"/>
                <a:gd name="T59" fmla="*/ 113 h 366"/>
                <a:gd name="T60" fmla="*/ 735 w 849"/>
                <a:gd name="T61" fmla="*/ 8 h 3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849" h="366">
                  <a:moveTo>
                    <a:pt x="735" y="8"/>
                  </a:moveTo>
                  <a:cubicBezTo>
                    <a:pt x="715" y="8"/>
                    <a:pt x="695" y="13"/>
                    <a:pt x="679" y="23"/>
                  </a:cubicBezTo>
                  <a:cubicBezTo>
                    <a:pt x="670" y="28"/>
                    <a:pt x="660" y="28"/>
                    <a:pt x="653" y="23"/>
                  </a:cubicBezTo>
                  <a:cubicBezTo>
                    <a:pt x="630" y="8"/>
                    <a:pt x="603" y="0"/>
                    <a:pt x="573" y="0"/>
                  </a:cubicBezTo>
                  <a:cubicBezTo>
                    <a:pt x="540" y="0"/>
                    <a:pt x="510" y="10"/>
                    <a:pt x="485" y="27"/>
                  </a:cubicBezTo>
                  <a:cubicBezTo>
                    <a:pt x="478" y="32"/>
                    <a:pt x="469" y="33"/>
                    <a:pt x="461" y="30"/>
                  </a:cubicBezTo>
                  <a:cubicBezTo>
                    <a:pt x="440" y="20"/>
                    <a:pt x="415" y="15"/>
                    <a:pt x="390" y="15"/>
                  </a:cubicBezTo>
                  <a:cubicBezTo>
                    <a:pt x="343" y="15"/>
                    <a:pt x="300" y="33"/>
                    <a:pt x="267" y="63"/>
                  </a:cubicBezTo>
                  <a:cubicBezTo>
                    <a:pt x="261" y="70"/>
                    <a:pt x="252" y="72"/>
                    <a:pt x="244" y="68"/>
                  </a:cubicBezTo>
                  <a:cubicBezTo>
                    <a:pt x="231" y="64"/>
                    <a:pt x="217" y="62"/>
                    <a:pt x="204" y="62"/>
                  </a:cubicBezTo>
                  <a:cubicBezTo>
                    <a:pt x="142" y="62"/>
                    <a:pt x="91" y="102"/>
                    <a:pt x="74" y="156"/>
                  </a:cubicBezTo>
                  <a:cubicBezTo>
                    <a:pt x="72" y="161"/>
                    <a:pt x="67" y="163"/>
                    <a:pt x="64" y="165"/>
                  </a:cubicBezTo>
                  <a:cubicBezTo>
                    <a:pt x="39" y="167"/>
                    <a:pt x="17" y="179"/>
                    <a:pt x="4" y="200"/>
                  </a:cubicBezTo>
                  <a:cubicBezTo>
                    <a:pt x="0" y="211"/>
                    <a:pt x="0" y="223"/>
                    <a:pt x="5" y="237"/>
                  </a:cubicBezTo>
                  <a:cubicBezTo>
                    <a:pt x="10" y="250"/>
                    <a:pt x="13" y="266"/>
                    <a:pt x="13" y="282"/>
                  </a:cubicBezTo>
                  <a:cubicBezTo>
                    <a:pt x="13" y="291"/>
                    <a:pt x="11" y="300"/>
                    <a:pt x="10" y="308"/>
                  </a:cubicBezTo>
                  <a:cubicBezTo>
                    <a:pt x="26" y="326"/>
                    <a:pt x="50" y="337"/>
                    <a:pt x="75" y="336"/>
                  </a:cubicBezTo>
                  <a:cubicBezTo>
                    <a:pt x="90" y="336"/>
                    <a:pt x="105" y="331"/>
                    <a:pt x="118" y="323"/>
                  </a:cubicBezTo>
                  <a:cubicBezTo>
                    <a:pt x="125" y="318"/>
                    <a:pt x="134" y="318"/>
                    <a:pt x="141" y="322"/>
                  </a:cubicBezTo>
                  <a:cubicBezTo>
                    <a:pt x="160" y="332"/>
                    <a:pt x="182" y="338"/>
                    <a:pt x="205" y="338"/>
                  </a:cubicBezTo>
                  <a:cubicBezTo>
                    <a:pt x="224" y="338"/>
                    <a:pt x="243" y="335"/>
                    <a:pt x="259" y="327"/>
                  </a:cubicBezTo>
                  <a:cubicBezTo>
                    <a:pt x="268" y="323"/>
                    <a:pt x="276" y="325"/>
                    <a:pt x="284" y="330"/>
                  </a:cubicBezTo>
                  <a:cubicBezTo>
                    <a:pt x="314" y="352"/>
                    <a:pt x="350" y="366"/>
                    <a:pt x="390" y="366"/>
                  </a:cubicBezTo>
                  <a:cubicBezTo>
                    <a:pt x="443" y="366"/>
                    <a:pt x="489" y="343"/>
                    <a:pt x="521" y="307"/>
                  </a:cubicBezTo>
                  <a:cubicBezTo>
                    <a:pt x="527" y="301"/>
                    <a:pt x="536" y="298"/>
                    <a:pt x="544" y="300"/>
                  </a:cubicBezTo>
                  <a:cubicBezTo>
                    <a:pt x="554" y="302"/>
                    <a:pt x="562" y="302"/>
                    <a:pt x="572" y="302"/>
                  </a:cubicBezTo>
                  <a:cubicBezTo>
                    <a:pt x="624" y="302"/>
                    <a:pt x="669" y="277"/>
                    <a:pt x="696" y="238"/>
                  </a:cubicBezTo>
                  <a:cubicBezTo>
                    <a:pt x="701" y="231"/>
                    <a:pt x="710" y="226"/>
                    <a:pt x="720" y="227"/>
                  </a:cubicBezTo>
                  <a:cubicBezTo>
                    <a:pt x="725" y="228"/>
                    <a:pt x="730" y="228"/>
                    <a:pt x="735" y="228"/>
                  </a:cubicBezTo>
                  <a:cubicBezTo>
                    <a:pt x="798" y="228"/>
                    <a:pt x="849" y="177"/>
                    <a:pt x="846" y="113"/>
                  </a:cubicBezTo>
                  <a:cubicBezTo>
                    <a:pt x="845" y="57"/>
                    <a:pt x="795" y="8"/>
                    <a:pt x="735" y="8"/>
                  </a:cubicBezTo>
                  <a:close/>
                </a:path>
              </a:pathLst>
            </a:custGeom>
            <a:grpFill/>
            <a:ln w="0">
              <a:noFill/>
              <a:prstDash val="solid"/>
              <a:round/>
              <a:headEnd/>
              <a:tailEnd/>
            </a:ln>
          </p:spPr>
          <p:txBody>
            <a:bodyPr vert="horz" wrap="square" lIns="91440" tIns="45721" rIns="91440" bIns="45721" numCol="1" anchor="t" anchorCtr="0" compatLnSpc="1">
              <a:prstTxWarp prst="textNoShape">
                <a:avLst/>
              </a:prstTxWarp>
            </a:bodyPr>
            <a:lstStyle/>
            <a:p>
              <a:pPr defTabSz="914406">
                <a:defRPr/>
              </a:pPr>
              <a:endParaRPr lang="en-US" sz="1801" dirty="0">
                <a:solidFill>
                  <a:prstClr val="black"/>
                </a:solidFill>
                <a:latin typeface="Calibri" panose="020F0502020204030204"/>
              </a:endParaRPr>
            </a:p>
          </p:txBody>
        </p:sp>
      </p:grpSp>
      <p:sp>
        <p:nvSpPr>
          <p:cNvPr id="42" name="Pulse2" descr="{&quot;Key&quot;:&quot;POWER_USER_SHAPE_ICON&quot;,&quot;Value&quot;:&quot;POWER_USER_SHAPE_ICON_STYLE_1&quot;}">
            <a:extLst>
              <a:ext uri="{FF2B5EF4-FFF2-40B4-BE49-F238E27FC236}">
                <a16:creationId xmlns:a16="http://schemas.microsoft.com/office/drawing/2014/main" id="{EBDCD808-C979-40DB-A6EE-CC172E3F94A5}"/>
              </a:ext>
            </a:extLst>
          </p:cNvPr>
          <p:cNvSpPr>
            <a:spLocks noChangeAspect="1"/>
          </p:cNvSpPr>
          <p:nvPr>
            <p:custDataLst>
              <p:tags r:id="rId2"/>
            </p:custDataLst>
          </p:nvPr>
        </p:nvSpPr>
        <p:spPr bwMode="auto">
          <a:xfrm>
            <a:off x="1349282" y="3814232"/>
            <a:ext cx="542155" cy="542926"/>
          </a:xfrm>
          <a:custGeom>
            <a:avLst/>
            <a:gdLst>
              <a:gd name="connsiteX0" fmla="*/ 1628408 w 2081825"/>
              <a:gd name="connsiteY0" fmla="*/ 780893 h 2084782"/>
              <a:gd name="connsiteX1" fmla="*/ 1615236 w 2081825"/>
              <a:gd name="connsiteY1" fmla="*/ 790600 h 2084782"/>
              <a:gd name="connsiteX2" fmla="*/ 1535511 w 2081825"/>
              <a:gd name="connsiteY2" fmla="*/ 1187220 h 2084782"/>
              <a:gd name="connsiteX3" fmla="*/ 1535511 w 2081825"/>
              <a:gd name="connsiteY3" fmla="*/ 926505 h 2084782"/>
              <a:gd name="connsiteX4" fmla="*/ 1525805 w 2081825"/>
              <a:gd name="connsiteY4" fmla="*/ 914717 h 2084782"/>
              <a:gd name="connsiteX5" fmla="*/ 1512633 w 2081825"/>
              <a:gd name="connsiteY5" fmla="*/ 921651 h 2084782"/>
              <a:gd name="connsiteX6" fmla="*/ 1453013 w 2081825"/>
              <a:gd name="connsiteY6" fmla="*/ 1052008 h 2084782"/>
              <a:gd name="connsiteX7" fmla="*/ 1452017 w 2081825"/>
              <a:gd name="connsiteY7" fmla="*/ 1052008 h 2084782"/>
              <a:gd name="connsiteX8" fmla="*/ 1452016 w 2081825"/>
              <a:gd name="connsiteY8" fmla="*/ 1052008 h 2084782"/>
              <a:gd name="connsiteX9" fmla="*/ 1144208 w 2081825"/>
              <a:gd name="connsiteY9" fmla="*/ 1052008 h 2084782"/>
              <a:gd name="connsiteX10" fmla="*/ 1132422 w 2081825"/>
              <a:gd name="connsiteY10" fmla="*/ 1060329 h 2084782"/>
              <a:gd name="connsiteX11" fmla="*/ 1114398 w 2081825"/>
              <a:gd name="connsiteY11" fmla="*/ 1122734 h 2084782"/>
              <a:gd name="connsiteX12" fmla="*/ 1114398 w 2081825"/>
              <a:gd name="connsiteY12" fmla="*/ 793374 h 2084782"/>
              <a:gd name="connsiteX13" fmla="*/ 1103305 w 2081825"/>
              <a:gd name="connsiteY13" fmla="*/ 780893 h 2084782"/>
              <a:gd name="connsiteX14" fmla="*/ 1090133 w 2081825"/>
              <a:gd name="connsiteY14" fmla="*/ 790600 h 2084782"/>
              <a:gd name="connsiteX15" fmla="*/ 1010408 w 2081825"/>
              <a:gd name="connsiteY15" fmla="*/ 1187220 h 2084782"/>
              <a:gd name="connsiteX16" fmla="*/ 1010408 w 2081825"/>
              <a:gd name="connsiteY16" fmla="*/ 926505 h 2084782"/>
              <a:gd name="connsiteX17" fmla="*/ 1000702 w 2081825"/>
              <a:gd name="connsiteY17" fmla="*/ 914717 h 2084782"/>
              <a:gd name="connsiteX18" fmla="*/ 987530 w 2081825"/>
              <a:gd name="connsiteY18" fmla="*/ 921651 h 2084782"/>
              <a:gd name="connsiteX19" fmla="*/ 927910 w 2081825"/>
              <a:gd name="connsiteY19" fmla="*/ 1052008 h 2084782"/>
              <a:gd name="connsiteX20" fmla="*/ 926915 w 2081825"/>
              <a:gd name="connsiteY20" fmla="*/ 1052008 h 2084782"/>
              <a:gd name="connsiteX21" fmla="*/ 926914 w 2081825"/>
              <a:gd name="connsiteY21" fmla="*/ 1052008 h 2084782"/>
              <a:gd name="connsiteX22" fmla="*/ 619105 w 2081825"/>
              <a:gd name="connsiteY22" fmla="*/ 1052008 h 2084782"/>
              <a:gd name="connsiteX23" fmla="*/ 607319 w 2081825"/>
              <a:gd name="connsiteY23" fmla="*/ 1060329 h 2084782"/>
              <a:gd name="connsiteX24" fmla="*/ 589295 w 2081825"/>
              <a:gd name="connsiteY24" fmla="*/ 1122734 h 2084782"/>
              <a:gd name="connsiteX25" fmla="*/ 589295 w 2081825"/>
              <a:gd name="connsiteY25" fmla="*/ 793374 h 2084782"/>
              <a:gd name="connsiteX26" fmla="*/ 578202 w 2081825"/>
              <a:gd name="connsiteY26" fmla="*/ 780893 h 2084782"/>
              <a:gd name="connsiteX27" fmla="*/ 565030 w 2081825"/>
              <a:gd name="connsiteY27" fmla="*/ 790600 h 2084782"/>
              <a:gd name="connsiteX28" fmla="*/ 485305 w 2081825"/>
              <a:gd name="connsiteY28" fmla="*/ 1187220 h 2084782"/>
              <a:gd name="connsiteX29" fmla="*/ 485305 w 2081825"/>
              <a:gd name="connsiteY29" fmla="*/ 926505 h 2084782"/>
              <a:gd name="connsiteX30" fmla="*/ 475599 w 2081825"/>
              <a:gd name="connsiteY30" fmla="*/ 914717 h 2084782"/>
              <a:gd name="connsiteX31" fmla="*/ 462427 w 2081825"/>
              <a:gd name="connsiteY31" fmla="*/ 921651 h 2084782"/>
              <a:gd name="connsiteX32" fmla="*/ 402807 w 2081825"/>
              <a:gd name="connsiteY32" fmla="*/ 1052008 h 2084782"/>
              <a:gd name="connsiteX33" fmla="*/ 105397 w 2081825"/>
              <a:gd name="connsiteY33" fmla="*/ 1052008 h 2084782"/>
              <a:gd name="connsiteX34" fmla="*/ 92918 w 2081825"/>
              <a:gd name="connsiteY34" fmla="*/ 1063796 h 2084782"/>
              <a:gd name="connsiteX35" fmla="*/ 105397 w 2081825"/>
              <a:gd name="connsiteY35" fmla="*/ 1076277 h 2084782"/>
              <a:gd name="connsiteX36" fmla="*/ 411126 w 2081825"/>
              <a:gd name="connsiteY36" fmla="*/ 1076277 h 2084782"/>
              <a:gd name="connsiteX37" fmla="*/ 422218 w 2081825"/>
              <a:gd name="connsiteY37" fmla="*/ 1069343 h 2084782"/>
              <a:gd name="connsiteX38" fmla="*/ 461041 w 2081825"/>
              <a:gd name="connsiteY38" fmla="*/ 983363 h 2084782"/>
              <a:gd name="connsiteX39" fmla="*/ 461041 w 2081825"/>
              <a:gd name="connsiteY39" fmla="*/ 1310643 h 2084782"/>
              <a:gd name="connsiteX40" fmla="*/ 472133 w 2081825"/>
              <a:gd name="connsiteY40" fmla="*/ 1323124 h 2084782"/>
              <a:gd name="connsiteX41" fmla="*/ 473520 w 2081825"/>
              <a:gd name="connsiteY41" fmla="*/ 1323124 h 2084782"/>
              <a:gd name="connsiteX42" fmla="*/ 485305 w 2081825"/>
              <a:gd name="connsiteY42" fmla="*/ 1313417 h 2084782"/>
              <a:gd name="connsiteX43" fmla="*/ 564337 w 2081825"/>
              <a:gd name="connsiteY43" fmla="*/ 916797 h 2084782"/>
              <a:gd name="connsiteX44" fmla="*/ 564337 w 2081825"/>
              <a:gd name="connsiteY44" fmla="*/ 1205941 h 2084782"/>
              <a:gd name="connsiteX45" fmla="*/ 574736 w 2081825"/>
              <a:gd name="connsiteY45" fmla="*/ 1218422 h 2084782"/>
              <a:gd name="connsiteX46" fmla="*/ 588601 w 2081825"/>
              <a:gd name="connsiteY46" fmla="*/ 1209408 h 2084782"/>
              <a:gd name="connsiteX47" fmla="*/ 628811 w 2081825"/>
              <a:gd name="connsiteY47" fmla="*/ 1076277 h 2084782"/>
              <a:gd name="connsiteX48" fmla="*/ 630500 w 2081825"/>
              <a:gd name="connsiteY48" fmla="*/ 1076277 h 2084782"/>
              <a:gd name="connsiteX49" fmla="*/ 926914 w 2081825"/>
              <a:gd name="connsiteY49" fmla="*/ 1076277 h 2084782"/>
              <a:gd name="connsiteX50" fmla="*/ 936229 w 2081825"/>
              <a:gd name="connsiteY50" fmla="*/ 1076277 h 2084782"/>
              <a:gd name="connsiteX51" fmla="*/ 947321 w 2081825"/>
              <a:gd name="connsiteY51" fmla="*/ 1069343 h 2084782"/>
              <a:gd name="connsiteX52" fmla="*/ 986144 w 2081825"/>
              <a:gd name="connsiteY52" fmla="*/ 983363 h 2084782"/>
              <a:gd name="connsiteX53" fmla="*/ 986144 w 2081825"/>
              <a:gd name="connsiteY53" fmla="*/ 1310643 h 2084782"/>
              <a:gd name="connsiteX54" fmla="*/ 997236 w 2081825"/>
              <a:gd name="connsiteY54" fmla="*/ 1323124 h 2084782"/>
              <a:gd name="connsiteX55" fmla="*/ 998623 w 2081825"/>
              <a:gd name="connsiteY55" fmla="*/ 1323124 h 2084782"/>
              <a:gd name="connsiteX56" fmla="*/ 1010408 w 2081825"/>
              <a:gd name="connsiteY56" fmla="*/ 1313417 h 2084782"/>
              <a:gd name="connsiteX57" fmla="*/ 1089440 w 2081825"/>
              <a:gd name="connsiteY57" fmla="*/ 916797 h 2084782"/>
              <a:gd name="connsiteX58" fmla="*/ 1089440 w 2081825"/>
              <a:gd name="connsiteY58" fmla="*/ 1205941 h 2084782"/>
              <a:gd name="connsiteX59" fmla="*/ 1099839 w 2081825"/>
              <a:gd name="connsiteY59" fmla="*/ 1218422 h 2084782"/>
              <a:gd name="connsiteX60" fmla="*/ 1113704 w 2081825"/>
              <a:gd name="connsiteY60" fmla="*/ 1209408 h 2084782"/>
              <a:gd name="connsiteX61" fmla="*/ 1153914 w 2081825"/>
              <a:gd name="connsiteY61" fmla="*/ 1076277 h 2084782"/>
              <a:gd name="connsiteX62" fmla="*/ 1155603 w 2081825"/>
              <a:gd name="connsiteY62" fmla="*/ 1076277 h 2084782"/>
              <a:gd name="connsiteX63" fmla="*/ 1452016 w 2081825"/>
              <a:gd name="connsiteY63" fmla="*/ 1076277 h 2084782"/>
              <a:gd name="connsiteX64" fmla="*/ 1461332 w 2081825"/>
              <a:gd name="connsiteY64" fmla="*/ 1076277 h 2084782"/>
              <a:gd name="connsiteX65" fmla="*/ 1472424 w 2081825"/>
              <a:gd name="connsiteY65" fmla="*/ 1069343 h 2084782"/>
              <a:gd name="connsiteX66" fmla="*/ 1511247 w 2081825"/>
              <a:gd name="connsiteY66" fmla="*/ 983363 h 2084782"/>
              <a:gd name="connsiteX67" fmla="*/ 1511247 w 2081825"/>
              <a:gd name="connsiteY67" fmla="*/ 1310643 h 2084782"/>
              <a:gd name="connsiteX68" fmla="*/ 1522339 w 2081825"/>
              <a:gd name="connsiteY68" fmla="*/ 1323124 h 2084782"/>
              <a:gd name="connsiteX69" fmla="*/ 1523725 w 2081825"/>
              <a:gd name="connsiteY69" fmla="*/ 1323124 h 2084782"/>
              <a:gd name="connsiteX70" fmla="*/ 1535511 w 2081825"/>
              <a:gd name="connsiteY70" fmla="*/ 1313417 h 2084782"/>
              <a:gd name="connsiteX71" fmla="*/ 1614543 w 2081825"/>
              <a:gd name="connsiteY71" fmla="*/ 916797 h 2084782"/>
              <a:gd name="connsiteX72" fmla="*/ 1614543 w 2081825"/>
              <a:gd name="connsiteY72" fmla="*/ 1205941 h 2084782"/>
              <a:gd name="connsiteX73" fmla="*/ 1624942 w 2081825"/>
              <a:gd name="connsiteY73" fmla="*/ 1218422 h 2084782"/>
              <a:gd name="connsiteX74" fmla="*/ 1638807 w 2081825"/>
              <a:gd name="connsiteY74" fmla="*/ 1209408 h 2084782"/>
              <a:gd name="connsiteX75" fmla="*/ 1679016 w 2081825"/>
              <a:gd name="connsiteY75" fmla="*/ 1076277 h 2084782"/>
              <a:gd name="connsiteX76" fmla="*/ 1977120 w 2081825"/>
              <a:gd name="connsiteY76" fmla="*/ 1076277 h 2084782"/>
              <a:gd name="connsiteX77" fmla="*/ 1988905 w 2081825"/>
              <a:gd name="connsiteY77" fmla="*/ 1063796 h 2084782"/>
              <a:gd name="connsiteX78" fmla="*/ 1977120 w 2081825"/>
              <a:gd name="connsiteY78" fmla="*/ 1052008 h 2084782"/>
              <a:gd name="connsiteX79" fmla="*/ 1669311 w 2081825"/>
              <a:gd name="connsiteY79" fmla="*/ 1052008 h 2084782"/>
              <a:gd name="connsiteX80" fmla="*/ 1657525 w 2081825"/>
              <a:gd name="connsiteY80" fmla="*/ 1060329 h 2084782"/>
              <a:gd name="connsiteX81" fmla="*/ 1639500 w 2081825"/>
              <a:gd name="connsiteY81" fmla="*/ 1122734 h 2084782"/>
              <a:gd name="connsiteX82" fmla="*/ 1639500 w 2081825"/>
              <a:gd name="connsiteY82" fmla="*/ 793374 h 2084782"/>
              <a:gd name="connsiteX83" fmla="*/ 1628408 w 2081825"/>
              <a:gd name="connsiteY83" fmla="*/ 780893 h 2084782"/>
              <a:gd name="connsiteX84" fmla="*/ 677941 w 2081825"/>
              <a:gd name="connsiteY84" fmla="*/ 0 h 2084782"/>
              <a:gd name="connsiteX85" fmla="*/ 1400555 w 2081825"/>
              <a:gd name="connsiteY85" fmla="*/ 0 h 2084782"/>
              <a:gd name="connsiteX86" fmla="*/ 1400555 w 2081825"/>
              <a:gd name="connsiteY86" fmla="*/ 682128 h 2084782"/>
              <a:gd name="connsiteX87" fmla="*/ 2081825 w 2081825"/>
              <a:gd name="connsiteY87" fmla="*/ 682128 h 2084782"/>
              <a:gd name="connsiteX88" fmla="*/ 2081825 w 2081825"/>
              <a:gd name="connsiteY88" fmla="*/ 1403300 h 2084782"/>
              <a:gd name="connsiteX89" fmla="*/ 1405817 w 2081825"/>
              <a:gd name="connsiteY89" fmla="*/ 1403300 h 2084782"/>
              <a:gd name="connsiteX90" fmla="*/ 1405817 w 2081825"/>
              <a:gd name="connsiteY90" fmla="*/ 2084782 h 2084782"/>
              <a:gd name="connsiteX91" fmla="*/ 680733 w 2081825"/>
              <a:gd name="connsiteY91" fmla="*/ 2084782 h 2084782"/>
              <a:gd name="connsiteX92" fmla="*/ 680733 w 2081825"/>
              <a:gd name="connsiteY92" fmla="*/ 1403622 h 2084782"/>
              <a:gd name="connsiteX93" fmla="*/ 0 w 2081825"/>
              <a:gd name="connsiteY93" fmla="*/ 1403622 h 2084782"/>
              <a:gd name="connsiteX94" fmla="*/ 0 w 2081825"/>
              <a:gd name="connsiteY94" fmla="*/ 682128 h 2084782"/>
              <a:gd name="connsiteX95" fmla="*/ 677941 w 2081825"/>
              <a:gd name="connsiteY95" fmla="*/ 682128 h 20847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Lst>
            <a:rect l="l" t="t" r="r" b="b"/>
            <a:pathLst>
              <a:path w="2081825" h="2084782">
                <a:moveTo>
                  <a:pt x="1628408" y="780893"/>
                </a:moveTo>
                <a:cubicBezTo>
                  <a:pt x="1622169" y="780199"/>
                  <a:pt x="1615929" y="785053"/>
                  <a:pt x="1615236" y="790600"/>
                </a:cubicBezTo>
                <a:lnTo>
                  <a:pt x="1535511" y="1187220"/>
                </a:lnTo>
                <a:lnTo>
                  <a:pt x="1535511" y="926505"/>
                </a:lnTo>
                <a:cubicBezTo>
                  <a:pt x="1535511" y="920957"/>
                  <a:pt x="1532045" y="916104"/>
                  <a:pt x="1525805" y="914717"/>
                </a:cubicBezTo>
                <a:cubicBezTo>
                  <a:pt x="1520259" y="914024"/>
                  <a:pt x="1514713" y="916797"/>
                  <a:pt x="1512633" y="921651"/>
                </a:cubicBezTo>
                <a:lnTo>
                  <a:pt x="1453013" y="1052008"/>
                </a:lnTo>
                <a:lnTo>
                  <a:pt x="1452017" y="1052008"/>
                </a:lnTo>
                <a:lnTo>
                  <a:pt x="1452016" y="1052008"/>
                </a:lnTo>
                <a:lnTo>
                  <a:pt x="1144208" y="1052008"/>
                </a:lnTo>
                <a:cubicBezTo>
                  <a:pt x="1139355" y="1052008"/>
                  <a:pt x="1134502" y="1055475"/>
                  <a:pt x="1132422" y="1060329"/>
                </a:cubicBezTo>
                <a:lnTo>
                  <a:pt x="1114398" y="1122734"/>
                </a:lnTo>
                <a:lnTo>
                  <a:pt x="1114398" y="793374"/>
                </a:lnTo>
                <a:cubicBezTo>
                  <a:pt x="1114398" y="787133"/>
                  <a:pt x="1109545" y="781586"/>
                  <a:pt x="1103305" y="780893"/>
                </a:cubicBezTo>
                <a:cubicBezTo>
                  <a:pt x="1097066" y="780199"/>
                  <a:pt x="1090827" y="785053"/>
                  <a:pt x="1090133" y="790600"/>
                </a:cubicBezTo>
                <a:lnTo>
                  <a:pt x="1010408" y="1187220"/>
                </a:lnTo>
                <a:lnTo>
                  <a:pt x="1010408" y="926505"/>
                </a:lnTo>
                <a:cubicBezTo>
                  <a:pt x="1010408" y="920957"/>
                  <a:pt x="1006942" y="916104"/>
                  <a:pt x="1000702" y="914717"/>
                </a:cubicBezTo>
                <a:cubicBezTo>
                  <a:pt x="995156" y="914024"/>
                  <a:pt x="989610" y="916797"/>
                  <a:pt x="987530" y="921651"/>
                </a:cubicBezTo>
                <a:lnTo>
                  <a:pt x="927910" y="1052008"/>
                </a:lnTo>
                <a:lnTo>
                  <a:pt x="926915" y="1052008"/>
                </a:lnTo>
                <a:lnTo>
                  <a:pt x="926914" y="1052008"/>
                </a:lnTo>
                <a:lnTo>
                  <a:pt x="619105" y="1052008"/>
                </a:lnTo>
                <a:cubicBezTo>
                  <a:pt x="614252" y="1052008"/>
                  <a:pt x="609399" y="1055475"/>
                  <a:pt x="607319" y="1060329"/>
                </a:cubicBezTo>
                <a:lnTo>
                  <a:pt x="589295" y="1122734"/>
                </a:lnTo>
                <a:lnTo>
                  <a:pt x="589295" y="793374"/>
                </a:lnTo>
                <a:cubicBezTo>
                  <a:pt x="589295" y="787133"/>
                  <a:pt x="584442" y="781586"/>
                  <a:pt x="578202" y="780893"/>
                </a:cubicBezTo>
                <a:cubicBezTo>
                  <a:pt x="571963" y="780199"/>
                  <a:pt x="565724" y="785053"/>
                  <a:pt x="565030" y="790600"/>
                </a:cubicBezTo>
                <a:lnTo>
                  <a:pt x="485305" y="1187220"/>
                </a:lnTo>
                <a:lnTo>
                  <a:pt x="485305" y="926505"/>
                </a:lnTo>
                <a:cubicBezTo>
                  <a:pt x="485305" y="920957"/>
                  <a:pt x="481839" y="916104"/>
                  <a:pt x="475599" y="914717"/>
                </a:cubicBezTo>
                <a:cubicBezTo>
                  <a:pt x="470053" y="914024"/>
                  <a:pt x="464507" y="916797"/>
                  <a:pt x="462427" y="921651"/>
                </a:cubicBezTo>
                <a:lnTo>
                  <a:pt x="402807" y="1052008"/>
                </a:lnTo>
                <a:lnTo>
                  <a:pt x="105397" y="1052008"/>
                </a:lnTo>
                <a:cubicBezTo>
                  <a:pt x="98464" y="1052008"/>
                  <a:pt x="92918" y="1057555"/>
                  <a:pt x="92918" y="1063796"/>
                </a:cubicBezTo>
                <a:cubicBezTo>
                  <a:pt x="92918" y="1070730"/>
                  <a:pt x="98464" y="1076277"/>
                  <a:pt x="105397" y="1076277"/>
                </a:cubicBezTo>
                <a:lnTo>
                  <a:pt x="411126" y="1076277"/>
                </a:lnTo>
                <a:cubicBezTo>
                  <a:pt x="415979" y="1076277"/>
                  <a:pt x="420138" y="1073503"/>
                  <a:pt x="422218" y="1069343"/>
                </a:cubicBezTo>
                <a:lnTo>
                  <a:pt x="461041" y="983363"/>
                </a:lnTo>
                <a:lnTo>
                  <a:pt x="461041" y="1310643"/>
                </a:lnTo>
                <a:cubicBezTo>
                  <a:pt x="461041" y="1316884"/>
                  <a:pt x="465894" y="1322431"/>
                  <a:pt x="472133" y="1323124"/>
                </a:cubicBezTo>
                <a:cubicBezTo>
                  <a:pt x="472826" y="1323124"/>
                  <a:pt x="472826" y="1323124"/>
                  <a:pt x="473520" y="1323124"/>
                </a:cubicBezTo>
                <a:cubicBezTo>
                  <a:pt x="479066" y="1323124"/>
                  <a:pt x="483919" y="1318964"/>
                  <a:pt x="485305" y="1313417"/>
                </a:cubicBezTo>
                <a:lnTo>
                  <a:pt x="564337" y="916797"/>
                </a:lnTo>
                <a:lnTo>
                  <a:pt x="564337" y="1205941"/>
                </a:lnTo>
                <a:cubicBezTo>
                  <a:pt x="564337" y="1212182"/>
                  <a:pt x="569190" y="1217035"/>
                  <a:pt x="574736" y="1218422"/>
                </a:cubicBezTo>
                <a:cubicBezTo>
                  <a:pt x="580975" y="1219116"/>
                  <a:pt x="586522" y="1215649"/>
                  <a:pt x="588601" y="1209408"/>
                </a:cubicBezTo>
                <a:lnTo>
                  <a:pt x="628811" y="1076277"/>
                </a:lnTo>
                <a:lnTo>
                  <a:pt x="630500" y="1076277"/>
                </a:lnTo>
                <a:lnTo>
                  <a:pt x="926914" y="1076277"/>
                </a:lnTo>
                <a:lnTo>
                  <a:pt x="936229" y="1076277"/>
                </a:lnTo>
                <a:cubicBezTo>
                  <a:pt x="941082" y="1076277"/>
                  <a:pt x="945241" y="1073503"/>
                  <a:pt x="947321" y="1069343"/>
                </a:cubicBezTo>
                <a:lnTo>
                  <a:pt x="986144" y="983363"/>
                </a:lnTo>
                <a:lnTo>
                  <a:pt x="986144" y="1310643"/>
                </a:lnTo>
                <a:cubicBezTo>
                  <a:pt x="986144" y="1316884"/>
                  <a:pt x="990997" y="1322431"/>
                  <a:pt x="997236" y="1323124"/>
                </a:cubicBezTo>
                <a:cubicBezTo>
                  <a:pt x="997929" y="1323124"/>
                  <a:pt x="997929" y="1323124"/>
                  <a:pt x="998623" y="1323124"/>
                </a:cubicBezTo>
                <a:cubicBezTo>
                  <a:pt x="1004169" y="1323124"/>
                  <a:pt x="1009022" y="1318964"/>
                  <a:pt x="1010408" y="1313417"/>
                </a:cubicBezTo>
                <a:lnTo>
                  <a:pt x="1089440" y="916797"/>
                </a:lnTo>
                <a:lnTo>
                  <a:pt x="1089440" y="1205941"/>
                </a:lnTo>
                <a:cubicBezTo>
                  <a:pt x="1089440" y="1212182"/>
                  <a:pt x="1094293" y="1217035"/>
                  <a:pt x="1099839" y="1218422"/>
                </a:cubicBezTo>
                <a:cubicBezTo>
                  <a:pt x="1106078" y="1219116"/>
                  <a:pt x="1111625" y="1215649"/>
                  <a:pt x="1113704" y="1209408"/>
                </a:cubicBezTo>
                <a:lnTo>
                  <a:pt x="1153914" y="1076277"/>
                </a:lnTo>
                <a:lnTo>
                  <a:pt x="1155603" y="1076277"/>
                </a:lnTo>
                <a:lnTo>
                  <a:pt x="1452016" y="1076277"/>
                </a:lnTo>
                <a:lnTo>
                  <a:pt x="1461332" y="1076277"/>
                </a:lnTo>
                <a:cubicBezTo>
                  <a:pt x="1466185" y="1076277"/>
                  <a:pt x="1470344" y="1073503"/>
                  <a:pt x="1472424" y="1069343"/>
                </a:cubicBezTo>
                <a:lnTo>
                  <a:pt x="1511247" y="983363"/>
                </a:lnTo>
                <a:lnTo>
                  <a:pt x="1511247" y="1310643"/>
                </a:lnTo>
                <a:cubicBezTo>
                  <a:pt x="1511247" y="1316884"/>
                  <a:pt x="1516100" y="1322431"/>
                  <a:pt x="1522339" y="1323124"/>
                </a:cubicBezTo>
                <a:cubicBezTo>
                  <a:pt x="1523032" y="1323124"/>
                  <a:pt x="1523032" y="1323124"/>
                  <a:pt x="1523725" y="1323124"/>
                </a:cubicBezTo>
                <a:cubicBezTo>
                  <a:pt x="1529272" y="1323124"/>
                  <a:pt x="1534124" y="1318964"/>
                  <a:pt x="1535511" y="1313417"/>
                </a:cubicBezTo>
                <a:lnTo>
                  <a:pt x="1614543" y="916797"/>
                </a:lnTo>
                <a:lnTo>
                  <a:pt x="1614543" y="1205941"/>
                </a:lnTo>
                <a:cubicBezTo>
                  <a:pt x="1614543" y="1212182"/>
                  <a:pt x="1619396" y="1217035"/>
                  <a:pt x="1624942" y="1218422"/>
                </a:cubicBezTo>
                <a:cubicBezTo>
                  <a:pt x="1631181" y="1219116"/>
                  <a:pt x="1636727" y="1215649"/>
                  <a:pt x="1638807" y="1209408"/>
                </a:cubicBezTo>
                <a:lnTo>
                  <a:pt x="1679016" y="1076277"/>
                </a:lnTo>
                <a:lnTo>
                  <a:pt x="1977120" y="1076277"/>
                </a:lnTo>
                <a:cubicBezTo>
                  <a:pt x="1984052" y="1076277"/>
                  <a:pt x="1988905" y="1070730"/>
                  <a:pt x="1988905" y="1063796"/>
                </a:cubicBezTo>
                <a:cubicBezTo>
                  <a:pt x="1988905" y="1057555"/>
                  <a:pt x="1984052" y="1052008"/>
                  <a:pt x="1977120" y="1052008"/>
                </a:cubicBezTo>
                <a:lnTo>
                  <a:pt x="1669311" y="1052008"/>
                </a:lnTo>
                <a:cubicBezTo>
                  <a:pt x="1664458" y="1052008"/>
                  <a:pt x="1659605" y="1055475"/>
                  <a:pt x="1657525" y="1060329"/>
                </a:cubicBezTo>
                <a:lnTo>
                  <a:pt x="1639500" y="1122734"/>
                </a:lnTo>
                <a:lnTo>
                  <a:pt x="1639500" y="793374"/>
                </a:lnTo>
                <a:cubicBezTo>
                  <a:pt x="1639500" y="787133"/>
                  <a:pt x="1634648" y="781586"/>
                  <a:pt x="1628408" y="780893"/>
                </a:cubicBezTo>
                <a:close/>
                <a:moveTo>
                  <a:pt x="677941" y="0"/>
                </a:moveTo>
                <a:lnTo>
                  <a:pt x="1400555" y="0"/>
                </a:lnTo>
                <a:lnTo>
                  <a:pt x="1400555" y="682128"/>
                </a:lnTo>
                <a:lnTo>
                  <a:pt x="2081825" y="682128"/>
                </a:lnTo>
                <a:lnTo>
                  <a:pt x="2081825" y="1403300"/>
                </a:lnTo>
                <a:lnTo>
                  <a:pt x="1405817" y="1403300"/>
                </a:lnTo>
                <a:lnTo>
                  <a:pt x="1405817" y="2084782"/>
                </a:lnTo>
                <a:lnTo>
                  <a:pt x="680733" y="2084782"/>
                </a:lnTo>
                <a:lnTo>
                  <a:pt x="680733" y="1403622"/>
                </a:lnTo>
                <a:lnTo>
                  <a:pt x="0" y="1403622"/>
                </a:lnTo>
                <a:lnTo>
                  <a:pt x="0" y="682128"/>
                </a:lnTo>
                <a:lnTo>
                  <a:pt x="677941" y="682128"/>
                </a:lnTo>
                <a:close/>
              </a:path>
            </a:pathLst>
          </a:custGeom>
          <a:solidFill>
            <a:schemeClr val="bg1"/>
          </a:solidFill>
          <a:ln>
            <a:noFill/>
          </a:ln>
        </p:spPr>
        <p:txBody>
          <a:bodyPr vert="horz" wrap="square" lIns="91440" tIns="45721" rIns="91440" bIns="45721" numCol="1" anchor="t" anchorCtr="0" compatLnSpc="1">
            <a:prstTxWarp prst="textNoShape">
              <a:avLst/>
            </a:prstTxWarp>
            <a:noAutofit/>
          </a:bodyPr>
          <a:lstStyle/>
          <a:p>
            <a:pPr defTabSz="914406">
              <a:defRPr/>
            </a:pPr>
            <a:endParaRPr lang="en-US" sz="1801" dirty="0">
              <a:solidFill>
                <a:prstClr val="black"/>
              </a:solidFill>
              <a:latin typeface="Calibri" panose="020F0502020204030204"/>
            </a:endParaRPr>
          </a:p>
        </p:txBody>
      </p:sp>
      <p:grpSp>
        <p:nvGrpSpPr>
          <p:cNvPr id="47" name="Care" descr="{&quot;Key&quot;:&quot;POWER_USER_SHAPE_ICON&quot;,&quot;Value&quot;:&quot;POWER_USER_SHAPE_ICON_STYLE_1&quot;}">
            <a:extLst>
              <a:ext uri="{FF2B5EF4-FFF2-40B4-BE49-F238E27FC236}">
                <a16:creationId xmlns:a16="http://schemas.microsoft.com/office/drawing/2014/main" id="{343E5A6C-E5A7-4C3F-B1F7-A79751865AD1}"/>
              </a:ext>
            </a:extLst>
          </p:cNvPr>
          <p:cNvGrpSpPr>
            <a:grpSpLocks noChangeAspect="1"/>
          </p:cNvGrpSpPr>
          <p:nvPr>
            <p:custDataLst>
              <p:tags r:id="rId3"/>
            </p:custDataLst>
          </p:nvPr>
        </p:nvGrpSpPr>
        <p:grpSpPr>
          <a:xfrm>
            <a:off x="1335314" y="4827421"/>
            <a:ext cx="592503" cy="542926"/>
            <a:chOff x="5245768" y="1839097"/>
            <a:chExt cx="3304334" cy="3027844"/>
          </a:xfrm>
          <a:solidFill>
            <a:schemeClr val="bg1"/>
          </a:solidFill>
        </p:grpSpPr>
        <p:grpSp>
          <p:nvGrpSpPr>
            <p:cNvPr id="48" name="POWER_USER_ID_ICONS_Food_Bank">
              <a:extLst>
                <a:ext uri="{FF2B5EF4-FFF2-40B4-BE49-F238E27FC236}">
                  <a16:creationId xmlns:a16="http://schemas.microsoft.com/office/drawing/2014/main" id="{AD21E462-23EF-4833-A0F7-6770E1BAFAE2}"/>
                </a:ext>
              </a:extLst>
            </p:cNvPr>
            <p:cNvGrpSpPr>
              <a:grpSpLocks noChangeAspect="1"/>
            </p:cNvGrpSpPr>
            <p:nvPr>
              <p:custDataLst>
                <p:tags r:id="rId6"/>
              </p:custDataLst>
            </p:nvPr>
          </p:nvGrpSpPr>
          <p:grpSpPr bwMode="auto">
            <a:xfrm>
              <a:off x="5245768" y="2545432"/>
              <a:ext cx="3304334" cy="2321509"/>
              <a:chOff x="8" y="205"/>
              <a:chExt cx="390" cy="274"/>
            </a:xfrm>
            <a:grpFill/>
          </p:grpSpPr>
          <p:sp>
            <p:nvSpPr>
              <p:cNvPr id="58" name="Food_Bank">
                <a:extLst>
                  <a:ext uri="{FF2B5EF4-FFF2-40B4-BE49-F238E27FC236}">
                    <a16:creationId xmlns:a16="http://schemas.microsoft.com/office/drawing/2014/main" id="{89782FBD-0C3E-4785-9554-EEF5C7548A10}"/>
                  </a:ext>
                </a:extLst>
              </p:cNvPr>
              <p:cNvSpPr>
                <a:spLocks/>
              </p:cNvSpPr>
              <p:nvPr>
                <p:custDataLst>
                  <p:tags r:id="rId8"/>
                </p:custDataLst>
              </p:nvPr>
            </p:nvSpPr>
            <p:spPr bwMode="auto">
              <a:xfrm>
                <a:off x="233" y="205"/>
                <a:ext cx="165" cy="274"/>
              </a:xfrm>
              <a:custGeom>
                <a:avLst/>
                <a:gdLst>
                  <a:gd name="T0" fmla="*/ 384 w 438"/>
                  <a:gd name="T1" fmla="*/ 0 h 727"/>
                  <a:gd name="T2" fmla="*/ 330 w 438"/>
                  <a:gd name="T3" fmla="*/ 54 h 727"/>
                  <a:gd name="T4" fmla="*/ 330 w 438"/>
                  <a:gd name="T5" fmla="*/ 264 h 727"/>
                  <a:gd name="T6" fmla="*/ 376 w 438"/>
                  <a:gd name="T7" fmla="*/ 332 h 727"/>
                  <a:gd name="T8" fmla="*/ 354 w 438"/>
                  <a:gd name="T9" fmla="*/ 383 h 727"/>
                  <a:gd name="T10" fmla="*/ 243 w 438"/>
                  <a:gd name="T11" fmla="*/ 505 h 727"/>
                  <a:gd name="T12" fmla="*/ 228 w 438"/>
                  <a:gd name="T13" fmla="*/ 533 h 727"/>
                  <a:gd name="T14" fmla="*/ 225 w 438"/>
                  <a:gd name="T15" fmla="*/ 553 h 727"/>
                  <a:gd name="T16" fmla="*/ 190 w 438"/>
                  <a:gd name="T17" fmla="*/ 553 h 727"/>
                  <a:gd name="T18" fmla="*/ 194 w 438"/>
                  <a:gd name="T19" fmla="*/ 522 h 727"/>
                  <a:gd name="T20" fmla="*/ 219 w 438"/>
                  <a:gd name="T21" fmla="*/ 479 h 727"/>
                  <a:gd name="T22" fmla="*/ 328 w 438"/>
                  <a:gd name="T23" fmla="*/ 362 h 727"/>
                  <a:gd name="T24" fmla="*/ 339 w 438"/>
                  <a:gd name="T25" fmla="*/ 334 h 727"/>
                  <a:gd name="T26" fmla="*/ 296 w 438"/>
                  <a:gd name="T27" fmla="*/ 291 h 727"/>
                  <a:gd name="T28" fmla="*/ 266 w 438"/>
                  <a:gd name="T29" fmla="*/ 303 h 727"/>
                  <a:gd name="T30" fmla="*/ 39 w 438"/>
                  <a:gd name="T31" fmla="*/ 531 h 727"/>
                  <a:gd name="T32" fmla="*/ 2 w 438"/>
                  <a:gd name="T33" fmla="*/ 645 h 727"/>
                  <a:gd name="T34" fmla="*/ 3 w 438"/>
                  <a:gd name="T35" fmla="*/ 727 h 727"/>
                  <a:gd name="T36" fmla="*/ 197 w 438"/>
                  <a:gd name="T37" fmla="*/ 727 h 727"/>
                  <a:gd name="T38" fmla="*/ 197 w 438"/>
                  <a:gd name="T39" fmla="*/ 692 h 727"/>
                  <a:gd name="T40" fmla="*/ 219 w 438"/>
                  <a:gd name="T41" fmla="*/ 639 h 727"/>
                  <a:gd name="T42" fmla="*/ 398 w 438"/>
                  <a:gd name="T43" fmla="*/ 449 h 727"/>
                  <a:gd name="T44" fmla="*/ 438 w 438"/>
                  <a:gd name="T45" fmla="*/ 341 h 727"/>
                  <a:gd name="T46" fmla="*/ 438 w 438"/>
                  <a:gd name="T47" fmla="*/ 54 h 727"/>
                  <a:gd name="T48" fmla="*/ 384 w 438"/>
                  <a:gd name="T49" fmla="*/ 0 h 7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438" h="727">
                    <a:moveTo>
                      <a:pt x="384" y="0"/>
                    </a:moveTo>
                    <a:cubicBezTo>
                      <a:pt x="354" y="0"/>
                      <a:pt x="330" y="25"/>
                      <a:pt x="330" y="54"/>
                    </a:cubicBezTo>
                    <a:lnTo>
                      <a:pt x="330" y="264"/>
                    </a:lnTo>
                    <a:cubicBezTo>
                      <a:pt x="358" y="277"/>
                      <a:pt x="376" y="303"/>
                      <a:pt x="376" y="332"/>
                    </a:cubicBezTo>
                    <a:cubicBezTo>
                      <a:pt x="376" y="351"/>
                      <a:pt x="368" y="369"/>
                      <a:pt x="354" y="383"/>
                    </a:cubicBezTo>
                    <a:lnTo>
                      <a:pt x="243" y="505"/>
                    </a:lnTo>
                    <a:cubicBezTo>
                      <a:pt x="238" y="512"/>
                      <a:pt x="231" y="522"/>
                      <a:pt x="228" y="533"/>
                    </a:cubicBezTo>
                    <a:cubicBezTo>
                      <a:pt x="226" y="539"/>
                      <a:pt x="225" y="545"/>
                      <a:pt x="225" y="553"/>
                    </a:cubicBezTo>
                    <a:lnTo>
                      <a:pt x="190" y="553"/>
                    </a:lnTo>
                    <a:cubicBezTo>
                      <a:pt x="190" y="542"/>
                      <a:pt x="191" y="532"/>
                      <a:pt x="194" y="522"/>
                    </a:cubicBezTo>
                    <a:cubicBezTo>
                      <a:pt x="200" y="503"/>
                      <a:pt x="212" y="487"/>
                      <a:pt x="219" y="479"/>
                    </a:cubicBezTo>
                    <a:lnTo>
                      <a:pt x="328" y="362"/>
                    </a:lnTo>
                    <a:cubicBezTo>
                      <a:pt x="335" y="354"/>
                      <a:pt x="339" y="344"/>
                      <a:pt x="339" y="334"/>
                    </a:cubicBezTo>
                    <a:cubicBezTo>
                      <a:pt x="339" y="310"/>
                      <a:pt x="319" y="291"/>
                      <a:pt x="296" y="291"/>
                    </a:cubicBezTo>
                    <a:cubicBezTo>
                      <a:pt x="284" y="291"/>
                      <a:pt x="274" y="295"/>
                      <a:pt x="266" y="303"/>
                    </a:cubicBezTo>
                    <a:lnTo>
                      <a:pt x="39" y="531"/>
                    </a:lnTo>
                    <a:cubicBezTo>
                      <a:pt x="0" y="572"/>
                      <a:pt x="2" y="613"/>
                      <a:pt x="2" y="645"/>
                    </a:cubicBezTo>
                    <a:lnTo>
                      <a:pt x="3" y="727"/>
                    </a:lnTo>
                    <a:lnTo>
                      <a:pt x="197" y="727"/>
                    </a:lnTo>
                    <a:lnTo>
                      <a:pt x="197" y="692"/>
                    </a:lnTo>
                    <a:cubicBezTo>
                      <a:pt x="197" y="670"/>
                      <a:pt x="201" y="655"/>
                      <a:pt x="219" y="639"/>
                    </a:cubicBezTo>
                    <a:lnTo>
                      <a:pt x="398" y="449"/>
                    </a:lnTo>
                    <a:cubicBezTo>
                      <a:pt x="424" y="419"/>
                      <a:pt x="438" y="381"/>
                      <a:pt x="438" y="341"/>
                    </a:cubicBezTo>
                    <a:lnTo>
                      <a:pt x="438" y="54"/>
                    </a:lnTo>
                    <a:cubicBezTo>
                      <a:pt x="438" y="25"/>
                      <a:pt x="414" y="0"/>
                      <a:pt x="384" y="0"/>
                    </a:cubicBezTo>
                    <a:close/>
                  </a:path>
                </a:pathLst>
              </a:custGeom>
              <a:grpFill/>
              <a:ln w="0">
                <a:noFill/>
                <a:prstDash val="solid"/>
                <a:round/>
                <a:headEnd/>
                <a:tailEnd/>
              </a:ln>
            </p:spPr>
            <p:txBody>
              <a:bodyPr vert="horz" wrap="square" lIns="91440" tIns="45721" rIns="91440" bIns="45721" numCol="1" anchor="t" anchorCtr="0" compatLnSpc="1">
                <a:prstTxWarp prst="textNoShape">
                  <a:avLst/>
                </a:prstTxWarp>
              </a:bodyPr>
              <a:lstStyle/>
              <a:p>
                <a:pPr defTabSz="914406">
                  <a:defRPr/>
                </a:pPr>
                <a:endParaRPr lang="en-US" sz="1801" dirty="0">
                  <a:solidFill>
                    <a:prstClr val="black"/>
                  </a:solidFill>
                  <a:latin typeface="Calibri" panose="020F0502020204030204"/>
                </a:endParaRPr>
              </a:p>
            </p:txBody>
          </p:sp>
          <p:sp>
            <p:nvSpPr>
              <p:cNvPr id="59" name="Food_Bank">
                <a:extLst>
                  <a:ext uri="{FF2B5EF4-FFF2-40B4-BE49-F238E27FC236}">
                    <a16:creationId xmlns:a16="http://schemas.microsoft.com/office/drawing/2014/main" id="{06C9B011-E3BE-4F33-8A63-0F5854CC7F5F}"/>
                  </a:ext>
                </a:extLst>
              </p:cNvPr>
              <p:cNvSpPr>
                <a:spLocks/>
              </p:cNvSpPr>
              <p:nvPr>
                <p:custDataLst>
                  <p:tags r:id="rId9"/>
                </p:custDataLst>
              </p:nvPr>
            </p:nvSpPr>
            <p:spPr bwMode="auto">
              <a:xfrm>
                <a:off x="8" y="205"/>
                <a:ext cx="165" cy="274"/>
              </a:xfrm>
              <a:custGeom>
                <a:avLst/>
                <a:gdLst>
                  <a:gd name="T0" fmla="*/ 172 w 438"/>
                  <a:gd name="T1" fmla="*/ 303 h 727"/>
                  <a:gd name="T2" fmla="*/ 142 w 438"/>
                  <a:gd name="T3" fmla="*/ 291 h 727"/>
                  <a:gd name="T4" fmla="*/ 99 w 438"/>
                  <a:gd name="T5" fmla="*/ 334 h 727"/>
                  <a:gd name="T6" fmla="*/ 109 w 438"/>
                  <a:gd name="T7" fmla="*/ 362 h 727"/>
                  <a:gd name="T8" fmla="*/ 219 w 438"/>
                  <a:gd name="T9" fmla="*/ 479 h 727"/>
                  <a:gd name="T10" fmla="*/ 244 w 438"/>
                  <a:gd name="T11" fmla="*/ 522 h 727"/>
                  <a:gd name="T12" fmla="*/ 248 w 438"/>
                  <a:gd name="T13" fmla="*/ 553 h 727"/>
                  <a:gd name="T14" fmla="*/ 213 w 438"/>
                  <a:gd name="T15" fmla="*/ 553 h 727"/>
                  <a:gd name="T16" fmla="*/ 210 w 438"/>
                  <a:gd name="T17" fmla="*/ 533 h 727"/>
                  <a:gd name="T18" fmla="*/ 195 w 438"/>
                  <a:gd name="T19" fmla="*/ 505 h 727"/>
                  <a:gd name="T20" fmla="*/ 84 w 438"/>
                  <a:gd name="T21" fmla="*/ 383 h 727"/>
                  <a:gd name="T22" fmla="*/ 62 w 438"/>
                  <a:gd name="T23" fmla="*/ 332 h 727"/>
                  <a:gd name="T24" fmla="*/ 108 w 438"/>
                  <a:gd name="T25" fmla="*/ 264 h 727"/>
                  <a:gd name="T26" fmla="*/ 108 w 438"/>
                  <a:gd name="T27" fmla="*/ 54 h 727"/>
                  <a:gd name="T28" fmla="*/ 54 w 438"/>
                  <a:gd name="T29" fmla="*/ 0 h 727"/>
                  <a:gd name="T30" fmla="*/ 0 w 438"/>
                  <a:gd name="T31" fmla="*/ 54 h 727"/>
                  <a:gd name="T32" fmla="*/ 0 w 438"/>
                  <a:gd name="T33" fmla="*/ 341 h 727"/>
                  <a:gd name="T34" fmla="*/ 40 w 438"/>
                  <a:gd name="T35" fmla="*/ 449 h 727"/>
                  <a:gd name="T36" fmla="*/ 219 w 438"/>
                  <a:gd name="T37" fmla="*/ 639 h 727"/>
                  <a:gd name="T38" fmla="*/ 241 w 438"/>
                  <a:gd name="T39" fmla="*/ 692 h 727"/>
                  <a:gd name="T40" fmla="*/ 241 w 438"/>
                  <a:gd name="T41" fmla="*/ 727 h 727"/>
                  <a:gd name="T42" fmla="*/ 435 w 438"/>
                  <a:gd name="T43" fmla="*/ 727 h 727"/>
                  <a:gd name="T44" fmla="*/ 436 w 438"/>
                  <a:gd name="T45" fmla="*/ 645 h 727"/>
                  <a:gd name="T46" fmla="*/ 399 w 438"/>
                  <a:gd name="T47" fmla="*/ 531 h 727"/>
                  <a:gd name="T48" fmla="*/ 172 w 438"/>
                  <a:gd name="T49" fmla="*/ 303 h 7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438" h="727">
                    <a:moveTo>
                      <a:pt x="172" y="303"/>
                    </a:moveTo>
                    <a:cubicBezTo>
                      <a:pt x="164" y="295"/>
                      <a:pt x="153" y="291"/>
                      <a:pt x="142" y="291"/>
                    </a:cubicBezTo>
                    <a:cubicBezTo>
                      <a:pt x="118" y="291"/>
                      <a:pt x="99" y="310"/>
                      <a:pt x="99" y="334"/>
                    </a:cubicBezTo>
                    <a:cubicBezTo>
                      <a:pt x="99" y="344"/>
                      <a:pt x="103" y="354"/>
                      <a:pt x="109" y="362"/>
                    </a:cubicBezTo>
                    <a:lnTo>
                      <a:pt x="219" y="479"/>
                    </a:lnTo>
                    <a:cubicBezTo>
                      <a:pt x="226" y="487"/>
                      <a:pt x="238" y="503"/>
                      <a:pt x="244" y="522"/>
                    </a:cubicBezTo>
                    <a:cubicBezTo>
                      <a:pt x="247" y="532"/>
                      <a:pt x="248" y="542"/>
                      <a:pt x="248" y="553"/>
                    </a:cubicBezTo>
                    <a:lnTo>
                      <a:pt x="213" y="553"/>
                    </a:lnTo>
                    <a:cubicBezTo>
                      <a:pt x="213" y="545"/>
                      <a:pt x="212" y="539"/>
                      <a:pt x="210" y="533"/>
                    </a:cubicBezTo>
                    <a:cubicBezTo>
                      <a:pt x="207" y="522"/>
                      <a:pt x="200" y="512"/>
                      <a:pt x="195" y="505"/>
                    </a:cubicBezTo>
                    <a:lnTo>
                      <a:pt x="84" y="383"/>
                    </a:lnTo>
                    <a:cubicBezTo>
                      <a:pt x="70" y="369"/>
                      <a:pt x="62" y="351"/>
                      <a:pt x="62" y="332"/>
                    </a:cubicBezTo>
                    <a:cubicBezTo>
                      <a:pt x="62" y="303"/>
                      <a:pt x="79" y="277"/>
                      <a:pt x="108" y="264"/>
                    </a:cubicBezTo>
                    <a:lnTo>
                      <a:pt x="108" y="54"/>
                    </a:lnTo>
                    <a:cubicBezTo>
                      <a:pt x="108" y="25"/>
                      <a:pt x="84" y="0"/>
                      <a:pt x="54" y="0"/>
                    </a:cubicBezTo>
                    <a:cubicBezTo>
                      <a:pt x="24" y="0"/>
                      <a:pt x="0" y="25"/>
                      <a:pt x="0" y="54"/>
                    </a:cubicBezTo>
                    <a:lnTo>
                      <a:pt x="0" y="341"/>
                    </a:lnTo>
                    <a:cubicBezTo>
                      <a:pt x="0" y="381"/>
                      <a:pt x="14" y="419"/>
                      <a:pt x="40" y="449"/>
                    </a:cubicBezTo>
                    <a:lnTo>
                      <a:pt x="219" y="639"/>
                    </a:lnTo>
                    <a:cubicBezTo>
                      <a:pt x="236" y="655"/>
                      <a:pt x="241" y="670"/>
                      <a:pt x="241" y="692"/>
                    </a:cubicBezTo>
                    <a:lnTo>
                      <a:pt x="241" y="727"/>
                    </a:lnTo>
                    <a:lnTo>
                      <a:pt x="435" y="727"/>
                    </a:lnTo>
                    <a:lnTo>
                      <a:pt x="436" y="645"/>
                    </a:lnTo>
                    <a:cubicBezTo>
                      <a:pt x="436" y="613"/>
                      <a:pt x="438" y="572"/>
                      <a:pt x="399" y="531"/>
                    </a:cubicBezTo>
                    <a:lnTo>
                      <a:pt x="172" y="303"/>
                    </a:lnTo>
                    <a:close/>
                  </a:path>
                </a:pathLst>
              </a:custGeom>
              <a:grpFill/>
              <a:ln w="0">
                <a:noFill/>
                <a:prstDash val="solid"/>
                <a:round/>
                <a:headEnd/>
                <a:tailEnd/>
              </a:ln>
            </p:spPr>
            <p:txBody>
              <a:bodyPr vert="horz" wrap="square" lIns="91440" tIns="45721" rIns="91440" bIns="45721" numCol="1" anchor="t" anchorCtr="0" compatLnSpc="1">
                <a:prstTxWarp prst="textNoShape">
                  <a:avLst/>
                </a:prstTxWarp>
              </a:bodyPr>
              <a:lstStyle/>
              <a:p>
                <a:pPr defTabSz="914406">
                  <a:defRPr/>
                </a:pPr>
                <a:endParaRPr lang="en-US" sz="1801" dirty="0">
                  <a:solidFill>
                    <a:prstClr val="black"/>
                  </a:solidFill>
                  <a:latin typeface="Calibri" panose="020F0502020204030204"/>
                </a:endParaRPr>
              </a:p>
            </p:txBody>
          </p:sp>
        </p:grpSp>
        <p:grpSp>
          <p:nvGrpSpPr>
            <p:cNvPr id="49" name="Family2">
              <a:extLst>
                <a:ext uri="{FF2B5EF4-FFF2-40B4-BE49-F238E27FC236}">
                  <a16:creationId xmlns:a16="http://schemas.microsoft.com/office/drawing/2014/main" id="{592A2AAC-DF6E-4C80-9A73-814AD496AB0F}"/>
                </a:ext>
              </a:extLst>
            </p:cNvPr>
            <p:cNvGrpSpPr>
              <a:grpSpLocks noChangeAspect="1"/>
            </p:cNvGrpSpPr>
            <p:nvPr>
              <p:custDataLst>
                <p:tags r:id="rId7"/>
              </p:custDataLst>
            </p:nvPr>
          </p:nvGrpSpPr>
          <p:grpSpPr bwMode="auto">
            <a:xfrm>
              <a:off x="5765952" y="1839097"/>
              <a:ext cx="2263967" cy="1549031"/>
              <a:chOff x="2327" y="1903"/>
              <a:chExt cx="3097" cy="2119"/>
            </a:xfrm>
            <a:grpFill/>
          </p:grpSpPr>
          <p:sp>
            <p:nvSpPr>
              <p:cNvPr id="50" name="Freeform 39">
                <a:extLst>
                  <a:ext uri="{FF2B5EF4-FFF2-40B4-BE49-F238E27FC236}">
                    <a16:creationId xmlns:a16="http://schemas.microsoft.com/office/drawing/2014/main" id="{3B370BD7-493B-4873-B063-5B7B3669095F}"/>
                  </a:ext>
                </a:extLst>
              </p:cNvPr>
              <p:cNvSpPr>
                <a:spLocks/>
              </p:cNvSpPr>
              <p:nvPr/>
            </p:nvSpPr>
            <p:spPr bwMode="auto">
              <a:xfrm>
                <a:off x="2955" y="2240"/>
                <a:ext cx="835" cy="1782"/>
              </a:xfrm>
              <a:custGeom>
                <a:avLst/>
                <a:gdLst>
                  <a:gd name="T0" fmla="*/ 456 w 1995"/>
                  <a:gd name="T1" fmla="*/ 0 h 4253"/>
                  <a:gd name="T2" fmla="*/ 2 w 1995"/>
                  <a:gd name="T3" fmla="*/ 353 h 4253"/>
                  <a:gd name="T4" fmla="*/ 7 w 1995"/>
                  <a:gd name="T5" fmla="*/ 1830 h 4253"/>
                  <a:gd name="T6" fmla="*/ 309 w 1995"/>
                  <a:gd name="T7" fmla="*/ 1823 h 4253"/>
                  <a:gd name="T8" fmla="*/ 308 w 1995"/>
                  <a:gd name="T9" fmla="*/ 772 h 4253"/>
                  <a:gd name="T10" fmla="*/ 456 w 1995"/>
                  <a:gd name="T11" fmla="*/ 782 h 4253"/>
                  <a:gd name="T12" fmla="*/ 456 w 1995"/>
                  <a:gd name="T13" fmla="*/ 4029 h 4253"/>
                  <a:gd name="T14" fmla="*/ 948 w 1995"/>
                  <a:gd name="T15" fmla="*/ 4029 h 4253"/>
                  <a:gd name="T16" fmla="*/ 938 w 1995"/>
                  <a:gd name="T17" fmla="*/ 2066 h 4253"/>
                  <a:gd name="T18" fmla="*/ 1038 w 1995"/>
                  <a:gd name="T19" fmla="*/ 2062 h 4253"/>
                  <a:gd name="T20" fmla="*/ 1050 w 1995"/>
                  <a:gd name="T21" fmla="*/ 4030 h 4253"/>
                  <a:gd name="T22" fmla="*/ 1523 w 1995"/>
                  <a:gd name="T23" fmla="*/ 4030 h 4253"/>
                  <a:gd name="T24" fmla="*/ 1523 w 1995"/>
                  <a:gd name="T25" fmla="*/ 772 h 4253"/>
                  <a:gd name="T26" fmla="*/ 1689 w 1995"/>
                  <a:gd name="T27" fmla="*/ 776 h 4253"/>
                  <a:gd name="T28" fmla="*/ 1689 w 1995"/>
                  <a:gd name="T29" fmla="*/ 1824 h 4253"/>
                  <a:gd name="T30" fmla="*/ 1995 w 1995"/>
                  <a:gd name="T31" fmla="*/ 1842 h 4253"/>
                  <a:gd name="T32" fmla="*/ 1995 w 1995"/>
                  <a:gd name="T33" fmla="*/ 353 h 4253"/>
                  <a:gd name="T34" fmla="*/ 1522 w 1995"/>
                  <a:gd name="T35" fmla="*/ 0 h 4253"/>
                  <a:gd name="T36" fmla="*/ 456 w 1995"/>
                  <a:gd name="T37" fmla="*/ 0 h 42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995" h="4253">
                    <a:moveTo>
                      <a:pt x="456" y="0"/>
                    </a:moveTo>
                    <a:cubicBezTo>
                      <a:pt x="120" y="13"/>
                      <a:pt x="16" y="157"/>
                      <a:pt x="2" y="353"/>
                    </a:cubicBezTo>
                    <a:cubicBezTo>
                      <a:pt x="2" y="353"/>
                      <a:pt x="0" y="1794"/>
                      <a:pt x="7" y="1830"/>
                    </a:cubicBezTo>
                    <a:cubicBezTo>
                      <a:pt x="37" y="2014"/>
                      <a:pt x="304" y="1966"/>
                      <a:pt x="309" y="1823"/>
                    </a:cubicBezTo>
                    <a:cubicBezTo>
                      <a:pt x="324" y="1395"/>
                      <a:pt x="308" y="772"/>
                      <a:pt x="308" y="772"/>
                    </a:cubicBezTo>
                    <a:cubicBezTo>
                      <a:pt x="365" y="658"/>
                      <a:pt x="456" y="702"/>
                      <a:pt x="456" y="782"/>
                    </a:cubicBezTo>
                    <a:lnTo>
                      <a:pt x="456" y="4029"/>
                    </a:lnTo>
                    <a:cubicBezTo>
                      <a:pt x="456" y="4253"/>
                      <a:pt x="941" y="4253"/>
                      <a:pt x="948" y="4029"/>
                    </a:cubicBezTo>
                    <a:lnTo>
                      <a:pt x="938" y="2066"/>
                    </a:lnTo>
                    <a:cubicBezTo>
                      <a:pt x="972" y="2014"/>
                      <a:pt x="1005" y="2018"/>
                      <a:pt x="1038" y="2062"/>
                    </a:cubicBezTo>
                    <a:lnTo>
                      <a:pt x="1050" y="4030"/>
                    </a:lnTo>
                    <a:cubicBezTo>
                      <a:pt x="1043" y="4253"/>
                      <a:pt x="1523" y="4253"/>
                      <a:pt x="1523" y="4030"/>
                    </a:cubicBezTo>
                    <a:lnTo>
                      <a:pt x="1523" y="772"/>
                    </a:lnTo>
                    <a:cubicBezTo>
                      <a:pt x="1578" y="680"/>
                      <a:pt x="1634" y="675"/>
                      <a:pt x="1689" y="776"/>
                    </a:cubicBezTo>
                    <a:lnTo>
                      <a:pt x="1689" y="1824"/>
                    </a:lnTo>
                    <a:cubicBezTo>
                      <a:pt x="1759" y="2062"/>
                      <a:pt x="1964" y="1950"/>
                      <a:pt x="1995" y="1842"/>
                    </a:cubicBezTo>
                    <a:lnTo>
                      <a:pt x="1995" y="353"/>
                    </a:lnTo>
                    <a:cubicBezTo>
                      <a:pt x="1967" y="52"/>
                      <a:pt x="1781" y="0"/>
                      <a:pt x="1522" y="0"/>
                    </a:cubicBezTo>
                    <a:lnTo>
                      <a:pt x="456" y="0"/>
                    </a:lnTo>
                    <a:close/>
                  </a:path>
                </a:pathLst>
              </a:custGeom>
              <a:grpFill/>
              <a:ln w="0">
                <a:noFill/>
                <a:prstDash val="solid"/>
                <a:round/>
                <a:headEnd/>
                <a:tailEnd/>
              </a:ln>
            </p:spPr>
            <p:txBody>
              <a:bodyPr vert="horz" wrap="square" lIns="91440" tIns="45721" rIns="91440" bIns="45721" numCol="1" anchor="t" anchorCtr="0" compatLnSpc="1">
                <a:prstTxWarp prst="textNoShape">
                  <a:avLst/>
                </a:prstTxWarp>
              </a:bodyPr>
              <a:lstStyle/>
              <a:p>
                <a:pPr defTabSz="914406">
                  <a:defRPr/>
                </a:pPr>
                <a:endParaRPr lang="en-US" sz="1801" dirty="0">
                  <a:solidFill>
                    <a:prstClr val="black"/>
                  </a:solidFill>
                  <a:latin typeface="Calibri" panose="020F0502020204030204"/>
                </a:endParaRPr>
              </a:p>
            </p:txBody>
          </p:sp>
          <p:sp>
            <p:nvSpPr>
              <p:cNvPr id="51" name="Freeform 40">
                <a:extLst>
                  <a:ext uri="{FF2B5EF4-FFF2-40B4-BE49-F238E27FC236}">
                    <a16:creationId xmlns:a16="http://schemas.microsoft.com/office/drawing/2014/main" id="{8913BD13-FD80-435E-A517-3A9878FE5BA1}"/>
                  </a:ext>
                </a:extLst>
              </p:cNvPr>
              <p:cNvSpPr>
                <a:spLocks/>
              </p:cNvSpPr>
              <p:nvPr/>
            </p:nvSpPr>
            <p:spPr bwMode="auto">
              <a:xfrm>
                <a:off x="3214" y="1903"/>
                <a:ext cx="322" cy="336"/>
              </a:xfrm>
              <a:custGeom>
                <a:avLst/>
                <a:gdLst>
                  <a:gd name="T0" fmla="*/ 768 w 770"/>
                  <a:gd name="T1" fmla="*/ 403 h 803"/>
                  <a:gd name="T2" fmla="*/ 385 w 770"/>
                  <a:gd name="T3" fmla="*/ 803 h 803"/>
                  <a:gd name="T4" fmla="*/ 1 w 770"/>
                  <a:gd name="T5" fmla="*/ 403 h 803"/>
                  <a:gd name="T6" fmla="*/ 385 w 770"/>
                  <a:gd name="T7" fmla="*/ 0 h 803"/>
                  <a:gd name="T8" fmla="*/ 768 w 770"/>
                  <a:gd name="T9" fmla="*/ 403 h 803"/>
                </a:gdLst>
                <a:ahLst/>
                <a:cxnLst>
                  <a:cxn ang="0">
                    <a:pos x="T0" y="T1"/>
                  </a:cxn>
                  <a:cxn ang="0">
                    <a:pos x="T2" y="T3"/>
                  </a:cxn>
                  <a:cxn ang="0">
                    <a:pos x="T4" y="T5"/>
                  </a:cxn>
                  <a:cxn ang="0">
                    <a:pos x="T6" y="T7"/>
                  </a:cxn>
                  <a:cxn ang="0">
                    <a:pos x="T8" y="T9"/>
                  </a:cxn>
                </a:cxnLst>
                <a:rect l="0" t="0" r="r" b="b"/>
                <a:pathLst>
                  <a:path w="770" h="803">
                    <a:moveTo>
                      <a:pt x="768" y="403"/>
                    </a:moveTo>
                    <a:cubicBezTo>
                      <a:pt x="767" y="624"/>
                      <a:pt x="596" y="803"/>
                      <a:pt x="385" y="803"/>
                    </a:cubicBezTo>
                    <a:cubicBezTo>
                      <a:pt x="174" y="803"/>
                      <a:pt x="3" y="624"/>
                      <a:pt x="1" y="403"/>
                    </a:cubicBezTo>
                    <a:cubicBezTo>
                      <a:pt x="0" y="181"/>
                      <a:pt x="172" y="0"/>
                      <a:pt x="385" y="0"/>
                    </a:cubicBezTo>
                    <a:cubicBezTo>
                      <a:pt x="598" y="0"/>
                      <a:pt x="770" y="181"/>
                      <a:pt x="768" y="403"/>
                    </a:cubicBezTo>
                    <a:close/>
                  </a:path>
                </a:pathLst>
              </a:custGeom>
              <a:grpFill/>
              <a:ln w="0">
                <a:noFill/>
                <a:prstDash val="solid"/>
                <a:round/>
                <a:headEnd/>
                <a:tailEnd/>
              </a:ln>
            </p:spPr>
            <p:txBody>
              <a:bodyPr vert="horz" wrap="square" lIns="91440" tIns="45721" rIns="91440" bIns="45721" numCol="1" anchor="t" anchorCtr="0" compatLnSpc="1">
                <a:prstTxWarp prst="textNoShape">
                  <a:avLst/>
                </a:prstTxWarp>
              </a:bodyPr>
              <a:lstStyle/>
              <a:p>
                <a:pPr defTabSz="914406">
                  <a:defRPr/>
                </a:pPr>
                <a:endParaRPr lang="en-US" sz="1801" dirty="0">
                  <a:solidFill>
                    <a:prstClr val="black"/>
                  </a:solidFill>
                  <a:latin typeface="Calibri" panose="020F0502020204030204"/>
                </a:endParaRPr>
              </a:p>
            </p:txBody>
          </p:sp>
          <p:sp>
            <p:nvSpPr>
              <p:cNvPr id="52" name="Freeform 41">
                <a:extLst>
                  <a:ext uri="{FF2B5EF4-FFF2-40B4-BE49-F238E27FC236}">
                    <a16:creationId xmlns:a16="http://schemas.microsoft.com/office/drawing/2014/main" id="{7F2ADD00-EB1E-42AD-A0E4-828B3CA6853F}"/>
                  </a:ext>
                </a:extLst>
              </p:cNvPr>
              <p:cNvSpPr>
                <a:spLocks/>
              </p:cNvSpPr>
              <p:nvPr/>
            </p:nvSpPr>
            <p:spPr bwMode="auto">
              <a:xfrm>
                <a:off x="2327" y="2893"/>
                <a:ext cx="505" cy="1120"/>
              </a:xfrm>
              <a:custGeom>
                <a:avLst/>
                <a:gdLst>
                  <a:gd name="T0" fmla="*/ 276 w 1207"/>
                  <a:gd name="T1" fmla="*/ 0 h 2674"/>
                  <a:gd name="T2" fmla="*/ 1 w 1207"/>
                  <a:gd name="T3" fmla="*/ 222 h 2674"/>
                  <a:gd name="T4" fmla="*/ 4 w 1207"/>
                  <a:gd name="T5" fmla="*/ 1151 h 2674"/>
                  <a:gd name="T6" fmla="*/ 187 w 1207"/>
                  <a:gd name="T7" fmla="*/ 1146 h 2674"/>
                  <a:gd name="T8" fmla="*/ 186 w 1207"/>
                  <a:gd name="T9" fmla="*/ 485 h 2674"/>
                  <a:gd name="T10" fmla="*/ 276 w 1207"/>
                  <a:gd name="T11" fmla="*/ 491 h 2674"/>
                  <a:gd name="T12" fmla="*/ 276 w 1207"/>
                  <a:gd name="T13" fmla="*/ 2534 h 2674"/>
                  <a:gd name="T14" fmla="*/ 573 w 1207"/>
                  <a:gd name="T15" fmla="*/ 2534 h 2674"/>
                  <a:gd name="T16" fmla="*/ 568 w 1207"/>
                  <a:gd name="T17" fmla="*/ 1299 h 2674"/>
                  <a:gd name="T18" fmla="*/ 628 w 1207"/>
                  <a:gd name="T19" fmla="*/ 1297 h 2674"/>
                  <a:gd name="T20" fmla="*/ 635 w 1207"/>
                  <a:gd name="T21" fmla="*/ 2534 h 2674"/>
                  <a:gd name="T22" fmla="*/ 921 w 1207"/>
                  <a:gd name="T23" fmla="*/ 2534 h 2674"/>
                  <a:gd name="T24" fmla="*/ 921 w 1207"/>
                  <a:gd name="T25" fmla="*/ 485 h 2674"/>
                  <a:gd name="T26" fmla="*/ 1022 w 1207"/>
                  <a:gd name="T27" fmla="*/ 487 h 2674"/>
                  <a:gd name="T28" fmla="*/ 1022 w 1207"/>
                  <a:gd name="T29" fmla="*/ 1147 h 2674"/>
                  <a:gd name="T30" fmla="*/ 1207 w 1207"/>
                  <a:gd name="T31" fmla="*/ 1158 h 2674"/>
                  <a:gd name="T32" fmla="*/ 1207 w 1207"/>
                  <a:gd name="T33" fmla="*/ 222 h 2674"/>
                  <a:gd name="T34" fmla="*/ 921 w 1207"/>
                  <a:gd name="T35" fmla="*/ 0 h 2674"/>
                  <a:gd name="T36" fmla="*/ 276 w 1207"/>
                  <a:gd name="T37" fmla="*/ 0 h 26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207" h="2674">
                    <a:moveTo>
                      <a:pt x="276" y="0"/>
                    </a:moveTo>
                    <a:cubicBezTo>
                      <a:pt x="73" y="8"/>
                      <a:pt x="10" y="99"/>
                      <a:pt x="1" y="222"/>
                    </a:cubicBezTo>
                    <a:cubicBezTo>
                      <a:pt x="1" y="222"/>
                      <a:pt x="0" y="1128"/>
                      <a:pt x="4" y="1151"/>
                    </a:cubicBezTo>
                    <a:cubicBezTo>
                      <a:pt x="22" y="1266"/>
                      <a:pt x="184" y="1236"/>
                      <a:pt x="187" y="1146"/>
                    </a:cubicBezTo>
                    <a:cubicBezTo>
                      <a:pt x="196" y="877"/>
                      <a:pt x="186" y="485"/>
                      <a:pt x="186" y="485"/>
                    </a:cubicBezTo>
                    <a:cubicBezTo>
                      <a:pt x="221" y="413"/>
                      <a:pt x="276" y="441"/>
                      <a:pt x="276" y="491"/>
                    </a:cubicBezTo>
                    <a:lnTo>
                      <a:pt x="276" y="2534"/>
                    </a:lnTo>
                    <a:cubicBezTo>
                      <a:pt x="276" y="2674"/>
                      <a:pt x="569" y="2674"/>
                      <a:pt x="573" y="2534"/>
                    </a:cubicBezTo>
                    <a:lnTo>
                      <a:pt x="568" y="1299"/>
                    </a:lnTo>
                    <a:cubicBezTo>
                      <a:pt x="588" y="1266"/>
                      <a:pt x="608" y="1268"/>
                      <a:pt x="628" y="1297"/>
                    </a:cubicBezTo>
                    <a:lnTo>
                      <a:pt x="635" y="2534"/>
                    </a:lnTo>
                    <a:cubicBezTo>
                      <a:pt x="631" y="2674"/>
                      <a:pt x="921" y="2674"/>
                      <a:pt x="921" y="2534"/>
                    </a:cubicBezTo>
                    <a:lnTo>
                      <a:pt x="921" y="485"/>
                    </a:lnTo>
                    <a:cubicBezTo>
                      <a:pt x="955" y="427"/>
                      <a:pt x="988" y="424"/>
                      <a:pt x="1022" y="487"/>
                    </a:cubicBezTo>
                    <a:lnTo>
                      <a:pt x="1022" y="1147"/>
                    </a:lnTo>
                    <a:cubicBezTo>
                      <a:pt x="1064" y="1296"/>
                      <a:pt x="1188" y="1226"/>
                      <a:pt x="1207" y="1158"/>
                    </a:cubicBezTo>
                    <a:lnTo>
                      <a:pt x="1207" y="222"/>
                    </a:lnTo>
                    <a:cubicBezTo>
                      <a:pt x="1190" y="32"/>
                      <a:pt x="1077" y="0"/>
                      <a:pt x="921" y="0"/>
                    </a:cubicBezTo>
                    <a:lnTo>
                      <a:pt x="276" y="0"/>
                    </a:lnTo>
                    <a:close/>
                  </a:path>
                </a:pathLst>
              </a:custGeom>
              <a:grpFill/>
              <a:ln w="0">
                <a:noFill/>
                <a:prstDash val="solid"/>
                <a:round/>
                <a:headEnd/>
                <a:tailEnd/>
              </a:ln>
            </p:spPr>
            <p:txBody>
              <a:bodyPr vert="horz" wrap="square" lIns="91440" tIns="45721" rIns="91440" bIns="45721" numCol="1" anchor="t" anchorCtr="0" compatLnSpc="1">
                <a:prstTxWarp prst="textNoShape">
                  <a:avLst/>
                </a:prstTxWarp>
              </a:bodyPr>
              <a:lstStyle/>
              <a:p>
                <a:pPr defTabSz="914406">
                  <a:defRPr/>
                </a:pPr>
                <a:endParaRPr lang="en-US" sz="1801" dirty="0">
                  <a:solidFill>
                    <a:prstClr val="black"/>
                  </a:solidFill>
                  <a:latin typeface="Calibri" panose="020F0502020204030204"/>
                </a:endParaRPr>
              </a:p>
            </p:txBody>
          </p:sp>
          <p:sp>
            <p:nvSpPr>
              <p:cNvPr id="53" name="Oval 42">
                <a:extLst>
                  <a:ext uri="{FF2B5EF4-FFF2-40B4-BE49-F238E27FC236}">
                    <a16:creationId xmlns:a16="http://schemas.microsoft.com/office/drawing/2014/main" id="{91B7336D-0A25-469E-A8A3-43D3B51840EC}"/>
                  </a:ext>
                </a:extLst>
              </p:cNvPr>
              <p:cNvSpPr>
                <a:spLocks noChangeArrowheads="1"/>
              </p:cNvSpPr>
              <p:nvPr/>
            </p:nvSpPr>
            <p:spPr bwMode="auto">
              <a:xfrm>
                <a:off x="2484" y="2681"/>
                <a:ext cx="194" cy="212"/>
              </a:xfrm>
              <a:prstGeom prst="ellipse">
                <a:avLst/>
              </a:prstGeom>
              <a:grpFill/>
              <a:ln w="0">
                <a:noFill/>
                <a:prstDash val="solid"/>
                <a:round/>
                <a:headEnd/>
                <a:tailEnd/>
              </a:ln>
            </p:spPr>
            <p:txBody>
              <a:bodyPr vert="horz" wrap="square" lIns="91440" tIns="45721" rIns="91440" bIns="45721" numCol="1" anchor="t" anchorCtr="0" compatLnSpc="1">
                <a:prstTxWarp prst="textNoShape">
                  <a:avLst/>
                </a:prstTxWarp>
              </a:bodyPr>
              <a:lstStyle/>
              <a:p>
                <a:pPr defTabSz="914406">
                  <a:defRPr/>
                </a:pPr>
                <a:endParaRPr lang="en-US" sz="1801" dirty="0">
                  <a:solidFill>
                    <a:prstClr val="black"/>
                  </a:solidFill>
                  <a:latin typeface="Calibri" panose="020F0502020204030204"/>
                </a:endParaRPr>
              </a:p>
            </p:txBody>
          </p:sp>
          <p:sp>
            <p:nvSpPr>
              <p:cNvPr id="54" name="Freeform 43">
                <a:extLst>
                  <a:ext uri="{FF2B5EF4-FFF2-40B4-BE49-F238E27FC236}">
                    <a16:creationId xmlns:a16="http://schemas.microsoft.com/office/drawing/2014/main" id="{165CAA5E-780F-4DDA-988D-A6CE6C2C997D}"/>
                  </a:ext>
                </a:extLst>
              </p:cNvPr>
              <p:cNvSpPr>
                <a:spLocks/>
              </p:cNvSpPr>
              <p:nvPr/>
            </p:nvSpPr>
            <p:spPr bwMode="auto">
              <a:xfrm>
                <a:off x="4140" y="2194"/>
                <a:ext cx="322" cy="336"/>
              </a:xfrm>
              <a:custGeom>
                <a:avLst/>
                <a:gdLst>
                  <a:gd name="T0" fmla="*/ 769 w 770"/>
                  <a:gd name="T1" fmla="*/ 404 h 803"/>
                  <a:gd name="T2" fmla="*/ 385 w 770"/>
                  <a:gd name="T3" fmla="*/ 803 h 803"/>
                  <a:gd name="T4" fmla="*/ 2 w 770"/>
                  <a:gd name="T5" fmla="*/ 404 h 803"/>
                  <a:gd name="T6" fmla="*/ 385 w 770"/>
                  <a:gd name="T7" fmla="*/ 0 h 803"/>
                  <a:gd name="T8" fmla="*/ 769 w 770"/>
                  <a:gd name="T9" fmla="*/ 404 h 803"/>
                </a:gdLst>
                <a:ahLst/>
                <a:cxnLst>
                  <a:cxn ang="0">
                    <a:pos x="T0" y="T1"/>
                  </a:cxn>
                  <a:cxn ang="0">
                    <a:pos x="T2" y="T3"/>
                  </a:cxn>
                  <a:cxn ang="0">
                    <a:pos x="T4" y="T5"/>
                  </a:cxn>
                  <a:cxn ang="0">
                    <a:pos x="T6" y="T7"/>
                  </a:cxn>
                  <a:cxn ang="0">
                    <a:pos x="T8" y="T9"/>
                  </a:cxn>
                </a:cxnLst>
                <a:rect l="0" t="0" r="r" b="b"/>
                <a:pathLst>
                  <a:path w="770" h="803">
                    <a:moveTo>
                      <a:pt x="769" y="404"/>
                    </a:moveTo>
                    <a:cubicBezTo>
                      <a:pt x="768" y="624"/>
                      <a:pt x="596" y="803"/>
                      <a:pt x="385" y="803"/>
                    </a:cubicBezTo>
                    <a:cubicBezTo>
                      <a:pt x="174" y="803"/>
                      <a:pt x="3" y="624"/>
                      <a:pt x="2" y="404"/>
                    </a:cubicBezTo>
                    <a:cubicBezTo>
                      <a:pt x="0" y="181"/>
                      <a:pt x="173" y="0"/>
                      <a:pt x="385" y="0"/>
                    </a:cubicBezTo>
                    <a:cubicBezTo>
                      <a:pt x="598" y="0"/>
                      <a:pt x="770" y="181"/>
                      <a:pt x="769" y="404"/>
                    </a:cubicBezTo>
                    <a:close/>
                  </a:path>
                </a:pathLst>
              </a:custGeom>
              <a:grpFill/>
              <a:ln w="0">
                <a:noFill/>
                <a:prstDash val="solid"/>
                <a:round/>
                <a:headEnd/>
                <a:tailEnd/>
              </a:ln>
            </p:spPr>
            <p:txBody>
              <a:bodyPr vert="horz" wrap="square" lIns="91440" tIns="45721" rIns="91440" bIns="45721" numCol="1" anchor="t" anchorCtr="0" compatLnSpc="1">
                <a:prstTxWarp prst="textNoShape">
                  <a:avLst/>
                </a:prstTxWarp>
              </a:bodyPr>
              <a:lstStyle/>
              <a:p>
                <a:pPr defTabSz="914406">
                  <a:defRPr/>
                </a:pPr>
                <a:endParaRPr lang="en-US" sz="1801" dirty="0">
                  <a:solidFill>
                    <a:prstClr val="black"/>
                  </a:solidFill>
                  <a:latin typeface="Calibri" panose="020F0502020204030204"/>
                </a:endParaRPr>
              </a:p>
            </p:txBody>
          </p:sp>
          <p:sp>
            <p:nvSpPr>
              <p:cNvPr id="55" name="Freeform 44">
                <a:extLst>
                  <a:ext uri="{FF2B5EF4-FFF2-40B4-BE49-F238E27FC236}">
                    <a16:creationId xmlns:a16="http://schemas.microsoft.com/office/drawing/2014/main" id="{A0CFA1DE-1879-4930-8ADF-63A24C804569}"/>
                  </a:ext>
                </a:extLst>
              </p:cNvPr>
              <p:cNvSpPr>
                <a:spLocks/>
              </p:cNvSpPr>
              <p:nvPr/>
            </p:nvSpPr>
            <p:spPr bwMode="auto">
              <a:xfrm>
                <a:off x="3829" y="2529"/>
                <a:ext cx="968" cy="1486"/>
              </a:xfrm>
              <a:custGeom>
                <a:avLst/>
                <a:gdLst>
                  <a:gd name="T0" fmla="*/ 696 w 2314"/>
                  <a:gd name="T1" fmla="*/ 6 h 3548"/>
                  <a:gd name="T2" fmla="*/ 375 w 2314"/>
                  <a:gd name="T3" fmla="*/ 301 h 3548"/>
                  <a:gd name="T4" fmla="*/ 67 w 2314"/>
                  <a:gd name="T5" fmla="*/ 1409 h 3548"/>
                  <a:gd name="T6" fmla="*/ 300 w 2314"/>
                  <a:gd name="T7" fmla="*/ 1409 h 3548"/>
                  <a:gd name="T8" fmla="*/ 591 w 2314"/>
                  <a:gd name="T9" fmla="*/ 652 h 3548"/>
                  <a:gd name="T10" fmla="*/ 696 w 2314"/>
                  <a:gd name="T11" fmla="*/ 657 h 3548"/>
                  <a:gd name="T12" fmla="*/ 300 w 2314"/>
                  <a:gd name="T13" fmla="*/ 2020 h 3548"/>
                  <a:gd name="T14" fmla="*/ 696 w 2314"/>
                  <a:gd name="T15" fmla="*/ 2010 h 3548"/>
                  <a:gd name="T16" fmla="*/ 696 w 2314"/>
                  <a:gd name="T17" fmla="*/ 3362 h 3548"/>
                  <a:gd name="T18" fmla="*/ 1128 w 2314"/>
                  <a:gd name="T19" fmla="*/ 3362 h 3548"/>
                  <a:gd name="T20" fmla="*/ 1120 w 2314"/>
                  <a:gd name="T21" fmla="*/ 2008 h 3548"/>
                  <a:gd name="T22" fmla="*/ 1207 w 2314"/>
                  <a:gd name="T23" fmla="*/ 2008 h 3548"/>
                  <a:gd name="T24" fmla="*/ 1217 w 2314"/>
                  <a:gd name="T25" fmla="*/ 3362 h 3548"/>
                  <a:gd name="T26" fmla="*/ 1633 w 2314"/>
                  <a:gd name="T27" fmla="*/ 3362 h 3548"/>
                  <a:gd name="T28" fmla="*/ 1621 w 2314"/>
                  <a:gd name="T29" fmla="*/ 2020 h 3548"/>
                  <a:gd name="T30" fmla="*/ 2061 w 2314"/>
                  <a:gd name="T31" fmla="*/ 2020 h 3548"/>
                  <a:gd name="T32" fmla="*/ 1633 w 2314"/>
                  <a:gd name="T33" fmla="*/ 649 h 3548"/>
                  <a:gd name="T34" fmla="*/ 1757 w 2314"/>
                  <a:gd name="T35" fmla="*/ 652 h 3548"/>
                  <a:gd name="T36" fmla="*/ 2022 w 2314"/>
                  <a:gd name="T37" fmla="*/ 1409 h 3548"/>
                  <a:gd name="T38" fmla="*/ 2263 w 2314"/>
                  <a:gd name="T39" fmla="*/ 1409 h 3548"/>
                  <a:gd name="T40" fmla="*/ 1957 w 2314"/>
                  <a:gd name="T41" fmla="*/ 301 h 3548"/>
                  <a:gd name="T42" fmla="*/ 1633 w 2314"/>
                  <a:gd name="T43" fmla="*/ 6 h 3548"/>
                  <a:gd name="T44" fmla="*/ 696 w 2314"/>
                  <a:gd name="T45" fmla="*/ 6 h 35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314" h="3548">
                    <a:moveTo>
                      <a:pt x="696" y="6"/>
                    </a:moveTo>
                    <a:cubicBezTo>
                      <a:pt x="472" y="0"/>
                      <a:pt x="433" y="143"/>
                      <a:pt x="375" y="301"/>
                    </a:cubicBezTo>
                    <a:cubicBezTo>
                      <a:pt x="375" y="301"/>
                      <a:pt x="99" y="1350"/>
                      <a:pt x="67" y="1409"/>
                    </a:cubicBezTo>
                    <a:cubicBezTo>
                      <a:pt x="0" y="1532"/>
                      <a:pt x="209" y="1631"/>
                      <a:pt x="300" y="1409"/>
                    </a:cubicBezTo>
                    <a:cubicBezTo>
                      <a:pt x="442" y="1032"/>
                      <a:pt x="591" y="652"/>
                      <a:pt x="591" y="652"/>
                    </a:cubicBezTo>
                    <a:cubicBezTo>
                      <a:pt x="641" y="557"/>
                      <a:pt x="724" y="586"/>
                      <a:pt x="696" y="657"/>
                    </a:cubicBezTo>
                    <a:lnTo>
                      <a:pt x="300" y="2020"/>
                    </a:lnTo>
                    <a:lnTo>
                      <a:pt x="696" y="2010"/>
                    </a:lnTo>
                    <a:lnTo>
                      <a:pt x="696" y="3362"/>
                    </a:lnTo>
                    <a:cubicBezTo>
                      <a:pt x="696" y="3548"/>
                      <a:pt x="1122" y="3548"/>
                      <a:pt x="1128" y="3362"/>
                    </a:cubicBezTo>
                    <a:lnTo>
                      <a:pt x="1120" y="2008"/>
                    </a:lnTo>
                    <a:lnTo>
                      <a:pt x="1207" y="2008"/>
                    </a:lnTo>
                    <a:lnTo>
                      <a:pt x="1217" y="3362"/>
                    </a:lnTo>
                    <a:cubicBezTo>
                      <a:pt x="1212" y="3548"/>
                      <a:pt x="1633" y="3548"/>
                      <a:pt x="1633" y="3362"/>
                    </a:cubicBezTo>
                    <a:lnTo>
                      <a:pt x="1621" y="2020"/>
                    </a:lnTo>
                    <a:lnTo>
                      <a:pt x="2061" y="2020"/>
                    </a:lnTo>
                    <a:lnTo>
                      <a:pt x="1633" y="649"/>
                    </a:lnTo>
                    <a:cubicBezTo>
                      <a:pt x="1621" y="586"/>
                      <a:pt x="1708" y="568"/>
                      <a:pt x="1757" y="652"/>
                    </a:cubicBezTo>
                    <a:lnTo>
                      <a:pt x="2022" y="1409"/>
                    </a:lnTo>
                    <a:cubicBezTo>
                      <a:pt x="2087" y="1630"/>
                      <a:pt x="2314" y="1532"/>
                      <a:pt x="2263" y="1409"/>
                    </a:cubicBezTo>
                    <a:lnTo>
                      <a:pt x="1957" y="301"/>
                    </a:lnTo>
                    <a:cubicBezTo>
                      <a:pt x="1860" y="82"/>
                      <a:pt x="1860" y="6"/>
                      <a:pt x="1633" y="6"/>
                    </a:cubicBezTo>
                    <a:lnTo>
                      <a:pt x="696" y="6"/>
                    </a:lnTo>
                    <a:close/>
                  </a:path>
                </a:pathLst>
              </a:custGeom>
              <a:grpFill/>
              <a:ln w="0">
                <a:noFill/>
                <a:prstDash val="solid"/>
                <a:round/>
                <a:headEnd/>
                <a:tailEnd/>
              </a:ln>
            </p:spPr>
            <p:txBody>
              <a:bodyPr vert="horz" wrap="square" lIns="91440" tIns="45721" rIns="91440" bIns="45721" numCol="1" anchor="t" anchorCtr="0" compatLnSpc="1">
                <a:prstTxWarp prst="textNoShape">
                  <a:avLst/>
                </a:prstTxWarp>
              </a:bodyPr>
              <a:lstStyle/>
              <a:p>
                <a:pPr defTabSz="914406">
                  <a:defRPr/>
                </a:pPr>
                <a:endParaRPr lang="en-US" sz="1801" dirty="0">
                  <a:solidFill>
                    <a:prstClr val="black"/>
                  </a:solidFill>
                  <a:latin typeface="Calibri" panose="020F0502020204030204"/>
                </a:endParaRPr>
              </a:p>
            </p:txBody>
          </p:sp>
          <p:sp>
            <p:nvSpPr>
              <p:cNvPr id="56" name="Freeform 45">
                <a:extLst>
                  <a:ext uri="{FF2B5EF4-FFF2-40B4-BE49-F238E27FC236}">
                    <a16:creationId xmlns:a16="http://schemas.microsoft.com/office/drawing/2014/main" id="{775F2354-CB24-440D-B749-CF8A9231F332}"/>
                  </a:ext>
                </a:extLst>
              </p:cNvPr>
              <p:cNvSpPr>
                <a:spLocks/>
              </p:cNvSpPr>
              <p:nvPr/>
            </p:nvSpPr>
            <p:spPr bwMode="auto">
              <a:xfrm>
                <a:off x="4802" y="3190"/>
                <a:ext cx="622" cy="819"/>
              </a:xfrm>
              <a:custGeom>
                <a:avLst/>
                <a:gdLst>
                  <a:gd name="T0" fmla="*/ 447 w 1487"/>
                  <a:gd name="T1" fmla="*/ 3 h 1956"/>
                  <a:gd name="T2" fmla="*/ 241 w 1487"/>
                  <a:gd name="T3" fmla="*/ 165 h 1956"/>
                  <a:gd name="T4" fmla="*/ 43 w 1487"/>
                  <a:gd name="T5" fmla="*/ 776 h 1956"/>
                  <a:gd name="T6" fmla="*/ 192 w 1487"/>
                  <a:gd name="T7" fmla="*/ 776 h 1956"/>
                  <a:gd name="T8" fmla="*/ 380 w 1487"/>
                  <a:gd name="T9" fmla="*/ 359 h 1956"/>
                  <a:gd name="T10" fmla="*/ 447 w 1487"/>
                  <a:gd name="T11" fmla="*/ 362 h 1956"/>
                  <a:gd name="T12" fmla="*/ 193 w 1487"/>
                  <a:gd name="T13" fmla="*/ 1113 h 1956"/>
                  <a:gd name="T14" fmla="*/ 522 w 1487"/>
                  <a:gd name="T15" fmla="*/ 1108 h 1956"/>
                  <a:gd name="T16" fmla="*/ 522 w 1487"/>
                  <a:gd name="T17" fmla="*/ 1853 h 1956"/>
                  <a:gd name="T18" fmla="*/ 750 w 1487"/>
                  <a:gd name="T19" fmla="*/ 1853 h 1956"/>
                  <a:gd name="T20" fmla="*/ 744 w 1487"/>
                  <a:gd name="T21" fmla="*/ 1105 h 1956"/>
                  <a:gd name="T22" fmla="*/ 800 w 1487"/>
                  <a:gd name="T23" fmla="*/ 1105 h 1956"/>
                  <a:gd name="T24" fmla="*/ 807 w 1487"/>
                  <a:gd name="T25" fmla="*/ 1853 h 1956"/>
                  <a:gd name="T26" fmla="*/ 1024 w 1487"/>
                  <a:gd name="T27" fmla="*/ 1853 h 1956"/>
                  <a:gd name="T28" fmla="*/ 1017 w 1487"/>
                  <a:gd name="T29" fmla="*/ 1113 h 1956"/>
                  <a:gd name="T30" fmla="*/ 1324 w 1487"/>
                  <a:gd name="T31" fmla="*/ 1113 h 1956"/>
                  <a:gd name="T32" fmla="*/ 1049 w 1487"/>
                  <a:gd name="T33" fmla="*/ 358 h 1956"/>
                  <a:gd name="T34" fmla="*/ 1129 w 1487"/>
                  <a:gd name="T35" fmla="*/ 359 h 1956"/>
                  <a:gd name="T36" fmla="*/ 1299 w 1487"/>
                  <a:gd name="T37" fmla="*/ 776 h 1956"/>
                  <a:gd name="T38" fmla="*/ 1454 w 1487"/>
                  <a:gd name="T39" fmla="*/ 776 h 1956"/>
                  <a:gd name="T40" fmla="*/ 1258 w 1487"/>
                  <a:gd name="T41" fmla="*/ 165 h 1956"/>
                  <a:gd name="T42" fmla="*/ 1049 w 1487"/>
                  <a:gd name="T43" fmla="*/ 3 h 1956"/>
                  <a:gd name="T44" fmla="*/ 447 w 1487"/>
                  <a:gd name="T45" fmla="*/ 3 h 19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487" h="1956">
                    <a:moveTo>
                      <a:pt x="447" y="3"/>
                    </a:moveTo>
                    <a:cubicBezTo>
                      <a:pt x="304" y="0"/>
                      <a:pt x="278" y="78"/>
                      <a:pt x="241" y="165"/>
                    </a:cubicBezTo>
                    <a:cubicBezTo>
                      <a:pt x="241" y="165"/>
                      <a:pt x="63" y="744"/>
                      <a:pt x="43" y="776"/>
                    </a:cubicBezTo>
                    <a:cubicBezTo>
                      <a:pt x="0" y="844"/>
                      <a:pt x="134" y="899"/>
                      <a:pt x="192" y="776"/>
                    </a:cubicBezTo>
                    <a:cubicBezTo>
                      <a:pt x="284" y="568"/>
                      <a:pt x="380" y="359"/>
                      <a:pt x="380" y="359"/>
                    </a:cubicBezTo>
                    <a:cubicBezTo>
                      <a:pt x="412" y="307"/>
                      <a:pt x="465" y="323"/>
                      <a:pt x="447" y="362"/>
                    </a:cubicBezTo>
                    <a:lnTo>
                      <a:pt x="193" y="1113"/>
                    </a:lnTo>
                    <a:lnTo>
                      <a:pt x="522" y="1108"/>
                    </a:lnTo>
                    <a:lnTo>
                      <a:pt x="522" y="1853"/>
                    </a:lnTo>
                    <a:cubicBezTo>
                      <a:pt x="522" y="1956"/>
                      <a:pt x="746" y="1956"/>
                      <a:pt x="750" y="1853"/>
                    </a:cubicBezTo>
                    <a:lnTo>
                      <a:pt x="744" y="1105"/>
                    </a:lnTo>
                    <a:lnTo>
                      <a:pt x="800" y="1105"/>
                    </a:lnTo>
                    <a:lnTo>
                      <a:pt x="807" y="1853"/>
                    </a:lnTo>
                    <a:cubicBezTo>
                      <a:pt x="803" y="1956"/>
                      <a:pt x="1024" y="1956"/>
                      <a:pt x="1024" y="1853"/>
                    </a:cubicBezTo>
                    <a:lnTo>
                      <a:pt x="1017" y="1113"/>
                    </a:lnTo>
                    <a:lnTo>
                      <a:pt x="1324" y="1113"/>
                    </a:lnTo>
                    <a:lnTo>
                      <a:pt x="1049" y="358"/>
                    </a:lnTo>
                    <a:cubicBezTo>
                      <a:pt x="1042" y="323"/>
                      <a:pt x="1097" y="313"/>
                      <a:pt x="1129" y="359"/>
                    </a:cubicBezTo>
                    <a:lnTo>
                      <a:pt x="1299" y="776"/>
                    </a:lnTo>
                    <a:cubicBezTo>
                      <a:pt x="1341" y="899"/>
                      <a:pt x="1487" y="844"/>
                      <a:pt x="1454" y="776"/>
                    </a:cubicBezTo>
                    <a:lnTo>
                      <a:pt x="1258" y="165"/>
                    </a:lnTo>
                    <a:cubicBezTo>
                      <a:pt x="1195" y="45"/>
                      <a:pt x="1195" y="3"/>
                      <a:pt x="1049" y="3"/>
                    </a:cubicBezTo>
                    <a:lnTo>
                      <a:pt x="447" y="3"/>
                    </a:lnTo>
                    <a:close/>
                  </a:path>
                </a:pathLst>
              </a:custGeom>
              <a:grpFill/>
              <a:ln w="0">
                <a:noFill/>
                <a:prstDash val="solid"/>
                <a:round/>
                <a:headEnd/>
                <a:tailEnd/>
              </a:ln>
            </p:spPr>
            <p:txBody>
              <a:bodyPr vert="horz" wrap="square" lIns="91440" tIns="45721" rIns="91440" bIns="45721" numCol="1" anchor="t" anchorCtr="0" compatLnSpc="1">
                <a:prstTxWarp prst="textNoShape">
                  <a:avLst/>
                </a:prstTxWarp>
              </a:bodyPr>
              <a:lstStyle/>
              <a:p>
                <a:pPr defTabSz="914406">
                  <a:defRPr/>
                </a:pPr>
                <a:endParaRPr lang="en-US" sz="1801" dirty="0">
                  <a:solidFill>
                    <a:prstClr val="black"/>
                  </a:solidFill>
                  <a:latin typeface="Calibri" panose="020F0502020204030204"/>
                </a:endParaRPr>
              </a:p>
            </p:txBody>
          </p:sp>
          <p:sp>
            <p:nvSpPr>
              <p:cNvPr id="57" name="Freeform 46">
                <a:extLst>
                  <a:ext uri="{FF2B5EF4-FFF2-40B4-BE49-F238E27FC236}">
                    <a16:creationId xmlns:a16="http://schemas.microsoft.com/office/drawing/2014/main" id="{093AC1A8-EFFA-403B-BA4C-4870883E0DDE}"/>
                  </a:ext>
                </a:extLst>
              </p:cNvPr>
              <p:cNvSpPr>
                <a:spLocks/>
              </p:cNvSpPr>
              <p:nvPr/>
            </p:nvSpPr>
            <p:spPr bwMode="auto">
              <a:xfrm>
                <a:off x="5007" y="2986"/>
                <a:ext cx="207" cy="204"/>
              </a:xfrm>
              <a:custGeom>
                <a:avLst/>
                <a:gdLst>
                  <a:gd name="T0" fmla="*/ 494 w 495"/>
                  <a:gd name="T1" fmla="*/ 245 h 487"/>
                  <a:gd name="T2" fmla="*/ 248 w 495"/>
                  <a:gd name="T3" fmla="*/ 487 h 487"/>
                  <a:gd name="T4" fmla="*/ 1 w 495"/>
                  <a:gd name="T5" fmla="*/ 245 h 487"/>
                  <a:gd name="T6" fmla="*/ 248 w 495"/>
                  <a:gd name="T7" fmla="*/ 0 h 487"/>
                  <a:gd name="T8" fmla="*/ 494 w 495"/>
                  <a:gd name="T9" fmla="*/ 245 h 487"/>
                </a:gdLst>
                <a:ahLst/>
                <a:cxnLst>
                  <a:cxn ang="0">
                    <a:pos x="T0" y="T1"/>
                  </a:cxn>
                  <a:cxn ang="0">
                    <a:pos x="T2" y="T3"/>
                  </a:cxn>
                  <a:cxn ang="0">
                    <a:pos x="T4" y="T5"/>
                  </a:cxn>
                  <a:cxn ang="0">
                    <a:pos x="T6" y="T7"/>
                  </a:cxn>
                  <a:cxn ang="0">
                    <a:pos x="T8" y="T9"/>
                  </a:cxn>
                </a:cxnLst>
                <a:rect l="0" t="0" r="r" b="b"/>
                <a:pathLst>
                  <a:path w="495" h="487">
                    <a:moveTo>
                      <a:pt x="494" y="245"/>
                    </a:moveTo>
                    <a:cubicBezTo>
                      <a:pt x="493" y="379"/>
                      <a:pt x="383" y="487"/>
                      <a:pt x="248" y="487"/>
                    </a:cubicBezTo>
                    <a:cubicBezTo>
                      <a:pt x="112" y="487"/>
                      <a:pt x="2" y="379"/>
                      <a:pt x="1" y="245"/>
                    </a:cubicBezTo>
                    <a:cubicBezTo>
                      <a:pt x="0" y="110"/>
                      <a:pt x="111" y="0"/>
                      <a:pt x="248" y="0"/>
                    </a:cubicBezTo>
                    <a:cubicBezTo>
                      <a:pt x="384" y="0"/>
                      <a:pt x="495" y="110"/>
                      <a:pt x="494" y="245"/>
                    </a:cubicBezTo>
                    <a:close/>
                  </a:path>
                </a:pathLst>
              </a:custGeom>
              <a:grpFill/>
              <a:ln w="0">
                <a:noFill/>
                <a:prstDash val="solid"/>
                <a:round/>
                <a:headEnd/>
                <a:tailEnd/>
              </a:ln>
            </p:spPr>
            <p:txBody>
              <a:bodyPr vert="horz" wrap="square" lIns="91440" tIns="45721" rIns="91440" bIns="45721" numCol="1" anchor="t" anchorCtr="0" compatLnSpc="1">
                <a:prstTxWarp prst="textNoShape">
                  <a:avLst/>
                </a:prstTxWarp>
              </a:bodyPr>
              <a:lstStyle/>
              <a:p>
                <a:pPr defTabSz="914406">
                  <a:defRPr/>
                </a:pPr>
                <a:endParaRPr lang="en-US" sz="1801" dirty="0">
                  <a:solidFill>
                    <a:prstClr val="black"/>
                  </a:solidFill>
                  <a:latin typeface="Calibri" panose="020F0502020204030204"/>
                </a:endParaRPr>
              </a:p>
            </p:txBody>
          </p:sp>
        </p:grpSp>
      </p:grpSp>
      <p:sp>
        <p:nvSpPr>
          <p:cNvPr id="61" name="Content Placeholder 2">
            <a:extLst>
              <a:ext uri="{FF2B5EF4-FFF2-40B4-BE49-F238E27FC236}">
                <a16:creationId xmlns:a16="http://schemas.microsoft.com/office/drawing/2014/main" id="{540944D8-F373-644A-9429-0A648467ECDE}"/>
              </a:ext>
            </a:extLst>
          </p:cNvPr>
          <p:cNvSpPr txBox="1">
            <a:spLocks/>
          </p:cNvSpPr>
          <p:nvPr/>
        </p:nvSpPr>
        <p:spPr>
          <a:xfrm>
            <a:off x="1118198" y="1811885"/>
            <a:ext cx="1014546" cy="621531"/>
          </a:xfrm>
          <a:prstGeom prst="rect">
            <a:avLst/>
          </a:prstGeom>
        </p:spPr>
        <p:txBody>
          <a:bodyPr vert="horz" lIns="91440" tIns="45721" rIns="91440" bIns="45721"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b="1" dirty="0">
                <a:solidFill>
                  <a:schemeClr val="bg1"/>
                </a:solidFill>
                <a:latin typeface="Bauhaus 93" panose="04030905020B02020C02" pitchFamily="82" charset="0"/>
              </a:rPr>
              <a:t>70%</a:t>
            </a:r>
          </a:p>
        </p:txBody>
      </p:sp>
      <p:grpSp>
        <p:nvGrpSpPr>
          <p:cNvPr id="62" name="Carbon_footprint" descr="{&quot;Key&quot;:&quot;POWER_USER_SHAPE_ICON&quot;,&quot;Value&quot;:&quot;POWER_USER_SHAPE_ICON_STYLE_1&quot;}"/>
          <p:cNvGrpSpPr>
            <a:grpSpLocks noChangeAspect="1"/>
          </p:cNvGrpSpPr>
          <p:nvPr>
            <p:custDataLst>
              <p:tags r:id="rId4"/>
            </p:custDataLst>
          </p:nvPr>
        </p:nvGrpSpPr>
        <p:grpSpPr>
          <a:xfrm>
            <a:off x="1150498" y="5847671"/>
            <a:ext cx="939721" cy="542926"/>
            <a:chOff x="1192247" y="2204563"/>
            <a:chExt cx="772930" cy="446562"/>
          </a:xfrm>
          <a:solidFill>
            <a:schemeClr val="bg1"/>
          </a:solidFill>
        </p:grpSpPr>
        <p:grpSp>
          <p:nvGrpSpPr>
            <p:cNvPr id="63" name="Steps"/>
            <p:cNvGrpSpPr>
              <a:grpSpLocks noChangeAspect="1"/>
            </p:cNvGrpSpPr>
            <p:nvPr>
              <p:custDataLst>
                <p:tags r:id="rId5"/>
              </p:custDataLst>
            </p:nvPr>
          </p:nvGrpSpPr>
          <p:grpSpPr bwMode="auto">
            <a:xfrm>
              <a:off x="1192247" y="2204563"/>
              <a:ext cx="198873" cy="446562"/>
              <a:chOff x="2585" y="1309"/>
              <a:chExt cx="1100" cy="2470"/>
            </a:xfrm>
            <a:grpFill/>
          </p:grpSpPr>
          <p:sp>
            <p:nvSpPr>
              <p:cNvPr id="65" name="Freeform 52"/>
              <p:cNvSpPr>
                <a:spLocks/>
              </p:cNvSpPr>
              <p:nvPr/>
            </p:nvSpPr>
            <p:spPr bwMode="auto">
              <a:xfrm>
                <a:off x="2883" y="2987"/>
                <a:ext cx="802" cy="792"/>
              </a:xfrm>
              <a:custGeom>
                <a:avLst/>
                <a:gdLst>
                  <a:gd name="T0" fmla="*/ 136 w 202"/>
                  <a:gd name="T1" fmla="*/ 0 h 199"/>
                  <a:gd name="T2" fmla="*/ 0 w 202"/>
                  <a:gd name="T3" fmla="*/ 39 h 199"/>
                  <a:gd name="T4" fmla="*/ 125 w 202"/>
                  <a:gd name="T5" fmla="*/ 179 h 199"/>
                  <a:gd name="T6" fmla="*/ 136 w 202"/>
                  <a:gd name="T7" fmla="*/ 1 h 199"/>
                  <a:gd name="T8" fmla="*/ 136 w 202"/>
                  <a:gd name="T9" fmla="*/ 0 h 199"/>
                </a:gdLst>
                <a:ahLst/>
                <a:cxnLst>
                  <a:cxn ang="0">
                    <a:pos x="T0" y="T1"/>
                  </a:cxn>
                  <a:cxn ang="0">
                    <a:pos x="T2" y="T3"/>
                  </a:cxn>
                  <a:cxn ang="0">
                    <a:pos x="T4" y="T5"/>
                  </a:cxn>
                  <a:cxn ang="0">
                    <a:pos x="T6" y="T7"/>
                  </a:cxn>
                  <a:cxn ang="0">
                    <a:pos x="T8" y="T9"/>
                  </a:cxn>
                </a:cxnLst>
                <a:rect l="0" t="0" r="r" b="b"/>
                <a:pathLst>
                  <a:path w="202" h="199">
                    <a:moveTo>
                      <a:pt x="136" y="0"/>
                    </a:moveTo>
                    <a:lnTo>
                      <a:pt x="0" y="39"/>
                    </a:lnTo>
                    <a:cubicBezTo>
                      <a:pt x="7" y="128"/>
                      <a:pt x="51" y="199"/>
                      <a:pt x="125" y="179"/>
                    </a:cubicBezTo>
                    <a:cubicBezTo>
                      <a:pt x="202" y="158"/>
                      <a:pt x="166" y="53"/>
                      <a:pt x="136" y="1"/>
                    </a:cubicBezTo>
                    <a:cubicBezTo>
                      <a:pt x="136" y="1"/>
                      <a:pt x="136" y="1"/>
                      <a:pt x="136" y="0"/>
                    </a:cubicBezTo>
                    <a:close/>
                  </a:path>
                </a:pathLst>
              </a:custGeom>
              <a:grpFill/>
              <a:ln w="9525">
                <a:noFill/>
                <a:round/>
                <a:headEnd/>
                <a:tailEnd/>
              </a:ln>
            </p:spPr>
            <p:txBody>
              <a:bodyPr vert="horz" wrap="square" lIns="91440" tIns="45721" rIns="91440" bIns="45721" numCol="1" anchor="t" anchorCtr="0" compatLnSpc="1">
                <a:prstTxWarp prst="textNoShape">
                  <a:avLst/>
                </a:prstTxWarp>
              </a:bodyPr>
              <a:lstStyle/>
              <a:p>
                <a:pPr defTabSz="914406">
                  <a:defRPr/>
                </a:pPr>
                <a:endParaRPr lang="en-US" sz="1801" dirty="0">
                  <a:solidFill>
                    <a:prstClr val="black"/>
                  </a:solidFill>
                  <a:latin typeface="Calibri" panose="020F0502020204030204"/>
                </a:endParaRPr>
              </a:p>
            </p:txBody>
          </p:sp>
          <p:sp>
            <p:nvSpPr>
              <p:cNvPr id="66" name="Freeform 54"/>
              <p:cNvSpPr>
                <a:spLocks/>
              </p:cNvSpPr>
              <p:nvPr/>
            </p:nvSpPr>
            <p:spPr bwMode="auto">
              <a:xfrm>
                <a:off x="2585" y="1309"/>
                <a:ext cx="933" cy="1634"/>
              </a:xfrm>
              <a:custGeom>
                <a:avLst/>
                <a:gdLst>
                  <a:gd name="T0" fmla="*/ 208 w 235"/>
                  <a:gd name="T1" fmla="*/ 283 h 411"/>
                  <a:gd name="T2" fmla="*/ 210 w 235"/>
                  <a:gd name="T3" fmla="*/ 125 h 411"/>
                  <a:gd name="T4" fmla="*/ 99 w 235"/>
                  <a:gd name="T5" fmla="*/ 5 h 411"/>
                  <a:gd name="T6" fmla="*/ 7 w 235"/>
                  <a:gd name="T7" fmla="*/ 136 h 411"/>
                  <a:gd name="T8" fmla="*/ 70 w 235"/>
                  <a:gd name="T9" fmla="*/ 411 h 411"/>
                  <a:gd name="T10" fmla="*/ 195 w 235"/>
                  <a:gd name="T11" fmla="*/ 375 h 411"/>
                  <a:gd name="T12" fmla="*/ 208 w 235"/>
                  <a:gd name="T13" fmla="*/ 283 h 411"/>
                </a:gdLst>
                <a:ahLst/>
                <a:cxnLst>
                  <a:cxn ang="0">
                    <a:pos x="T0" y="T1"/>
                  </a:cxn>
                  <a:cxn ang="0">
                    <a:pos x="T2" y="T3"/>
                  </a:cxn>
                  <a:cxn ang="0">
                    <a:pos x="T4" y="T5"/>
                  </a:cxn>
                  <a:cxn ang="0">
                    <a:pos x="T6" y="T7"/>
                  </a:cxn>
                  <a:cxn ang="0">
                    <a:pos x="T8" y="T9"/>
                  </a:cxn>
                  <a:cxn ang="0">
                    <a:pos x="T10" y="T11"/>
                  </a:cxn>
                  <a:cxn ang="0">
                    <a:pos x="T12" y="T13"/>
                  </a:cxn>
                </a:cxnLst>
                <a:rect l="0" t="0" r="r" b="b"/>
                <a:pathLst>
                  <a:path w="235" h="411">
                    <a:moveTo>
                      <a:pt x="208" y="283"/>
                    </a:moveTo>
                    <a:cubicBezTo>
                      <a:pt x="217" y="256"/>
                      <a:pt x="235" y="211"/>
                      <a:pt x="210" y="125"/>
                    </a:cubicBezTo>
                    <a:cubicBezTo>
                      <a:pt x="185" y="38"/>
                      <a:pt x="149" y="5"/>
                      <a:pt x="99" y="5"/>
                    </a:cubicBezTo>
                    <a:cubicBezTo>
                      <a:pt x="99" y="5"/>
                      <a:pt x="13" y="0"/>
                      <a:pt x="7" y="136"/>
                    </a:cubicBezTo>
                    <a:cubicBezTo>
                      <a:pt x="0" y="287"/>
                      <a:pt x="53" y="324"/>
                      <a:pt x="70" y="411"/>
                    </a:cubicBezTo>
                    <a:lnTo>
                      <a:pt x="195" y="375"/>
                    </a:lnTo>
                    <a:cubicBezTo>
                      <a:pt x="191" y="337"/>
                      <a:pt x="201" y="302"/>
                      <a:pt x="208" y="283"/>
                    </a:cubicBezTo>
                  </a:path>
                </a:pathLst>
              </a:custGeom>
              <a:grpFill/>
              <a:ln w="9525">
                <a:noFill/>
                <a:round/>
                <a:headEnd/>
                <a:tailEnd/>
              </a:ln>
            </p:spPr>
            <p:txBody>
              <a:bodyPr vert="horz" wrap="square" lIns="91440" tIns="45721" rIns="91440" bIns="45721" numCol="1" anchor="t" anchorCtr="0" compatLnSpc="1">
                <a:prstTxWarp prst="textNoShape">
                  <a:avLst/>
                </a:prstTxWarp>
              </a:bodyPr>
              <a:lstStyle/>
              <a:p>
                <a:pPr defTabSz="914406">
                  <a:defRPr/>
                </a:pPr>
                <a:endParaRPr lang="en-US" sz="1801" dirty="0">
                  <a:solidFill>
                    <a:prstClr val="black"/>
                  </a:solidFill>
                  <a:latin typeface="Calibri" panose="020F0502020204030204"/>
                </a:endParaRPr>
              </a:p>
            </p:txBody>
          </p:sp>
        </p:grpSp>
        <p:sp>
          <p:nvSpPr>
            <p:cNvPr id="64" name="Freeform 8"/>
            <p:cNvSpPr>
              <a:spLocks noChangeAspect="1" noEditPoints="1"/>
            </p:cNvSpPr>
            <p:nvPr/>
          </p:nvSpPr>
          <p:spPr bwMode="auto">
            <a:xfrm>
              <a:off x="1491879" y="2355825"/>
              <a:ext cx="473298" cy="189858"/>
            </a:xfrm>
            <a:custGeom>
              <a:avLst/>
              <a:gdLst>
                <a:gd name="T0" fmla="*/ 618 w 1405"/>
                <a:gd name="T1" fmla="*/ 123 h 564"/>
                <a:gd name="T2" fmla="*/ 568 w 1405"/>
                <a:gd name="T3" fmla="*/ 280 h 564"/>
                <a:gd name="T4" fmla="*/ 616 w 1405"/>
                <a:gd name="T5" fmla="*/ 443 h 564"/>
                <a:gd name="T6" fmla="*/ 778 w 1405"/>
                <a:gd name="T7" fmla="*/ 457 h 564"/>
                <a:gd name="T8" fmla="*/ 851 w 1405"/>
                <a:gd name="T9" fmla="*/ 319 h 564"/>
                <a:gd name="T10" fmla="*/ 824 w 1405"/>
                <a:gd name="T11" fmla="*/ 142 h 564"/>
                <a:gd name="T12" fmla="*/ 712 w 1405"/>
                <a:gd name="T13" fmla="*/ 90 h 564"/>
                <a:gd name="T14" fmla="*/ 353 w 1405"/>
                <a:gd name="T15" fmla="*/ 21 h 564"/>
                <a:gd name="T16" fmla="*/ 397 w 1405"/>
                <a:gd name="T17" fmla="*/ 52 h 564"/>
                <a:gd name="T18" fmla="*/ 403 w 1405"/>
                <a:gd name="T19" fmla="*/ 106 h 564"/>
                <a:gd name="T20" fmla="*/ 380 w 1405"/>
                <a:gd name="T21" fmla="*/ 138 h 564"/>
                <a:gd name="T22" fmla="*/ 309 w 1405"/>
                <a:gd name="T23" fmla="*/ 100 h 564"/>
                <a:gd name="T24" fmla="*/ 177 w 1405"/>
                <a:gd name="T25" fmla="*/ 123 h 564"/>
                <a:gd name="T26" fmla="*/ 121 w 1405"/>
                <a:gd name="T27" fmla="*/ 282 h 564"/>
                <a:gd name="T28" fmla="*/ 179 w 1405"/>
                <a:gd name="T29" fmla="*/ 443 h 564"/>
                <a:gd name="T30" fmla="*/ 313 w 1405"/>
                <a:gd name="T31" fmla="*/ 463 h 564"/>
                <a:gd name="T32" fmla="*/ 384 w 1405"/>
                <a:gd name="T33" fmla="*/ 426 h 564"/>
                <a:gd name="T34" fmla="*/ 403 w 1405"/>
                <a:gd name="T35" fmla="*/ 440 h 564"/>
                <a:gd name="T36" fmla="*/ 401 w 1405"/>
                <a:gd name="T37" fmla="*/ 503 h 564"/>
                <a:gd name="T38" fmla="*/ 359 w 1405"/>
                <a:gd name="T39" fmla="*/ 539 h 564"/>
                <a:gd name="T40" fmla="*/ 244 w 1405"/>
                <a:gd name="T41" fmla="*/ 564 h 564"/>
                <a:gd name="T42" fmla="*/ 121 w 1405"/>
                <a:gd name="T43" fmla="*/ 535 h 564"/>
                <a:gd name="T44" fmla="*/ 38 w 1405"/>
                <a:gd name="T45" fmla="*/ 455 h 564"/>
                <a:gd name="T46" fmla="*/ 2 w 1405"/>
                <a:gd name="T47" fmla="*/ 322 h 564"/>
                <a:gd name="T48" fmla="*/ 19 w 1405"/>
                <a:gd name="T49" fmla="*/ 165 h 564"/>
                <a:gd name="T50" fmla="*/ 88 w 1405"/>
                <a:gd name="T51" fmla="*/ 58 h 564"/>
                <a:gd name="T52" fmla="*/ 200 w 1405"/>
                <a:gd name="T53" fmla="*/ 4 h 564"/>
                <a:gd name="T54" fmla="*/ 1254 w 1405"/>
                <a:gd name="T55" fmla="*/ 2 h 564"/>
                <a:gd name="T56" fmla="*/ 1373 w 1405"/>
                <a:gd name="T57" fmla="*/ 84 h 564"/>
                <a:gd name="T58" fmla="*/ 1371 w 1405"/>
                <a:gd name="T59" fmla="*/ 221 h 564"/>
                <a:gd name="T60" fmla="*/ 1279 w 1405"/>
                <a:gd name="T61" fmla="*/ 355 h 564"/>
                <a:gd name="T62" fmla="*/ 1394 w 1405"/>
                <a:gd name="T63" fmla="*/ 466 h 564"/>
                <a:gd name="T64" fmla="*/ 1402 w 1405"/>
                <a:gd name="T65" fmla="*/ 545 h 564"/>
                <a:gd name="T66" fmla="*/ 1048 w 1405"/>
                <a:gd name="T67" fmla="*/ 547 h 564"/>
                <a:gd name="T68" fmla="*/ 1041 w 1405"/>
                <a:gd name="T69" fmla="*/ 495 h 564"/>
                <a:gd name="T70" fmla="*/ 1162 w 1405"/>
                <a:gd name="T71" fmla="*/ 334 h 564"/>
                <a:gd name="T72" fmla="*/ 1242 w 1405"/>
                <a:gd name="T73" fmla="*/ 217 h 564"/>
                <a:gd name="T74" fmla="*/ 1242 w 1405"/>
                <a:gd name="T75" fmla="*/ 129 h 564"/>
                <a:gd name="T76" fmla="*/ 1181 w 1405"/>
                <a:gd name="T77" fmla="*/ 100 h 564"/>
                <a:gd name="T78" fmla="*/ 1091 w 1405"/>
                <a:gd name="T79" fmla="*/ 127 h 564"/>
                <a:gd name="T80" fmla="*/ 1054 w 1405"/>
                <a:gd name="T81" fmla="*/ 129 h 564"/>
                <a:gd name="T82" fmla="*/ 1050 w 1405"/>
                <a:gd name="T83" fmla="*/ 73 h 564"/>
                <a:gd name="T84" fmla="*/ 1083 w 1405"/>
                <a:gd name="T85" fmla="*/ 33 h 564"/>
                <a:gd name="T86" fmla="*/ 1189 w 1405"/>
                <a:gd name="T87" fmla="*/ 0 h 564"/>
                <a:gd name="T88" fmla="*/ 774 w 1405"/>
                <a:gd name="T89" fmla="*/ 4 h 564"/>
                <a:gd name="T90" fmla="*/ 887 w 1405"/>
                <a:gd name="T91" fmla="*/ 50 h 564"/>
                <a:gd name="T92" fmla="*/ 952 w 1405"/>
                <a:gd name="T93" fmla="*/ 152 h 564"/>
                <a:gd name="T94" fmla="*/ 968 w 1405"/>
                <a:gd name="T95" fmla="*/ 309 h 564"/>
                <a:gd name="T96" fmla="*/ 931 w 1405"/>
                <a:gd name="T97" fmla="*/ 447 h 564"/>
                <a:gd name="T98" fmla="*/ 843 w 1405"/>
                <a:gd name="T99" fmla="*/ 534 h 564"/>
                <a:gd name="T100" fmla="*/ 707 w 1405"/>
                <a:gd name="T101" fmla="*/ 564 h 564"/>
                <a:gd name="T102" fmla="*/ 572 w 1405"/>
                <a:gd name="T103" fmla="*/ 537 h 564"/>
                <a:gd name="T104" fmla="*/ 488 w 1405"/>
                <a:gd name="T105" fmla="*/ 459 h 564"/>
                <a:gd name="T106" fmla="*/ 453 w 1405"/>
                <a:gd name="T107" fmla="*/ 321 h 564"/>
                <a:gd name="T108" fmla="*/ 469 w 1405"/>
                <a:gd name="T109" fmla="*/ 165 h 564"/>
                <a:gd name="T110" fmla="*/ 538 w 1405"/>
                <a:gd name="T111" fmla="*/ 58 h 564"/>
                <a:gd name="T112" fmla="*/ 655 w 1405"/>
                <a:gd name="T113" fmla="*/ 4 h 5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405" h="564">
                  <a:moveTo>
                    <a:pt x="712" y="90"/>
                  </a:moveTo>
                  <a:lnTo>
                    <a:pt x="693" y="92"/>
                  </a:lnTo>
                  <a:lnTo>
                    <a:pt x="674" y="94"/>
                  </a:lnTo>
                  <a:lnTo>
                    <a:pt x="643" y="106"/>
                  </a:lnTo>
                  <a:lnTo>
                    <a:pt x="618" y="123"/>
                  </a:lnTo>
                  <a:lnTo>
                    <a:pt x="599" y="146"/>
                  </a:lnTo>
                  <a:lnTo>
                    <a:pt x="586" y="175"/>
                  </a:lnTo>
                  <a:lnTo>
                    <a:pt x="576" y="207"/>
                  </a:lnTo>
                  <a:lnTo>
                    <a:pt x="570" y="242"/>
                  </a:lnTo>
                  <a:lnTo>
                    <a:pt x="568" y="280"/>
                  </a:lnTo>
                  <a:lnTo>
                    <a:pt x="570" y="322"/>
                  </a:lnTo>
                  <a:lnTo>
                    <a:pt x="576" y="361"/>
                  </a:lnTo>
                  <a:lnTo>
                    <a:pt x="586" y="393"/>
                  </a:lnTo>
                  <a:lnTo>
                    <a:pt x="599" y="420"/>
                  </a:lnTo>
                  <a:lnTo>
                    <a:pt x="616" y="443"/>
                  </a:lnTo>
                  <a:lnTo>
                    <a:pt x="641" y="459"/>
                  </a:lnTo>
                  <a:lnTo>
                    <a:pt x="672" y="470"/>
                  </a:lnTo>
                  <a:lnTo>
                    <a:pt x="709" y="472"/>
                  </a:lnTo>
                  <a:lnTo>
                    <a:pt x="747" y="468"/>
                  </a:lnTo>
                  <a:lnTo>
                    <a:pt x="778" y="457"/>
                  </a:lnTo>
                  <a:lnTo>
                    <a:pt x="803" y="440"/>
                  </a:lnTo>
                  <a:lnTo>
                    <a:pt x="822" y="416"/>
                  </a:lnTo>
                  <a:lnTo>
                    <a:pt x="837" y="388"/>
                  </a:lnTo>
                  <a:lnTo>
                    <a:pt x="847" y="355"/>
                  </a:lnTo>
                  <a:lnTo>
                    <a:pt x="851" y="319"/>
                  </a:lnTo>
                  <a:lnTo>
                    <a:pt x="853" y="282"/>
                  </a:lnTo>
                  <a:lnTo>
                    <a:pt x="851" y="240"/>
                  </a:lnTo>
                  <a:lnTo>
                    <a:pt x="847" y="203"/>
                  </a:lnTo>
                  <a:lnTo>
                    <a:pt x="837" y="171"/>
                  </a:lnTo>
                  <a:lnTo>
                    <a:pt x="824" y="142"/>
                  </a:lnTo>
                  <a:lnTo>
                    <a:pt x="805" y="121"/>
                  </a:lnTo>
                  <a:lnTo>
                    <a:pt x="780" y="104"/>
                  </a:lnTo>
                  <a:lnTo>
                    <a:pt x="749" y="94"/>
                  </a:lnTo>
                  <a:lnTo>
                    <a:pt x="712" y="90"/>
                  </a:lnTo>
                  <a:lnTo>
                    <a:pt x="712" y="90"/>
                  </a:lnTo>
                  <a:close/>
                  <a:moveTo>
                    <a:pt x="253" y="0"/>
                  </a:moveTo>
                  <a:lnTo>
                    <a:pt x="277" y="0"/>
                  </a:lnTo>
                  <a:lnTo>
                    <a:pt x="298" y="4"/>
                  </a:lnTo>
                  <a:lnTo>
                    <a:pt x="336" y="13"/>
                  </a:lnTo>
                  <a:lnTo>
                    <a:pt x="353" y="21"/>
                  </a:lnTo>
                  <a:lnTo>
                    <a:pt x="369" y="27"/>
                  </a:lnTo>
                  <a:lnTo>
                    <a:pt x="382" y="35"/>
                  </a:lnTo>
                  <a:lnTo>
                    <a:pt x="390" y="42"/>
                  </a:lnTo>
                  <a:lnTo>
                    <a:pt x="394" y="46"/>
                  </a:lnTo>
                  <a:lnTo>
                    <a:pt x="397" y="52"/>
                  </a:lnTo>
                  <a:lnTo>
                    <a:pt x="399" y="61"/>
                  </a:lnTo>
                  <a:lnTo>
                    <a:pt x="401" y="75"/>
                  </a:lnTo>
                  <a:lnTo>
                    <a:pt x="403" y="84"/>
                  </a:lnTo>
                  <a:lnTo>
                    <a:pt x="403" y="94"/>
                  </a:lnTo>
                  <a:lnTo>
                    <a:pt x="403" y="106"/>
                  </a:lnTo>
                  <a:lnTo>
                    <a:pt x="401" y="115"/>
                  </a:lnTo>
                  <a:lnTo>
                    <a:pt x="399" y="131"/>
                  </a:lnTo>
                  <a:lnTo>
                    <a:pt x="394" y="138"/>
                  </a:lnTo>
                  <a:lnTo>
                    <a:pt x="388" y="140"/>
                  </a:lnTo>
                  <a:lnTo>
                    <a:pt x="380" y="138"/>
                  </a:lnTo>
                  <a:lnTo>
                    <a:pt x="371" y="134"/>
                  </a:lnTo>
                  <a:lnTo>
                    <a:pt x="361" y="125"/>
                  </a:lnTo>
                  <a:lnTo>
                    <a:pt x="346" y="117"/>
                  </a:lnTo>
                  <a:lnTo>
                    <a:pt x="328" y="108"/>
                  </a:lnTo>
                  <a:lnTo>
                    <a:pt x="309" y="100"/>
                  </a:lnTo>
                  <a:lnTo>
                    <a:pt x="286" y="96"/>
                  </a:lnTo>
                  <a:lnTo>
                    <a:pt x="259" y="94"/>
                  </a:lnTo>
                  <a:lnTo>
                    <a:pt x="229" y="96"/>
                  </a:lnTo>
                  <a:lnTo>
                    <a:pt x="200" y="106"/>
                  </a:lnTo>
                  <a:lnTo>
                    <a:pt x="177" y="123"/>
                  </a:lnTo>
                  <a:lnTo>
                    <a:pt x="157" y="144"/>
                  </a:lnTo>
                  <a:lnTo>
                    <a:pt x="142" y="171"/>
                  </a:lnTo>
                  <a:lnTo>
                    <a:pt x="131" y="203"/>
                  </a:lnTo>
                  <a:lnTo>
                    <a:pt x="123" y="242"/>
                  </a:lnTo>
                  <a:lnTo>
                    <a:pt x="121" y="282"/>
                  </a:lnTo>
                  <a:lnTo>
                    <a:pt x="123" y="328"/>
                  </a:lnTo>
                  <a:lnTo>
                    <a:pt x="131" y="367"/>
                  </a:lnTo>
                  <a:lnTo>
                    <a:pt x="142" y="399"/>
                  </a:lnTo>
                  <a:lnTo>
                    <a:pt x="159" y="424"/>
                  </a:lnTo>
                  <a:lnTo>
                    <a:pt x="179" y="443"/>
                  </a:lnTo>
                  <a:lnTo>
                    <a:pt x="204" y="459"/>
                  </a:lnTo>
                  <a:lnTo>
                    <a:pt x="230" y="466"/>
                  </a:lnTo>
                  <a:lnTo>
                    <a:pt x="261" y="470"/>
                  </a:lnTo>
                  <a:lnTo>
                    <a:pt x="290" y="468"/>
                  </a:lnTo>
                  <a:lnTo>
                    <a:pt x="313" y="463"/>
                  </a:lnTo>
                  <a:lnTo>
                    <a:pt x="332" y="455"/>
                  </a:lnTo>
                  <a:lnTo>
                    <a:pt x="349" y="447"/>
                  </a:lnTo>
                  <a:lnTo>
                    <a:pt x="363" y="440"/>
                  </a:lnTo>
                  <a:lnTo>
                    <a:pt x="374" y="432"/>
                  </a:lnTo>
                  <a:lnTo>
                    <a:pt x="384" y="426"/>
                  </a:lnTo>
                  <a:lnTo>
                    <a:pt x="390" y="424"/>
                  </a:lnTo>
                  <a:lnTo>
                    <a:pt x="397" y="426"/>
                  </a:lnTo>
                  <a:lnTo>
                    <a:pt x="399" y="430"/>
                  </a:lnTo>
                  <a:lnTo>
                    <a:pt x="401" y="434"/>
                  </a:lnTo>
                  <a:lnTo>
                    <a:pt x="403" y="440"/>
                  </a:lnTo>
                  <a:lnTo>
                    <a:pt x="403" y="447"/>
                  </a:lnTo>
                  <a:lnTo>
                    <a:pt x="405" y="459"/>
                  </a:lnTo>
                  <a:lnTo>
                    <a:pt x="405" y="472"/>
                  </a:lnTo>
                  <a:lnTo>
                    <a:pt x="403" y="489"/>
                  </a:lnTo>
                  <a:lnTo>
                    <a:pt x="401" y="503"/>
                  </a:lnTo>
                  <a:lnTo>
                    <a:pt x="399" y="512"/>
                  </a:lnTo>
                  <a:lnTo>
                    <a:pt x="392" y="520"/>
                  </a:lnTo>
                  <a:lnTo>
                    <a:pt x="386" y="526"/>
                  </a:lnTo>
                  <a:lnTo>
                    <a:pt x="374" y="534"/>
                  </a:lnTo>
                  <a:lnTo>
                    <a:pt x="359" y="539"/>
                  </a:lnTo>
                  <a:lnTo>
                    <a:pt x="342" y="547"/>
                  </a:lnTo>
                  <a:lnTo>
                    <a:pt x="321" y="553"/>
                  </a:lnTo>
                  <a:lnTo>
                    <a:pt x="298" y="558"/>
                  </a:lnTo>
                  <a:lnTo>
                    <a:pt x="273" y="562"/>
                  </a:lnTo>
                  <a:lnTo>
                    <a:pt x="244" y="564"/>
                  </a:lnTo>
                  <a:lnTo>
                    <a:pt x="217" y="562"/>
                  </a:lnTo>
                  <a:lnTo>
                    <a:pt x="190" y="558"/>
                  </a:lnTo>
                  <a:lnTo>
                    <a:pt x="167" y="553"/>
                  </a:lnTo>
                  <a:lnTo>
                    <a:pt x="142" y="547"/>
                  </a:lnTo>
                  <a:lnTo>
                    <a:pt x="121" y="535"/>
                  </a:lnTo>
                  <a:lnTo>
                    <a:pt x="102" y="524"/>
                  </a:lnTo>
                  <a:lnTo>
                    <a:pt x="83" y="511"/>
                  </a:lnTo>
                  <a:lnTo>
                    <a:pt x="65" y="495"/>
                  </a:lnTo>
                  <a:lnTo>
                    <a:pt x="52" y="476"/>
                  </a:lnTo>
                  <a:lnTo>
                    <a:pt x="38" y="455"/>
                  </a:lnTo>
                  <a:lnTo>
                    <a:pt x="27" y="434"/>
                  </a:lnTo>
                  <a:lnTo>
                    <a:pt x="17" y="409"/>
                  </a:lnTo>
                  <a:lnTo>
                    <a:pt x="10" y="382"/>
                  </a:lnTo>
                  <a:lnTo>
                    <a:pt x="6" y="353"/>
                  </a:lnTo>
                  <a:lnTo>
                    <a:pt x="2" y="322"/>
                  </a:lnTo>
                  <a:lnTo>
                    <a:pt x="0" y="290"/>
                  </a:lnTo>
                  <a:lnTo>
                    <a:pt x="2" y="255"/>
                  </a:lnTo>
                  <a:lnTo>
                    <a:pt x="6" y="223"/>
                  </a:lnTo>
                  <a:lnTo>
                    <a:pt x="12" y="194"/>
                  </a:lnTo>
                  <a:lnTo>
                    <a:pt x="19" y="165"/>
                  </a:lnTo>
                  <a:lnTo>
                    <a:pt x="29" y="140"/>
                  </a:lnTo>
                  <a:lnTo>
                    <a:pt x="42" y="115"/>
                  </a:lnTo>
                  <a:lnTo>
                    <a:pt x="56" y="94"/>
                  </a:lnTo>
                  <a:lnTo>
                    <a:pt x="71" y="75"/>
                  </a:lnTo>
                  <a:lnTo>
                    <a:pt x="88" y="58"/>
                  </a:lnTo>
                  <a:lnTo>
                    <a:pt x="108" y="42"/>
                  </a:lnTo>
                  <a:lnTo>
                    <a:pt x="129" y="29"/>
                  </a:lnTo>
                  <a:lnTo>
                    <a:pt x="152" y="19"/>
                  </a:lnTo>
                  <a:lnTo>
                    <a:pt x="175" y="12"/>
                  </a:lnTo>
                  <a:lnTo>
                    <a:pt x="200" y="4"/>
                  </a:lnTo>
                  <a:lnTo>
                    <a:pt x="227" y="2"/>
                  </a:lnTo>
                  <a:lnTo>
                    <a:pt x="253" y="0"/>
                  </a:lnTo>
                  <a:lnTo>
                    <a:pt x="253" y="0"/>
                  </a:lnTo>
                  <a:close/>
                  <a:moveTo>
                    <a:pt x="1215" y="0"/>
                  </a:moveTo>
                  <a:lnTo>
                    <a:pt x="1254" y="2"/>
                  </a:lnTo>
                  <a:lnTo>
                    <a:pt x="1288" y="10"/>
                  </a:lnTo>
                  <a:lnTo>
                    <a:pt x="1319" y="23"/>
                  </a:lnTo>
                  <a:lnTo>
                    <a:pt x="1342" y="40"/>
                  </a:lnTo>
                  <a:lnTo>
                    <a:pt x="1361" y="61"/>
                  </a:lnTo>
                  <a:lnTo>
                    <a:pt x="1373" y="84"/>
                  </a:lnTo>
                  <a:lnTo>
                    <a:pt x="1380" y="113"/>
                  </a:lnTo>
                  <a:lnTo>
                    <a:pt x="1384" y="142"/>
                  </a:lnTo>
                  <a:lnTo>
                    <a:pt x="1382" y="169"/>
                  </a:lnTo>
                  <a:lnTo>
                    <a:pt x="1379" y="194"/>
                  </a:lnTo>
                  <a:lnTo>
                    <a:pt x="1371" y="221"/>
                  </a:lnTo>
                  <a:lnTo>
                    <a:pt x="1357" y="250"/>
                  </a:lnTo>
                  <a:lnTo>
                    <a:pt x="1338" y="280"/>
                  </a:lnTo>
                  <a:lnTo>
                    <a:pt x="1313" y="315"/>
                  </a:lnTo>
                  <a:lnTo>
                    <a:pt x="1296" y="334"/>
                  </a:lnTo>
                  <a:lnTo>
                    <a:pt x="1279" y="355"/>
                  </a:lnTo>
                  <a:lnTo>
                    <a:pt x="1258" y="376"/>
                  </a:lnTo>
                  <a:lnTo>
                    <a:pt x="1235" y="399"/>
                  </a:lnTo>
                  <a:lnTo>
                    <a:pt x="1171" y="464"/>
                  </a:lnTo>
                  <a:lnTo>
                    <a:pt x="1386" y="464"/>
                  </a:lnTo>
                  <a:lnTo>
                    <a:pt x="1394" y="466"/>
                  </a:lnTo>
                  <a:lnTo>
                    <a:pt x="1400" y="476"/>
                  </a:lnTo>
                  <a:lnTo>
                    <a:pt x="1404" y="489"/>
                  </a:lnTo>
                  <a:lnTo>
                    <a:pt x="1405" y="509"/>
                  </a:lnTo>
                  <a:lnTo>
                    <a:pt x="1405" y="530"/>
                  </a:lnTo>
                  <a:lnTo>
                    <a:pt x="1402" y="545"/>
                  </a:lnTo>
                  <a:lnTo>
                    <a:pt x="1396" y="553"/>
                  </a:lnTo>
                  <a:lnTo>
                    <a:pt x="1388" y="555"/>
                  </a:lnTo>
                  <a:lnTo>
                    <a:pt x="1075" y="555"/>
                  </a:lnTo>
                  <a:lnTo>
                    <a:pt x="1058" y="553"/>
                  </a:lnTo>
                  <a:lnTo>
                    <a:pt x="1048" y="547"/>
                  </a:lnTo>
                  <a:lnTo>
                    <a:pt x="1045" y="541"/>
                  </a:lnTo>
                  <a:lnTo>
                    <a:pt x="1041" y="532"/>
                  </a:lnTo>
                  <a:lnTo>
                    <a:pt x="1041" y="522"/>
                  </a:lnTo>
                  <a:lnTo>
                    <a:pt x="1039" y="509"/>
                  </a:lnTo>
                  <a:lnTo>
                    <a:pt x="1041" y="495"/>
                  </a:lnTo>
                  <a:lnTo>
                    <a:pt x="1041" y="484"/>
                  </a:lnTo>
                  <a:lnTo>
                    <a:pt x="1045" y="466"/>
                  </a:lnTo>
                  <a:lnTo>
                    <a:pt x="1054" y="451"/>
                  </a:lnTo>
                  <a:lnTo>
                    <a:pt x="1068" y="436"/>
                  </a:lnTo>
                  <a:lnTo>
                    <a:pt x="1162" y="334"/>
                  </a:lnTo>
                  <a:lnTo>
                    <a:pt x="1189" y="305"/>
                  </a:lnTo>
                  <a:lnTo>
                    <a:pt x="1208" y="280"/>
                  </a:lnTo>
                  <a:lnTo>
                    <a:pt x="1223" y="257"/>
                  </a:lnTo>
                  <a:lnTo>
                    <a:pt x="1235" y="236"/>
                  </a:lnTo>
                  <a:lnTo>
                    <a:pt x="1242" y="217"/>
                  </a:lnTo>
                  <a:lnTo>
                    <a:pt x="1248" y="200"/>
                  </a:lnTo>
                  <a:lnTo>
                    <a:pt x="1252" y="167"/>
                  </a:lnTo>
                  <a:lnTo>
                    <a:pt x="1250" y="154"/>
                  </a:lnTo>
                  <a:lnTo>
                    <a:pt x="1248" y="140"/>
                  </a:lnTo>
                  <a:lnTo>
                    <a:pt x="1242" y="129"/>
                  </a:lnTo>
                  <a:lnTo>
                    <a:pt x="1235" y="119"/>
                  </a:lnTo>
                  <a:lnTo>
                    <a:pt x="1225" y="111"/>
                  </a:lnTo>
                  <a:lnTo>
                    <a:pt x="1212" y="104"/>
                  </a:lnTo>
                  <a:lnTo>
                    <a:pt x="1198" y="100"/>
                  </a:lnTo>
                  <a:lnTo>
                    <a:pt x="1181" y="100"/>
                  </a:lnTo>
                  <a:lnTo>
                    <a:pt x="1158" y="100"/>
                  </a:lnTo>
                  <a:lnTo>
                    <a:pt x="1137" y="106"/>
                  </a:lnTo>
                  <a:lnTo>
                    <a:pt x="1119" y="111"/>
                  </a:lnTo>
                  <a:lnTo>
                    <a:pt x="1104" y="119"/>
                  </a:lnTo>
                  <a:lnTo>
                    <a:pt x="1091" y="127"/>
                  </a:lnTo>
                  <a:lnTo>
                    <a:pt x="1079" y="134"/>
                  </a:lnTo>
                  <a:lnTo>
                    <a:pt x="1071" y="138"/>
                  </a:lnTo>
                  <a:lnTo>
                    <a:pt x="1064" y="140"/>
                  </a:lnTo>
                  <a:lnTo>
                    <a:pt x="1058" y="138"/>
                  </a:lnTo>
                  <a:lnTo>
                    <a:pt x="1054" y="129"/>
                  </a:lnTo>
                  <a:lnTo>
                    <a:pt x="1052" y="123"/>
                  </a:lnTo>
                  <a:lnTo>
                    <a:pt x="1050" y="113"/>
                  </a:lnTo>
                  <a:lnTo>
                    <a:pt x="1050" y="102"/>
                  </a:lnTo>
                  <a:lnTo>
                    <a:pt x="1050" y="90"/>
                  </a:lnTo>
                  <a:lnTo>
                    <a:pt x="1050" y="73"/>
                  </a:lnTo>
                  <a:lnTo>
                    <a:pt x="1052" y="61"/>
                  </a:lnTo>
                  <a:lnTo>
                    <a:pt x="1056" y="54"/>
                  </a:lnTo>
                  <a:lnTo>
                    <a:pt x="1064" y="44"/>
                  </a:lnTo>
                  <a:lnTo>
                    <a:pt x="1069" y="38"/>
                  </a:lnTo>
                  <a:lnTo>
                    <a:pt x="1083" y="33"/>
                  </a:lnTo>
                  <a:lnTo>
                    <a:pt x="1098" y="25"/>
                  </a:lnTo>
                  <a:lnTo>
                    <a:pt x="1117" y="17"/>
                  </a:lnTo>
                  <a:lnTo>
                    <a:pt x="1139" y="10"/>
                  </a:lnTo>
                  <a:lnTo>
                    <a:pt x="1164" y="4"/>
                  </a:lnTo>
                  <a:lnTo>
                    <a:pt x="1189" y="0"/>
                  </a:lnTo>
                  <a:lnTo>
                    <a:pt x="1215" y="0"/>
                  </a:lnTo>
                  <a:lnTo>
                    <a:pt x="1215" y="0"/>
                  </a:lnTo>
                  <a:close/>
                  <a:moveTo>
                    <a:pt x="716" y="0"/>
                  </a:moveTo>
                  <a:lnTo>
                    <a:pt x="747" y="0"/>
                  </a:lnTo>
                  <a:lnTo>
                    <a:pt x="774" y="4"/>
                  </a:lnTo>
                  <a:lnTo>
                    <a:pt x="801" y="8"/>
                  </a:lnTo>
                  <a:lnTo>
                    <a:pt x="826" y="15"/>
                  </a:lnTo>
                  <a:lnTo>
                    <a:pt x="849" y="25"/>
                  </a:lnTo>
                  <a:lnTo>
                    <a:pt x="870" y="37"/>
                  </a:lnTo>
                  <a:lnTo>
                    <a:pt x="887" y="50"/>
                  </a:lnTo>
                  <a:lnTo>
                    <a:pt x="904" y="65"/>
                  </a:lnTo>
                  <a:lnTo>
                    <a:pt x="920" y="84"/>
                  </a:lnTo>
                  <a:lnTo>
                    <a:pt x="933" y="106"/>
                  </a:lnTo>
                  <a:lnTo>
                    <a:pt x="945" y="127"/>
                  </a:lnTo>
                  <a:lnTo>
                    <a:pt x="952" y="152"/>
                  </a:lnTo>
                  <a:lnTo>
                    <a:pt x="960" y="180"/>
                  </a:lnTo>
                  <a:lnTo>
                    <a:pt x="966" y="209"/>
                  </a:lnTo>
                  <a:lnTo>
                    <a:pt x="968" y="242"/>
                  </a:lnTo>
                  <a:lnTo>
                    <a:pt x="970" y="274"/>
                  </a:lnTo>
                  <a:lnTo>
                    <a:pt x="968" y="309"/>
                  </a:lnTo>
                  <a:lnTo>
                    <a:pt x="966" y="340"/>
                  </a:lnTo>
                  <a:lnTo>
                    <a:pt x="960" y="368"/>
                  </a:lnTo>
                  <a:lnTo>
                    <a:pt x="952" y="397"/>
                  </a:lnTo>
                  <a:lnTo>
                    <a:pt x="943" y="422"/>
                  </a:lnTo>
                  <a:lnTo>
                    <a:pt x="931" y="447"/>
                  </a:lnTo>
                  <a:lnTo>
                    <a:pt x="918" y="468"/>
                  </a:lnTo>
                  <a:lnTo>
                    <a:pt x="902" y="487"/>
                  </a:lnTo>
                  <a:lnTo>
                    <a:pt x="885" y="505"/>
                  </a:lnTo>
                  <a:lnTo>
                    <a:pt x="864" y="520"/>
                  </a:lnTo>
                  <a:lnTo>
                    <a:pt x="843" y="534"/>
                  </a:lnTo>
                  <a:lnTo>
                    <a:pt x="820" y="545"/>
                  </a:lnTo>
                  <a:lnTo>
                    <a:pt x="795" y="553"/>
                  </a:lnTo>
                  <a:lnTo>
                    <a:pt x="766" y="558"/>
                  </a:lnTo>
                  <a:lnTo>
                    <a:pt x="737" y="562"/>
                  </a:lnTo>
                  <a:lnTo>
                    <a:pt x="707" y="564"/>
                  </a:lnTo>
                  <a:lnTo>
                    <a:pt x="676" y="562"/>
                  </a:lnTo>
                  <a:lnTo>
                    <a:pt x="647" y="560"/>
                  </a:lnTo>
                  <a:lnTo>
                    <a:pt x="620" y="555"/>
                  </a:lnTo>
                  <a:lnTo>
                    <a:pt x="595" y="547"/>
                  </a:lnTo>
                  <a:lnTo>
                    <a:pt x="572" y="537"/>
                  </a:lnTo>
                  <a:lnTo>
                    <a:pt x="551" y="526"/>
                  </a:lnTo>
                  <a:lnTo>
                    <a:pt x="532" y="512"/>
                  </a:lnTo>
                  <a:lnTo>
                    <a:pt x="517" y="497"/>
                  </a:lnTo>
                  <a:lnTo>
                    <a:pt x="501" y="478"/>
                  </a:lnTo>
                  <a:lnTo>
                    <a:pt x="488" y="459"/>
                  </a:lnTo>
                  <a:lnTo>
                    <a:pt x="476" y="436"/>
                  </a:lnTo>
                  <a:lnTo>
                    <a:pt x="469" y="411"/>
                  </a:lnTo>
                  <a:lnTo>
                    <a:pt x="461" y="382"/>
                  </a:lnTo>
                  <a:lnTo>
                    <a:pt x="457" y="353"/>
                  </a:lnTo>
                  <a:lnTo>
                    <a:pt x="453" y="321"/>
                  </a:lnTo>
                  <a:lnTo>
                    <a:pt x="453" y="286"/>
                  </a:lnTo>
                  <a:lnTo>
                    <a:pt x="453" y="253"/>
                  </a:lnTo>
                  <a:lnTo>
                    <a:pt x="457" y="223"/>
                  </a:lnTo>
                  <a:lnTo>
                    <a:pt x="463" y="194"/>
                  </a:lnTo>
                  <a:lnTo>
                    <a:pt x="469" y="165"/>
                  </a:lnTo>
                  <a:lnTo>
                    <a:pt x="478" y="140"/>
                  </a:lnTo>
                  <a:lnTo>
                    <a:pt x="490" y="117"/>
                  </a:lnTo>
                  <a:lnTo>
                    <a:pt x="503" y="96"/>
                  </a:lnTo>
                  <a:lnTo>
                    <a:pt x="520" y="77"/>
                  </a:lnTo>
                  <a:lnTo>
                    <a:pt x="538" y="58"/>
                  </a:lnTo>
                  <a:lnTo>
                    <a:pt x="557" y="42"/>
                  </a:lnTo>
                  <a:lnTo>
                    <a:pt x="578" y="31"/>
                  </a:lnTo>
                  <a:lnTo>
                    <a:pt x="603" y="19"/>
                  </a:lnTo>
                  <a:lnTo>
                    <a:pt x="628" y="10"/>
                  </a:lnTo>
                  <a:lnTo>
                    <a:pt x="655" y="4"/>
                  </a:lnTo>
                  <a:lnTo>
                    <a:pt x="685" y="0"/>
                  </a:lnTo>
                  <a:lnTo>
                    <a:pt x="716" y="0"/>
                  </a:lnTo>
                  <a:lnTo>
                    <a:pt x="716" y="0"/>
                  </a:lnTo>
                  <a:close/>
                </a:path>
              </a:pathLst>
            </a:custGeom>
            <a:grpFill/>
            <a:ln w="9525">
              <a:noFill/>
              <a:round/>
              <a:headEnd/>
              <a:tailEnd/>
            </a:ln>
          </p:spPr>
          <p:txBody>
            <a:bodyPr vert="horz" wrap="square" lIns="91440" tIns="45721" rIns="91440" bIns="45721" numCol="1" anchor="t" anchorCtr="0" compatLnSpc="1">
              <a:prstTxWarp prst="textNoShape">
                <a:avLst/>
              </a:prstTxWarp>
            </a:bodyPr>
            <a:lstStyle/>
            <a:p>
              <a:pPr defTabSz="914406">
                <a:defRPr/>
              </a:pPr>
              <a:endParaRPr lang="fr-FR" sz="1801">
                <a:solidFill>
                  <a:prstClr val="black"/>
                </a:solidFill>
                <a:latin typeface="Calibri" panose="020F0502020204030204"/>
              </a:endParaRPr>
            </a:p>
          </p:txBody>
        </p:sp>
      </p:grpSp>
    </p:spTree>
    <p:extLst>
      <p:ext uri="{BB962C8B-B14F-4D97-AF65-F5344CB8AC3E}">
        <p14:creationId xmlns:p14="http://schemas.microsoft.com/office/powerpoint/2010/main" val="36684073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
            <a:ext cx="12192000" cy="6858000"/>
          </a:xfrm>
          <a:prstGeom prst="rect">
            <a:avLst/>
          </a:prstGeom>
          <a:solidFill>
            <a:schemeClr val="accent5">
              <a:lumMod val="20000"/>
              <a:lumOff val="80000"/>
            </a:schemeClr>
          </a:solidFill>
          <a:ln>
            <a:solidFill>
              <a:schemeClr val="accent3">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dirty="0"/>
          </a:p>
        </p:txBody>
      </p:sp>
      <p:sp>
        <p:nvSpPr>
          <p:cNvPr id="7" name="Rectangle 6"/>
          <p:cNvSpPr/>
          <p:nvPr/>
        </p:nvSpPr>
        <p:spPr>
          <a:xfrm>
            <a:off x="0" y="0"/>
            <a:ext cx="12192000" cy="14336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ln>
                <a:solidFill>
                  <a:schemeClr val="accent1">
                    <a:lumMod val="75000"/>
                  </a:schemeClr>
                </a:solidFill>
              </a:ln>
              <a:solidFill>
                <a:schemeClr val="accent1">
                  <a:lumMod val="75000"/>
                </a:schemeClr>
              </a:solidFill>
            </a:endParaRPr>
          </a:p>
        </p:txBody>
      </p:sp>
      <p:cxnSp>
        <p:nvCxnSpPr>
          <p:cNvPr id="59" name="Straight Connector 58">
            <a:extLst>
              <a:ext uri="{FF2B5EF4-FFF2-40B4-BE49-F238E27FC236}">
                <a16:creationId xmlns:a16="http://schemas.microsoft.com/office/drawing/2014/main" id="{368CD7E8-C930-4FF3-8C7A-DC44E26A8748}"/>
              </a:ext>
            </a:extLst>
          </p:cNvPr>
          <p:cNvCxnSpPr>
            <a:cxnSpLocks/>
          </p:cNvCxnSpPr>
          <p:nvPr/>
        </p:nvCxnSpPr>
        <p:spPr>
          <a:xfrm>
            <a:off x="956930" y="2949823"/>
            <a:ext cx="9825372" cy="30167"/>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a16="http://schemas.microsoft.com/office/drawing/2014/main" id="{A651E2FA-26C3-4D25-A9DD-2BA83EF73A91}"/>
              </a:ext>
            </a:extLst>
          </p:cNvPr>
          <p:cNvCxnSpPr>
            <a:cxnSpLocks/>
          </p:cNvCxnSpPr>
          <p:nvPr/>
        </p:nvCxnSpPr>
        <p:spPr>
          <a:xfrm>
            <a:off x="956930" y="3800140"/>
            <a:ext cx="9825372" cy="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61" name="Straight Connector 60">
            <a:extLst>
              <a:ext uri="{FF2B5EF4-FFF2-40B4-BE49-F238E27FC236}">
                <a16:creationId xmlns:a16="http://schemas.microsoft.com/office/drawing/2014/main" id="{7096A048-70B4-463B-A49D-587982A2D9DF}"/>
              </a:ext>
            </a:extLst>
          </p:cNvPr>
          <p:cNvCxnSpPr>
            <a:cxnSpLocks/>
          </p:cNvCxnSpPr>
          <p:nvPr/>
        </p:nvCxnSpPr>
        <p:spPr>
          <a:xfrm>
            <a:off x="956928" y="4663159"/>
            <a:ext cx="9946308" cy="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64" name="Oval 63">
            <a:extLst>
              <a:ext uri="{FF2B5EF4-FFF2-40B4-BE49-F238E27FC236}">
                <a16:creationId xmlns:a16="http://schemas.microsoft.com/office/drawing/2014/main" id="{D11AFFF5-18F7-411F-80BA-3ADC8770EFD3}"/>
              </a:ext>
            </a:extLst>
          </p:cNvPr>
          <p:cNvSpPr>
            <a:spLocks noChangeAspect="1"/>
          </p:cNvSpPr>
          <p:nvPr/>
        </p:nvSpPr>
        <p:spPr>
          <a:xfrm>
            <a:off x="956928" y="2330976"/>
            <a:ext cx="527076" cy="527076"/>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1" rIns="91440" bIns="45721" numCol="1" spcCol="0" rtlCol="0" fromWordArt="0" anchor="ctr" anchorCtr="0" forceAA="0" compatLnSpc="1">
            <a:prstTxWarp prst="textNoShape">
              <a:avLst/>
            </a:prstTxWarp>
            <a:noAutofit/>
          </a:bodyPr>
          <a:lstStyle/>
          <a:p>
            <a:pPr algn="ctr" defTabSz="914406">
              <a:defRPr/>
            </a:pPr>
            <a:r>
              <a:rPr lang="en-US" sz="2400" b="1" dirty="0">
                <a:solidFill>
                  <a:prstClr val="white"/>
                </a:solidFill>
                <a:latin typeface="Calibri"/>
              </a:rPr>
              <a:t>1</a:t>
            </a:r>
          </a:p>
        </p:txBody>
      </p:sp>
      <p:sp>
        <p:nvSpPr>
          <p:cNvPr id="65" name="Oval 64">
            <a:extLst>
              <a:ext uri="{FF2B5EF4-FFF2-40B4-BE49-F238E27FC236}">
                <a16:creationId xmlns:a16="http://schemas.microsoft.com/office/drawing/2014/main" id="{BADF4E0B-B160-4F66-A782-587D63C3D362}"/>
              </a:ext>
            </a:extLst>
          </p:cNvPr>
          <p:cNvSpPr>
            <a:spLocks noChangeAspect="1"/>
          </p:cNvSpPr>
          <p:nvPr/>
        </p:nvSpPr>
        <p:spPr>
          <a:xfrm>
            <a:off x="956928" y="3155895"/>
            <a:ext cx="527076" cy="527076"/>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1" rIns="91440" bIns="45721" numCol="1" spcCol="0" rtlCol="0" fromWordArt="0" anchor="ctr" anchorCtr="0" forceAA="0" compatLnSpc="1">
            <a:prstTxWarp prst="textNoShape">
              <a:avLst/>
            </a:prstTxWarp>
            <a:noAutofit/>
          </a:bodyPr>
          <a:lstStyle/>
          <a:p>
            <a:pPr algn="ctr" defTabSz="914406">
              <a:defRPr/>
            </a:pPr>
            <a:r>
              <a:rPr lang="en-US" sz="2400" b="1" dirty="0">
                <a:solidFill>
                  <a:prstClr val="white"/>
                </a:solidFill>
                <a:latin typeface="Calibri"/>
              </a:rPr>
              <a:t>2</a:t>
            </a:r>
          </a:p>
        </p:txBody>
      </p:sp>
      <p:sp>
        <p:nvSpPr>
          <p:cNvPr id="66" name="Oval 65">
            <a:extLst>
              <a:ext uri="{FF2B5EF4-FFF2-40B4-BE49-F238E27FC236}">
                <a16:creationId xmlns:a16="http://schemas.microsoft.com/office/drawing/2014/main" id="{150C6C1A-0E5D-4071-B2DB-55B5D498B4FA}"/>
              </a:ext>
            </a:extLst>
          </p:cNvPr>
          <p:cNvSpPr>
            <a:spLocks noChangeAspect="1"/>
          </p:cNvSpPr>
          <p:nvPr/>
        </p:nvSpPr>
        <p:spPr>
          <a:xfrm>
            <a:off x="956928" y="4006214"/>
            <a:ext cx="527076" cy="527076"/>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1" rIns="91440" bIns="45721" numCol="1" spcCol="0" rtlCol="0" fromWordArt="0" anchor="ctr" anchorCtr="0" forceAA="0" compatLnSpc="1">
            <a:prstTxWarp prst="textNoShape">
              <a:avLst/>
            </a:prstTxWarp>
            <a:noAutofit/>
          </a:bodyPr>
          <a:lstStyle/>
          <a:p>
            <a:pPr algn="ctr" defTabSz="914406">
              <a:defRPr/>
            </a:pPr>
            <a:r>
              <a:rPr lang="en-US" sz="2400" b="1" dirty="0">
                <a:solidFill>
                  <a:prstClr val="white"/>
                </a:solidFill>
                <a:latin typeface="Calibri"/>
              </a:rPr>
              <a:t>3</a:t>
            </a:r>
          </a:p>
        </p:txBody>
      </p:sp>
      <p:sp>
        <p:nvSpPr>
          <p:cNvPr id="67" name="Oval 66">
            <a:extLst>
              <a:ext uri="{FF2B5EF4-FFF2-40B4-BE49-F238E27FC236}">
                <a16:creationId xmlns:a16="http://schemas.microsoft.com/office/drawing/2014/main" id="{1FAA72E7-0FA7-40F1-9F16-3E459D3C666D}"/>
              </a:ext>
            </a:extLst>
          </p:cNvPr>
          <p:cNvSpPr>
            <a:spLocks noChangeAspect="1"/>
          </p:cNvSpPr>
          <p:nvPr/>
        </p:nvSpPr>
        <p:spPr>
          <a:xfrm>
            <a:off x="956928" y="4907333"/>
            <a:ext cx="527076" cy="527076"/>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1" rIns="91440" bIns="45721" numCol="1" spcCol="0" rtlCol="0" fromWordArt="0" anchor="ctr" anchorCtr="0" forceAA="0" compatLnSpc="1">
            <a:prstTxWarp prst="textNoShape">
              <a:avLst/>
            </a:prstTxWarp>
            <a:noAutofit/>
          </a:bodyPr>
          <a:lstStyle/>
          <a:p>
            <a:pPr algn="ctr" defTabSz="914406">
              <a:defRPr/>
            </a:pPr>
            <a:r>
              <a:rPr lang="en-US" sz="2400" b="1" dirty="0">
                <a:solidFill>
                  <a:prstClr val="white"/>
                </a:solidFill>
                <a:latin typeface="Calibri"/>
              </a:rPr>
              <a:t>4</a:t>
            </a:r>
          </a:p>
        </p:txBody>
      </p:sp>
      <p:sp>
        <p:nvSpPr>
          <p:cNvPr id="68" name="Oval 67">
            <a:extLst>
              <a:ext uri="{FF2B5EF4-FFF2-40B4-BE49-F238E27FC236}">
                <a16:creationId xmlns:a16="http://schemas.microsoft.com/office/drawing/2014/main" id="{EC7C0117-009D-432A-B1AE-3BEA54D653C8}"/>
              </a:ext>
            </a:extLst>
          </p:cNvPr>
          <p:cNvSpPr>
            <a:spLocks noChangeAspect="1"/>
          </p:cNvSpPr>
          <p:nvPr/>
        </p:nvSpPr>
        <p:spPr>
          <a:xfrm>
            <a:off x="6675604" y="2295751"/>
            <a:ext cx="527076" cy="527076"/>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1" rIns="91440" bIns="45721" numCol="1" spcCol="0" rtlCol="0" fromWordArt="0" anchor="ctr" anchorCtr="0" forceAA="0" compatLnSpc="1">
            <a:prstTxWarp prst="textNoShape">
              <a:avLst/>
            </a:prstTxWarp>
            <a:noAutofit/>
          </a:bodyPr>
          <a:lstStyle/>
          <a:p>
            <a:pPr algn="ctr" defTabSz="914406">
              <a:defRPr/>
            </a:pPr>
            <a:r>
              <a:rPr lang="en-US" sz="2400" b="1" dirty="0">
                <a:solidFill>
                  <a:prstClr val="white"/>
                </a:solidFill>
                <a:latin typeface="Calibri"/>
              </a:rPr>
              <a:t>5</a:t>
            </a:r>
          </a:p>
        </p:txBody>
      </p:sp>
      <p:sp>
        <p:nvSpPr>
          <p:cNvPr id="69" name="Rectangle 68">
            <a:extLst>
              <a:ext uri="{FF2B5EF4-FFF2-40B4-BE49-F238E27FC236}">
                <a16:creationId xmlns:a16="http://schemas.microsoft.com/office/drawing/2014/main" id="{E3E421DD-7F73-48C5-BDA3-451A3E2EF995}"/>
              </a:ext>
            </a:extLst>
          </p:cNvPr>
          <p:cNvSpPr/>
          <p:nvPr/>
        </p:nvSpPr>
        <p:spPr>
          <a:xfrm>
            <a:off x="1767892" y="2298937"/>
            <a:ext cx="3041774" cy="53371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1" rIns="91440" bIns="45721" numCol="1" spcCol="0" rtlCol="0" fromWordArt="0" anchor="ctr" anchorCtr="0" forceAA="0" compatLnSpc="1">
            <a:prstTxWarp prst="textNoShape">
              <a:avLst/>
            </a:prstTxWarp>
            <a:noAutofit/>
          </a:bodyPr>
          <a:lstStyle/>
          <a:p>
            <a:pPr lvl="0">
              <a:defRPr/>
            </a:pPr>
            <a:r>
              <a:rPr lang="en-US" sz="2000" dirty="0">
                <a:solidFill>
                  <a:prstClr val="black"/>
                </a:solidFill>
              </a:rPr>
              <a:t>LOCAL CONTENT POLICY</a:t>
            </a:r>
          </a:p>
        </p:txBody>
      </p:sp>
      <p:sp>
        <p:nvSpPr>
          <p:cNvPr id="70" name="Rectangle 69">
            <a:extLst>
              <a:ext uri="{FF2B5EF4-FFF2-40B4-BE49-F238E27FC236}">
                <a16:creationId xmlns:a16="http://schemas.microsoft.com/office/drawing/2014/main" id="{EAEA28A2-3B7A-4F81-8E2F-726011B03030}"/>
              </a:ext>
            </a:extLst>
          </p:cNvPr>
          <p:cNvSpPr/>
          <p:nvPr/>
        </p:nvSpPr>
        <p:spPr>
          <a:xfrm>
            <a:off x="1767893" y="3160339"/>
            <a:ext cx="2521073" cy="5682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1" rIns="91440" bIns="45721" numCol="1" spcCol="0" rtlCol="0" fromWordArt="0" anchor="ctr" anchorCtr="0" forceAA="0" compatLnSpc="1">
            <a:prstTxWarp prst="textNoShape">
              <a:avLst/>
            </a:prstTxWarp>
            <a:noAutofit/>
          </a:bodyPr>
          <a:lstStyle/>
          <a:p>
            <a:pPr lvl="0">
              <a:defRPr/>
            </a:pPr>
            <a:r>
              <a:rPr lang="en-US" sz="2000" dirty="0">
                <a:solidFill>
                  <a:prstClr val="black"/>
                </a:solidFill>
              </a:rPr>
              <a:t>TECHNOLOGY</a:t>
            </a:r>
          </a:p>
        </p:txBody>
      </p:sp>
      <p:sp>
        <p:nvSpPr>
          <p:cNvPr id="71" name="Rectangle 70">
            <a:extLst>
              <a:ext uri="{FF2B5EF4-FFF2-40B4-BE49-F238E27FC236}">
                <a16:creationId xmlns:a16="http://schemas.microsoft.com/office/drawing/2014/main" id="{61E2407D-97B3-4CF4-8F03-F12333D4588D}"/>
              </a:ext>
            </a:extLst>
          </p:cNvPr>
          <p:cNvSpPr/>
          <p:nvPr/>
        </p:nvSpPr>
        <p:spPr>
          <a:xfrm>
            <a:off x="1767893" y="4001951"/>
            <a:ext cx="2521073" cy="5682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1" rIns="91440" bIns="45721" numCol="1" spcCol="0" rtlCol="0" fromWordArt="0" anchor="ctr" anchorCtr="0" forceAA="0" compatLnSpc="1">
            <a:prstTxWarp prst="textNoShape">
              <a:avLst/>
            </a:prstTxWarp>
            <a:noAutofit/>
          </a:bodyPr>
          <a:lstStyle/>
          <a:p>
            <a:pPr lvl="0">
              <a:defRPr/>
            </a:pPr>
            <a:r>
              <a:rPr lang="en-US" sz="2000" dirty="0">
                <a:solidFill>
                  <a:prstClr val="black"/>
                </a:solidFill>
              </a:rPr>
              <a:t>ENERGY</a:t>
            </a:r>
          </a:p>
        </p:txBody>
      </p:sp>
      <p:sp>
        <p:nvSpPr>
          <p:cNvPr id="72" name="Rectangle 71">
            <a:extLst>
              <a:ext uri="{FF2B5EF4-FFF2-40B4-BE49-F238E27FC236}">
                <a16:creationId xmlns:a16="http://schemas.microsoft.com/office/drawing/2014/main" id="{D32CF6D2-EB84-48EA-89DE-6CAD6AE383EC}"/>
              </a:ext>
            </a:extLst>
          </p:cNvPr>
          <p:cNvSpPr/>
          <p:nvPr/>
        </p:nvSpPr>
        <p:spPr>
          <a:xfrm>
            <a:off x="1625947" y="4824407"/>
            <a:ext cx="3822353" cy="6659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1" rIns="91440" bIns="45721" numCol="1" spcCol="0" rtlCol="0" fromWordArt="0" anchor="ctr" anchorCtr="0" forceAA="0" compatLnSpc="1">
            <a:prstTxWarp prst="textNoShape">
              <a:avLst/>
            </a:prstTxWarp>
            <a:noAutofit/>
          </a:bodyPr>
          <a:lstStyle/>
          <a:p>
            <a:pPr lvl="0">
              <a:defRPr/>
            </a:pPr>
            <a:r>
              <a:rPr lang="en-US" sz="2000" dirty="0">
                <a:solidFill>
                  <a:prstClr val="black"/>
                </a:solidFill>
              </a:rPr>
              <a:t>RESEARCH AND DEVELOPMENT</a:t>
            </a:r>
          </a:p>
        </p:txBody>
      </p:sp>
      <p:sp>
        <p:nvSpPr>
          <p:cNvPr id="73" name="Rectangle 72">
            <a:extLst>
              <a:ext uri="{FF2B5EF4-FFF2-40B4-BE49-F238E27FC236}">
                <a16:creationId xmlns:a16="http://schemas.microsoft.com/office/drawing/2014/main" id="{36A19458-CE65-4D18-A503-7A991346632A}"/>
              </a:ext>
            </a:extLst>
          </p:cNvPr>
          <p:cNvSpPr/>
          <p:nvPr/>
        </p:nvSpPr>
        <p:spPr>
          <a:xfrm>
            <a:off x="7368767" y="2317274"/>
            <a:ext cx="3832635" cy="61191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1" rIns="91440" bIns="45721" numCol="1" spcCol="0" rtlCol="0" fromWordArt="0" anchor="ctr" anchorCtr="0" forceAA="0" compatLnSpc="1">
            <a:prstTxWarp prst="textNoShape">
              <a:avLst/>
            </a:prstTxWarp>
            <a:noAutofit/>
          </a:bodyPr>
          <a:lstStyle/>
          <a:p>
            <a:pPr lvl="0">
              <a:defRPr/>
            </a:pPr>
            <a:r>
              <a:rPr lang="en-US" sz="2000" dirty="0">
                <a:solidFill>
                  <a:prstClr val="black"/>
                </a:solidFill>
              </a:rPr>
              <a:t>FINANCE &amp; PUBLIC-PRIVATE PARTNERSHIP</a:t>
            </a:r>
            <a:endParaRPr lang="en-US" sz="2000" dirty="0">
              <a:solidFill>
                <a:prstClr val="black"/>
              </a:solidFill>
              <a:latin typeface="Calibri"/>
            </a:endParaRPr>
          </a:p>
        </p:txBody>
      </p:sp>
      <p:sp>
        <p:nvSpPr>
          <p:cNvPr id="74" name="Rectangle 73">
            <a:extLst>
              <a:ext uri="{FF2B5EF4-FFF2-40B4-BE49-F238E27FC236}">
                <a16:creationId xmlns:a16="http://schemas.microsoft.com/office/drawing/2014/main" id="{36A19458-CE65-4D18-A503-7A991346632A}"/>
              </a:ext>
            </a:extLst>
          </p:cNvPr>
          <p:cNvSpPr/>
          <p:nvPr/>
        </p:nvSpPr>
        <p:spPr>
          <a:xfrm>
            <a:off x="7344625" y="3134010"/>
            <a:ext cx="3159575" cy="61191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1" rIns="91440" bIns="45721" numCol="1" spcCol="0" rtlCol="0" fromWordArt="0" anchor="ctr" anchorCtr="0" forceAA="0" compatLnSpc="1">
            <a:prstTxWarp prst="textNoShape">
              <a:avLst/>
            </a:prstTxWarp>
            <a:noAutofit/>
          </a:bodyPr>
          <a:lstStyle/>
          <a:p>
            <a:pPr lvl="0">
              <a:defRPr/>
            </a:pPr>
            <a:r>
              <a:rPr lang="en-US" sz="2000" dirty="0">
                <a:solidFill>
                  <a:prstClr val="black"/>
                </a:solidFill>
              </a:rPr>
              <a:t>TRANSPORTATION</a:t>
            </a:r>
            <a:endParaRPr lang="en-US" sz="2000" dirty="0">
              <a:solidFill>
                <a:prstClr val="black"/>
              </a:solidFill>
              <a:latin typeface="Calibri"/>
            </a:endParaRPr>
          </a:p>
        </p:txBody>
      </p:sp>
      <p:sp>
        <p:nvSpPr>
          <p:cNvPr id="75" name="Rectangle 74">
            <a:extLst>
              <a:ext uri="{FF2B5EF4-FFF2-40B4-BE49-F238E27FC236}">
                <a16:creationId xmlns:a16="http://schemas.microsoft.com/office/drawing/2014/main" id="{36A19458-CE65-4D18-A503-7A991346632A}"/>
              </a:ext>
            </a:extLst>
          </p:cNvPr>
          <p:cNvSpPr/>
          <p:nvPr/>
        </p:nvSpPr>
        <p:spPr>
          <a:xfrm>
            <a:off x="7286463" y="3980841"/>
            <a:ext cx="3787938" cy="61191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1" rIns="91440" bIns="45721" numCol="1" spcCol="0" rtlCol="0" fromWordArt="0" anchor="ctr" anchorCtr="0" forceAA="0" compatLnSpc="1">
            <a:prstTxWarp prst="textNoShape">
              <a:avLst/>
            </a:prstTxWarp>
            <a:noAutofit/>
          </a:bodyPr>
          <a:lstStyle/>
          <a:p>
            <a:pPr lvl="0">
              <a:defRPr/>
            </a:pPr>
            <a:r>
              <a:rPr lang="en-US" sz="2000" dirty="0">
                <a:solidFill>
                  <a:prstClr val="black"/>
                </a:solidFill>
              </a:rPr>
              <a:t>BUILDINGS &amp; CONSTRUCTION</a:t>
            </a:r>
            <a:endParaRPr lang="en-US" sz="2000" dirty="0">
              <a:solidFill>
                <a:prstClr val="black"/>
              </a:solidFill>
              <a:latin typeface="Calibri"/>
            </a:endParaRPr>
          </a:p>
        </p:txBody>
      </p:sp>
      <p:sp>
        <p:nvSpPr>
          <p:cNvPr id="76" name="Oval 75">
            <a:extLst>
              <a:ext uri="{FF2B5EF4-FFF2-40B4-BE49-F238E27FC236}">
                <a16:creationId xmlns:a16="http://schemas.microsoft.com/office/drawing/2014/main" id="{EC7C0117-009D-432A-B1AE-3BEA54D653C8}"/>
              </a:ext>
            </a:extLst>
          </p:cNvPr>
          <p:cNvSpPr>
            <a:spLocks noChangeAspect="1"/>
          </p:cNvSpPr>
          <p:nvPr/>
        </p:nvSpPr>
        <p:spPr>
          <a:xfrm>
            <a:off x="6675604" y="3151805"/>
            <a:ext cx="527076" cy="527076"/>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1" rIns="91440" bIns="45721" numCol="1" spcCol="0" rtlCol="0" fromWordArt="0" anchor="ctr" anchorCtr="0" forceAA="0" compatLnSpc="1">
            <a:prstTxWarp prst="textNoShape">
              <a:avLst/>
            </a:prstTxWarp>
            <a:noAutofit/>
          </a:bodyPr>
          <a:lstStyle/>
          <a:p>
            <a:pPr algn="ctr" defTabSz="914406">
              <a:defRPr/>
            </a:pPr>
            <a:r>
              <a:rPr lang="en-US" sz="2400" b="1" dirty="0">
                <a:solidFill>
                  <a:prstClr val="white"/>
                </a:solidFill>
                <a:latin typeface="Calibri"/>
              </a:rPr>
              <a:t>6</a:t>
            </a:r>
          </a:p>
        </p:txBody>
      </p:sp>
      <p:sp>
        <p:nvSpPr>
          <p:cNvPr id="77" name="Oval 76">
            <a:extLst>
              <a:ext uri="{FF2B5EF4-FFF2-40B4-BE49-F238E27FC236}">
                <a16:creationId xmlns:a16="http://schemas.microsoft.com/office/drawing/2014/main" id="{EC7C0117-009D-432A-B1AE-3BEA54D653C8}"/>
              </a:ext>
            </a:extLst>
          </p:cNvPr>
          <p:cNvSpPr>
            <a:spLocks noChangeAspect="1"/>
          </p:cNvSpPr>
          <p:nvPr/>
        </p:nvSpPr>
        <p:spPr>
          <a:xfrm>
            <a:off x="6675604" y="3993558"/>
            <a:ext cx="527076" cy="527076"/>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1" rIns="91440" bIns="45721" numCol="1" spcCol="0" rtlCol="0" fromWordArt="0" anchor="ctr" anchorCtr="0" forceAA="0" compatLnSpc="1">
            <a:prstTxWarp prst="textNoShape">
              <a:avLst/>
            </a:prstTxWarp>
            <a:noAutofit/>
          </a:bodyPr>
          <a:lstStyle/>
          <a:p>
            <a:pPr algn="ctr" defTabSz="914406">
              <a:defRPr/>
            </a:pPr>
            <a:r>
              <a:rPr lang="en-US" sz="2400" b="1" dirty="0">
                <a:solidFill>
                  <a:prstClr val="white"/>
                </a:solidFill>
                <a:latin typeface="Calibri"/>
              </a:rPr>
              <a:t>7</a:t>
            </a:r>
          </a:p>
        </p:txBody>
      </p:sp>
      <p:sp>
        <p:nvSpPr>
          <p:cNvPr id="82" name="Content Placeholder 2">
            <a:extLst>
              <a:ext uri="{FF2B5EF4-FFF2-40B4-BE49-F238E27FC236}">
                <a16:creationId xmlns:a16="http://schemas.microsoft.com/office/drawing/2014/main" id="{540944D8-F373-644A-9429-0A648467ECDE}"/>
              </a:ext>
            </a:extLst>
          </p:cNvPr>
          <p:cNvSpPr txBox="1">
            <a:spLocks/>
          </p:cNvSpPr>
          <p:nvPr/>
        </p:nvSpPr>
        <p:spPr>
          <a:xfrm>
            <a:off x="848829" y="239635"/>
            <a:ext cx="10811540" cy="621531"/>
          </a:xfrm>
          <a:prstGeom prst="rect">
            <a:avLst/>
          </a:prstGeom>
        </p:spPr>
        <p:txBody>
          <a:bodyPr vert="horz" lIns="91440" tIns="45721" rIns="91440" bIns="45721"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3200" b="1">
                <a:solidFill>
                  <a:schemeClr val="bg1"/>
                </a:solidFill>
              </a:rPr>
              <a:t>Key Government Policies to Implement Sustainable Infrastructure in Nigeria</a:t>
            </a:r>
            <a:endParaRPr lang="en-US" sz="3200" b="1" dirty="0">
              <a:solidFill>
                <a:schemeClr val="bg1"/>
              </a:solidFill>
            </a:endParaRPr>
          </a:p>
        </p:txBody>
      </p:sp>
      <p:sp>
        <p:nvSpPr>
          <p:cNvPr id="22" name="Rectangle 21">
            <a:extLst>
              <a:ext uri="{FF2B5EF4-FFF2-40B4-BE49-F238E27FC236}">
                <a16:creationId xmlns:a16="http://schemas.microsoft.com/office/drawing/2014/main" id="{36A19458-CE65-4D18-A503-7A991346632A}"/>
              </a:ext>
            </a:extLst>
          </p:cNvPr>
          <p:cNvSpPr/>
          <p:nvPr/>
        </p:nvSpPr>
        <p:spPr>
          <a:xfrm>
            <a:off x="7344624" y="4824407"/>
            <a:ext cx="3787938" cy="61191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1" rIns="91440" bIns="45721" numCol="1" spcCol="0" rtlCol="0" fromWordArt="0" anchor="ctr" anchorCtr="0" forceAA="0" compatLnSpc="1">
            <a:prstTxWarp prst="textNoShape">
              <a:avLst/>
            </a:prstTxWarp>
            <a:noAutofit/>
          </a:bodyPr>
          <a:lstStyle/>
          <a:p>
            <a:pPr lvl="0">
              <a:defRPr/>
            </a:pPr>
            <a:r>
              <a:rPr lang="en-US" sz="2000" dirty="0">
                <a:solidFill>
                  <a:prstClr val="black"/>
                </a:solidFill>
              </a:rPr>
              <a:t>SOLID WASTE MANAGEMENT</a:t>
            </a:r>
            <a:endParaRPr lang="en-US" sz="2000" dirty="0">
              <a:solidFill>
                <a:prstClr val="black"/>
              </a:solidFill>
              <a:latin typeface="Calibri"/>
            </a:endParaRPr>
          </a:p>
        </p:txBody>
      </p:sp>
      <p:sp>
        <p:nvSpPr>
          <p:cNvPr id="23" name="Oval 22">
            <a:extLst>
              <a:ext uri="{FF2B5EF4-FFF2-40B4-BE49-F238E27FC236}">
                <a16:creationId xmlns:a16="http://schemas.microsoft.com/office/drawing/2014/main" id="{EC7C0117-009D-432A-B1AE-3BEA54D653C8}"/>
              </a:ext>
            </a:extLst>
          </p:cNvPr>
          <p:cNvSpPr>
            <a:spLocks noChangeAspect="1"/>
          </p:cNvSpPr>
          <p:nvPr/>
        </p:nvSpPr>
        <p:spPr>
          <a:xfrm>
            <a:off x="6733765" y="4837122"/>
            <a:ext cx="527076" cy="527076"/>
          </a:xfrm>
          <a:prstGeom prst="ellips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1" rIns="91440" bIns="45721" numCol="1" spcCol="0" rtlCol="0" fromWordArt="0" anchor="ctr" anchorCtr="0" forceAA="0" compatLnSpc="1">
            <a:prstTxWarp prst="textNoShape">
              <a:avLst/>
            </a:prstTxWarp>
            <a:noAutofit/>
          </a:bodyPr>
          <a:lstStyle/>
          <a:p>
            <a:pPr algn="ctr" defTabSz="914406">
              <a:defRPr/>
            </a:pPr>
            <a:r>
              <a:rPr lang="en-US" sz="2400" b="1" dirty="0">
                <a:solidFill>
                  <a:prstClr val="white"/>
                </a:solidFill>
                <a:latin typeface="Calibri"/>
              </a:rPr>
              <a:t>8</a:t>
            </a:r>
          </a:p>
        </p:txBody>
      </p:sp>
    </p:spTree>
    <p:extLst>
      <p:ext uri="{BB962C8B-B14F-4D97-AF65-F5344CB8AC3E}">
        <p14:creationId xmlns:p14="http://schemas.microsoft.com/office/powerpoint/2010/main" val="9876321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
            <a:ext cx="12192000" cy="6858000"/>
          </a:xfrm>
          <a:prstGeom prst="rect">
            <a:avLst/>
          </a:prstGeom>
          <a:solidFill>
            <a:schemeClr val="accent5">
              <a:lumMod val="20000"/>
              <a:lumOff val="80000"/>
            </a:schemeClr>
          </a:solidFill>
          <a:ln>
            <a:solidFill>
              <a:schemeClr val="accent3">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6" name="Content Placeholder 4"/>
          <p:cNvSpPr txBox="1">
            <a:spLocks/>
          </p:cNvSpPr>
          <p:nvPr/>
        </p:nvSpPr>
        <p:spPr>
          <a:xfrm>
            <a:off x="893256" y="1546787"/>
            <a:ext cx="11146347" cy="1572219"/>
          </a:xfrm>
          <a:prstGeom prst="rect">
            <a:avLst/>
          </a:prstGeom>
        </p:spPr>
        <p:txBody>
          <a:bodyPr vert="horz" lIns="91440" tIns="45721" rIns="91440" bIns="45721" rtlCol="0">
            <a:normAutofit fontScale="7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b="1" dirty="0"/>
              <a:t>Local Content in Sustainable Infrastructure Development</a:t>
            </a:r>
          </a:p>
          <a:p>
            <a:pPr marL="0" indent="0">
              <a:buNone/>
            </a:pPr>
            <a:r>
              <a:rPr lang="en-US" sz="2600" dirty="0"/>
              <a:t>AN </a:t>
            </a:r>
            <a:r>
              <a:rPr lang="en-US" sz="2600" b="1" dirty="0"/>
              <a:t>ACT TO PROVIDE FOR THE DEVELOPMENT OF NIGERIAN CONTENT IN</a:t>
            </a:r>
            <a:r>
              <a:rPr lang="en-US" sz="2600" dirty="0"/>
              <a:t> THE NIGERIAN OIL AND GAS INDUSTRY, NIGERIAN CONTENT PLAN, SUPERVISION, COORDINATION, MONITORING AND IMPLEMENTATION OF NIGERIAN CONTENT; AND FOR RELATED MATTERS.- Act 2010. </a:t>
            </a:r>
            <a:r>
              <a:rPr lang="en-GB" sz="2600" dirty="0"/>
              <a:t>This involves increasing the input of local labour, goods and services (‘local content’) in the delivery of infrastructure projects. </a:t>
            </a:r>
            <a:endParaRPr lang="en-GB" sz="2600" b="1" dirty="0"/>
          </a:p>
          <a:p>
            <a:pPr marL="0" indent="0">
              <a:buNone/>
            </a:pPr>
            <a:endParaRPr lang="en-US" b="1" dirty="0"/>
          </a:p>
          <a:p>
            <a:pPr marL="0" indent="0">
              <a:buNone/>
            </a:pPr>
            <a:endParaRPr lang="en-US" b="1" u="sng" dirty="0"/>
          </a:p>
        </p:txBody>
      </p:sp>
      <p:sp>
        <p:nvSpPr>
          <p:cNvPr id="7" name="Rectangle 6"/>
          <p:cNvSpPr/>
          <p:nvPr/>
        </p:nvSpPr>
        <p:spPr>
          <a:xfrm>
            <a:off x="0" y="20601"/>
            <a:ext cx="12192000" cy="13129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dirty="0">
              <a:ln>
                <a:solidFill>
                  <a:schemeClr val="accent1">
                    <a:lumMod val="75000"/>
                  </a:schemeClr>
                </a:solidFill>
              </a:ln>
              <a:solidFill>
                <a:schemeClr val="accent1">
                  <a:lumMod val="75000"/>
                </a:schemeClr>
              </a:solidFill>
            </a:endParaRPr>
          </a:p>
        </p:txBody>
      </p:sp>
      <p:sp>
        <p:nvSpPr>
          <p:cNvPr id="5" name="Content Placeholder 2">
            <a:extLst>
              <a:ext uri="{FF2B5EF4-FFF2-40B4-BE49-F238E27FC236}">
                <a16:creationId xmlns:a16="http://schemas.microsoft.com/office/drawing/2014/main" id="{540944D8-F373-644A-9429-0A648467ECDE}"/>
              </a:ext>
            </a:extLst>
          </p:cNvPr>
          <p:cNvSpPr>
            <a:spLocks noGrp="1"/>
          </p:cNvSpPr>
          <p:nvPr>
            <p:ph idx="1"/>
          </p:nvPr>
        </p:nvSpPr>
        <p:spPr>
          <a:xfrm>
            <a:off x="848830" y="239635"/>
            <a:ext cx="11190770" cy="621531"/>
          </a:xfrm>
        </p:spPr>
        <p:txBody>
          <a:bodyPr>
            <a:noAutofit/>
          </a:bodyPr>
          <a:lstStyle/>
          <a:p>
            <a:pPr marL="0" indent="0">
              <a:buNone/>
            </a:pPr>
            <a:r>
              <a:rPr lang="en-US" sz="3200" b="1" dirty="0">
                <a:solidFill>
                  <a:schemeClr val="bg1"/>
                </a:solidFill>
              </a:rPr>
              <a:t>Key Government Policies to Implement Sustainable Infrastructure in Nigeria</a:t>
            </a:r>
          </a:p>
        </p:txBody>
      </p:sp>
      <p:sp>
        <p:nvSpPr>
          <p:cNvPr id="9" name="Content Placeholder 4"/>
          <p:cNvSpPr txBox="1">
            <a:spLocks/>
          </p:cNvSpPr>
          <p:nvPr/>
        </p:nvSpPr>
        <p:spPr>
          <a:xfrm>
            <a:off x="279402" y="3119004"/>
            <a:ext cx="5499099" cy="3243696"/>
          </a:xfrm>
          <a:prstGeom prst="rect">
            <a:avLst/>
          </a:prstGeom>
          <a:solidFill>
            <a:schemeClr val="bg1"/>
          </a:solidFill>
        </p:spPr>
        <p:txBody>
          <a:bodyPr vert="horz" lIns="91440" tIns="45721" rIns="91440" bIns="45721"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sz="2400" b="1" dirty="0"/>
          </a:p>
          <a:p>
            <a:pPr marL="0" indent="0">
              <a:buNone/>
            </a:pPr>
            <a:r>
              <a:rPr lang="en-US" sz="2400" b="1" dirty="0"/>
              <a:t>Benefits</a:t>
            </a:r>
          </a:p>
          <a:p>
            <a:pPr marL="0" indent="0">
              <a:buNone/>
            </a:pPr>
            <a:r>
              <a:rPr lang="en-US" sz="2400" dirty="0"/>
              <a:t>-  Economic Growth</a:t>
            </a:r>
          </a:p>
          <a:p>
            <a:pPr marL="0" indent="0">
              <a:buNone/>
            </a:pPr>
            <a:r>
              <a:rPr lang="en-US" sz="2400" dirty="0"/>
              <a:t>-  Job Creation for locals.</a:t>
            </a:r>
          </a:p>
          <a:p>
            <a:pPr>
              <a:buFontTx/>
              <a:buChar char="-"/>
            </a:pPr>
            <a:r>
              <a:rPr lang="en-US" sz="2400" dirty="0"/>
              <a:t>Development of Human resources and skill.</a:t>
            </a:r>
          </a:p>
          <a:p>
            <a:pPr>
              <a:buFontTx/>
              <a:buChar char="-"/>
            </a:pPr>
            <a:r>
              <a:rPr lang="en-US" sz="2400" dirty="0"/>
              <a:t>Technological advancement.</a:t>
            </a:r>
          </a:p>
          <a:p>
            <a:pPr marL="0" indent="0">
              <a:buNone/>
            </a:pPr>
            <a:endParaRPr lang="en-US" b="1" u="sng" dirty="0"/>
          </a:p>
        </p:txBody>
      </p:sp>
      <p:sp>
        <p:nvSpPr>
          <p:cNvPr id="11" name="Oval 10">
            <a:extLst>
              <a:ext uri="{FF2B5EF4-FFF2-40B4-BE49-F238E27FC236}">
                <a16:creationId xmlns:a16="http://schemas.microsoft.com/office/drawing/2014/main" id="{D11AFFF5-18F7-411F-80BA-3ADC8770EFD3}"/>
              </a:ext>
            </a:extLst>
          </p:cNvPr>
          <p:cNvSpPr>
            <a:spLocks noChangeAspect="1"/>
          </p:cNvSpPr>
          <p:nvPr/>
        </p:nvSpPr>
        <p:spPr>
          <a:xfrm>
            <a:off x="207455" y="1508685"/>
            <a:ext cx="527076" cy="527076"/>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1" rIns="91440" bIns="45721" numCol="1" spcCol="0" rtlCol="0" fromWordArt="0" anchor="ctr" anchorCtr="0" forceAA="0" compatLnSpc="1">
            <a:prstTxWarp prst="textNoShape">
              <a:avLst/>
            </a:prstTxWarp>
            <a:noAutofit/>
          </a:bodyPr>
          <a:lstStyle/>
          <a:p>
            <a:pPr algn="ctr" defTabSz="914406">
              <a:defRPr/>
            </a:pPr>
            <a:r>
              <a:rPr lang="en-US" sz="2400" b="1" dirty="0">
                <a:solidFill>
                  <a:prstClr val="white"/>
                </a:solidFill>
                <a:latin typeface="Calibri"/>
              </a:rPr>
              <a:t>1</a:t>
            </a:r>
          </a:p>
        </p:txBody>
      </p:sp>
      <p:sp>
        <p:nvSpPr>
          <p:cNvPr id="12" name="Content Placeholder 4"/>
          <p:cNvSpPr txBox="1">
            <a:spLocks/>
          </p:cNvSpPr>
          <p:nvPr/>
        </p:nvSpPr>
        <p:spPr>
          <a:xfrm>
            <a:off x="6337300" y="3119004"/>
            <a:ext cx="5651500" cy="3243696"/>
          </a:xfrm>
          <a:prstGeom prst="rect">
            <a:avLst/>
          </a:prstGeom>
          <a:solidFill>
            <a:schemeClr val="bg1"/>
          </a:solidFill>
        </p:spPr>
        <p:txBody>
          <a:bodyPr vert="horz" lIns="91440" tIns="45721" rIns="91440" bIns="45721"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sz="2400" b="1" dirty="0"/>
          </a:p>
          <a:p>
            <a:pPr marL="0" indent="0">
              <a:buNone/>
            </a:pPr>
            <a:r>
              <a:rPr lang="en-US" sz="2400" b="1" dirty="0"/>
              <a:t>NCDMB</a:t>
            </a:r>
            <a:r>
              <a:rPr lang="en-US" sz="2400" dirty="0"/>
              <a:t> (Nigeria Content Development Monitoring Board) was established primarily to drive the development of Nigerian content in the Nigerian oil and gas industry by prescribing minimum thresholds for the use of local services and materials for the promotion of technology and skill to the Nigerian </a:t>
            </a:r>
            <a:r>
              <a:rPr lang="en-US" sz="2400" dirty="0" err="1"/>
              <a:t>labour</a:t>
            </a:r>
            <a:r>
              <a:rPr lang="en-US" sz="2400" dirty="0"/>
              <a:t> in the oil and gas industry.</a:t>
            </a:r>
          </a:p>
          <a:p>
            <a:pPr marL="0" indent="0">
              <a:buNone/>
            </a:pPr>
            <a:endParaRPr lang="en-US" sz="2400" b="1" dirty="0"/>
          </a:p>
        </p:txBody>
      </p:sp>
    </p:spTree>
    <p:extLst>
      <p:ext uri="{BB962C8B-B14F-4D97-AF65-F5344CB8AC3E}">
        <p14:creationId xmlns:p14="http://schemas.microsoft.com/office/powerpoint/2010/main" val="261420304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OWER_USER_TAGS_ICONS" val="renewable energy*sustainable*sustainability*power*electricity*solar*windmill*global warming"/>
</p:tagLst>
</file>

<file path=ppt/tags/tag10.xml><?xml version="1.0" encoding="utf-8"?>
<p:tagLst xmlns:a="http://schemas.openxmlformats.org/drawingml/2006/main" xmlns:r="http://schemas.openxmlformats.org/officeDocument/2006/relationships" xmlns:p="http://schemas.openxmlformats.org/presentationml/2006/main">
  <p:tag name="POWER_USER_TAGS_ICONS" val="care*service*protection*family*health*social*security"/>
</p:tagLst>
</file>

<file path=ppt/tags/tag11.xml><?xml version="1.0" encoding="utf-8"?>
<p:tagLst xmlns:a="http://schemas.openxmlformats.org/drawingml/2006/main" xmlns:r="http://schemas.openxmlformats.org/officeDocument/2006/relationships" xmlns:p="http://schemas.openxmlformats.org/presentationml/2006/main">
  <p:tag name="POWER_USER_TAGS_ICONS" val=""/>
</p:tagLst>
</file>

<file path=ppt/tags/tag12.xml><?xml version="1.0" encoding="utf-8"?>
<p:tagLst xmlns:a="http://schemas.openxmlformats.org/drawingml/2006/main" xmlns:r="http://schemas.openxmlformats.org/officeDocument/2006/relationships" xmlns:p="http://schemas.openxmlformats.org/presentationml/2006/main">
  <p:tag name="POWER_USER_TAGS_ICONS" val=""/>
</p:tagLst>
</file>

<file path=ppt/tags/tag13.xml><?xml version="1.0" encoding="utf-8"?>
<p:tagLst xmlns:a="http://schemas.openxmlformats.org/drawingml/2006/main" xmlns:r="http://schemas.openxmlformats.org/officeDocument/2006/relationships" xmlns:p="http://schemas.openxmlformats.org/presentationml/2006/main">
  <p:tag name="POWER_USER_TAGS_ICONS" val="food-bank"/>
</p:tagLst>
</file>

<file path=ppt/tags/tag14.xml><?xml version="1.0" encoding="utf-8"?>
<p:tagLst xmlns:a="http://schemas.openxmlformats.org/drawingml/2006/main" xmlns:r="http://schemas.openxmlformats.org/officeDocument/2006/relationships" xmlns:p="http://schemas.openxmlformats.org/presentationml/2006/main">
  <p:tag name="POWER_USER_TAGS_ICONS" val="family*people*children*parents"/>
</p:tagLst>
</file>

<file path=ppt/tags/tag15.xml><?xml version="1.0" encoding="utf-8"?>
<p:tagLst xmlns:a="http://schemas.openxmlformats.org/drawingml/2006/main" xmlns:r="http://schemas.openxmlformats.org/officeDocument/2006/relationships" xmlns:p="http://schemas.openxmlformats.org/presentationml/2006/main">
  <p:tag name="POWER_USER_TAGS_ICONS" val="food-bank"/>
</p:tagLst>
</file>

<file path=ppt/tags/tag16.xml><?xml version="1.0" encoding="utf-8"?>
<p:tagLst xmlns:a="http://schemas.openxmlformats.org/drawingml/2006/main" xmlns:r="http://schemas.openxmlformats.org/officeDocument/2006/relationships" xmlns:p="http://schemas.openxmlformats.org/presentationml/2006/main">
  <p:tag name="POWER_USER_TAGS_ICONS" val="food-bank"/>
</p:tagLst>
</file>

<file path=ppt/tags/tag17.xml><?xml version="1.0" encoding="utf-8"?>
<p:tagLst xmlns:a="http://schemas.openxmlformats.org/drawingml/2006/main" xmlns:r="http://schemas.openxmlformats.org/officeDocument/2006/relationships" xmlns:p="http://schemas.openxmlformats.org/presentationml/2006/main">
  <p:tag name="POWER_USER_TAGS_ICONS" val="fossil-fuel_POWER_USER_SEPARATOR_ICONS_fossil-fuels_POWER_USER_SEPARATOR_ICONS_greenhouse-gas_POWER_USER_SEPARATOR_ICONS_industry_POWER_USER_SEPARATOR_ICONS_manufacturing_POWER_USER_SEPARATOR_ICONS_oil_POWER_USER_SEPARATOR_ICONS_petroleum_POWER_USER_SEPARATOR_ICONS_pollution_POWER_USER_SEPARATOR_ICONS_smoke_POWER_USER_SEPARATOR_ICONS_co2-emissions_POWER_USER_SEPARATOR_ICONS_carbon-dioxide-emissions_POWER_USER_SEPARATOR_ICONS_flame_POWER_USER_SEPARATOR_ICONS_fire_POWER_USER_SEPARATOR_ICONS_air-pollution_POWER_USER_SEPARATOR_ICONS_burning_POWER_USER_SEPARATOR_ICONS_carbon-dioxide_POWER_USER_SEPARATOR_ICONS_climate-change_POWER_USER_SEPARATOR_ICONS_co2_POWER_USER_SEPARATOR_ICONS_coal_POWER_USER_SEPARATOR_ICONS_combustion_POWER_USER_SEPARATOR_ICONS_corporation_POWER_USER_SEPARATOR_ICONS_emissions_POWER_USER_SEPARATOR_ICONS_factory_POWER_USER_SEPARATOR_ICONS_greenhouse-gases"/>
</p:tagLst>
</file>

<file path=ppt/tags/tag18.xml><?xml version="1.0" encoding="utf-8"?>
<p:tagLst xmlns:a="http://schemas.openxmlformats.org/drawingml/2006/main" xmlns:r="http://schemas.openxmlformats.org/officeDocument/2006/relationships" xmlns:p="http://schemas.openxmlformats.org/presentationml/2006/main">
  <p:tag name="POWER_USER_TAGS_ICONS" val="fossil-fuel_POWER_USER_SEPARATOR_ICONS_fossil-fuels_POWER_USER_SEPARATOR_ICONS_greenhouse-gas_POWER_USER_SEPARATOR_ICONS_industry_POWER_USER_SEPARATOR_ICONS_manufacturing_POWER_USER_SEPARATOR_ICONS_oil_POWER_USER_SEPARATOR_ICONS_petroleum_POWER_USER_SEPARATOR_ICONS_pollution_POWER_USER_SEPARATOR_ICONS_smoke_POWER_USER_SEPARATOR_ICONS_co2-emissions_POWER_USER_SEPARATOR_ICONS_carbon-dioxide-emissions_POWER_USER_SEPARATOR_ICONS_flame_POWER_USER_SEPARATOR_ICONS_fire_POWER_USER_SEPARATOR_ICONS_air-pollution_POWER_USER_SEPARATOR_ICONS_burning_POWER_USER_SEPARATOR_ICONS_carbon-dioxide_POWER_USER_SEPARATOR_ICONS_climate-change_POWER_USER_SEPARATOR_ICONS_co2_POWER_USER_SEPARATOR_ICONS_coal_POWER_USER_SEPARATOR_ICONS_combustion_POWER_USER_SEPARATOR_ICONS_corporation_POWER_USER_SEPARATOR_ICONS_emissions_POWER_USER_SEPARATOR_ICONS_factory_POWER_USER_SEPARATOR_ICONS_greenhouse-gases"/>
</p:tagLst>
</file>

<file path=ppt/tags/tag19.xml><?xml version="1.0" encoding="utf-8"?>
<p:tagLst xmlns:a="http://schemas.openxmlformats.org/drawingml/2006/main" xmlns:r="http://schemas.openxmlformats.org/officeDocument/2006/relationships" xmlns:p="http://schemas.openxmlformats.org/presentationml/2006/main">
  <p:tag name="POWER_USER_TAGS_ICONS" val="fossil-fuel_POWER_USER_SEPARATOR_ICONS_fossil-fuels_POWER_USER_SEPARATOR_ICONS_greenhouse-gas_POWER_USER_SEPARATOR_ICONS_industry_POWER_USER_SEPARATOR_ICONS_manufacturing_POWER_USER_SEPARATOR_ICONS_oil_POWER_USER_SEPARATOR_ICONS_petroleum_POWER_USER_SEPARATOR_ICONS_pollution_POWER_USER_SEPARATOR_ICONS_smoke_POWER_USER_SEPARATOR_ICONS_co2-emissions_POWER_USER_SEPARATOR_ICONS_carbon-dioxide-emissions_POWER_USER_SEPARATOR_ICONS_flame_POWER_USER_SEPARATOR_ICONS_fire_POWER_USER_SEPARATOR_ICONS_air-pollution_POWER_USER_SEPARATOR_ICONS_burning_POWER_USER_SEPARATOR_ICONS_carbon-dioxide_POWER_USER_SEPARATOR_ICONS_climate-change_POWER_USER_SEPARATOR_ICONS_co2_POWER_USER_SEPARATOR_ICONS_coal_POWER_USER_SEPARATOR_ICONS_combustion_POWER_USER_SEPARATOR_ICONS_corporation_POWER_USER_SEPARATOR_ICONS_emissions_POWER_USER_SEPARATOR_ICONS_factory_POWER_USER_SEPARATOR_ICONS_greenhouse-gases"/>
</p:tagLst>
</file>

<file path=ppt/tags/tag2.xml><?xml version="1.0" encoding="utf-8"?>
<p:tagLst xmlns:a="http://schemas.openxmlformats.org/drawingml/2006/main" xmlns:r="http://schemas.openxmlformats.org/officeDocument/2006/relationships" xmlns:p="http://schemas.openxmlformats.org/presentationml/2006/main">
  <p:tag name="POWER_USER_TAGS_ICONS" val="train_POWER_USER_SEPARATOR_ICONS_engine_POWER_USER_SEPARATOR_ICONS_railroad_POWER_USER_SEPARATOR_ICONS_tracks_POWER_USER_SEPARATOR_ICONS_train-station_POWER_USER_SEPARATOR_ICONS_transportation"/>
</p:tagLst>
</file>

<file path=ppt/tags/tag20.xml><?xml version="1.0" encoding="utf-8"?>
<p:tagLst xmlns:a="http://schemas.openxmlformats.org/drawingml/2006/main" xmlns:r="http://schemas.openxmlformats.org/officeDocument/2006/relationships" xmlns:p="http://schemas.openxmlformats.org/presentationml/2006/main">
  <p:tag name="POWER_USER_TAGS_ICONS" val="fossil-fuel_POWER_USER_SEPARATOR_ICONS_fossil-fuels_POWER_USER_SEPARATOR_ICONS_greenhouse-gas_POWER_USER_SEPARATOR_ICONS_industry_POWER_USER_SEPARATOR_ICONS_manufacturing_POWER_USER_SEPARATOR_ICONS_oil_POWER_USER_SEPARATOR_ICONS_petroleum_POWER_USER_SEPARATOR_ICONS_pollution_POWER_USER_SEPARATOR_ICONS_smoke_POWER_USER_SEPARATOR_ICONS_co2-emissions_POWER_USER_SEPARATOR_ICONS_carbon-dioxide-emissions_POWER_USER_SEPARATOR_ICONS_flame_POWER_USER_SEPARATOR_ICONS_fire_POWER_USER_SEPARATOR_ICONS_air-pollution_POWER_USER_SEPARATOR_ICONS_burning_POWER_USER_SEPARATOR_ICONS_carbon-dioxide_POWER_USER_SEPARATOR_ICONS_climate-change_POWER_USER_SEPARATOR_ICONS_co2_POWER_USER_SEPARATOR_ICONS_coal_POWER_USER_SEPARATOR_ICONS_combustion_POWER_USER_SEPARATOR_ICONS_corporation_POWER_USER_SEPARATOR_ICONS_emissions_POWER_USER_SEPARATOR_ICONS_factory_POWER_USER_SEPARATOR_ICONS_greenhouse-gases"/>
</p:tagLst>
</file>

<file path=ppt/tags/tag3.xml><?xml version="1.0" encoding="utf-8"?>
<p:tagLst xmlns:a="http://schemas.openxmlformats.org/drawingml/2006/main" xmlns:r="http://schemas.openxmlformats.org/officeDocument/2006/relationships" xmlns:p="http://schemas.openxmlformats.org/presentationml/2006/main">
  <p:tag name="POWER_USER_TAGS_ICONS" val="recycle*logic*environment*energy*sustainability*planet*reuse*waste*"/>
</p:tagLst>
</file>

<file path=ppt/tags/tag4.xml><?xml version="1.0" encoding="utf-8"?>
<p:tagLst xmlns:a="http://schemas.openxmlformats.org/drawingml/2006/main" xmlns:r="http://schemas.openxmlformats.org/officeDocument/2006/relationships" xmlns:p="http://schemas.openxmlformats.org/presentationml/2006/main">
  <p:tag name="POWER_USER_TAGS_ICONS" val=""/>
</p:tagLst>
</file>

<file path=ppt/tags/tag5.xml><?xml version="1.0" encoding="utf-8"?>
<p:tagLst xmlns:a="http://schemas.openxmlformats.org/drawingml/2006/main" xmlns:r="http://schemas.openxmlformats.org/officeDocument/2006/relationships" xmlns:p="http://schemas.openxmlformats.org/presentationml/2006/main">
  <p:tag name="POWER_USER_TAGS_ICONS" val=""/>
</p:tagLst>
</file>

<file path=ppt/tags/tag6.xml><?xml version="1.0" encoding="utf-8"?>
<p:tagLst xmlns:a="http://schemas.openxmlformats.org/drawingml/2006/main" xmlns:r="http://schemas.openxmlformats.org/officeDocument/2006/relationships" xmlns:p="http://schemas.openxmlformats.org/presentationml/2006/main">
  <p:tag name="POWER_USER_TAGS_ICONS" val="train_POWER_USER_SEPARATOR_ICONS_engine_POWER_USER_SEPARATOR_ICONS_railroad_POWER_USER_SEPARATOR_ICONS_tracks_POWER_USER_SEPARATOR_ICONS_train-station_POWER_USER_SEPARATOR_ICONS_transportation"/>
</p:tagLst>
</file>

<file path=ppt/tags/tag7.xml><?xml version="1.0" encoding="utf-8"?>
<p:tagLst xmlns:a="http://schemas.openxmlformats.org/drawingml/2006/main" xmlns:r="http://schemas.openxmlformats.org/officeDocument/2006/relationships" xmlns:p="http://schemas.openxmlformats.org/presentationml/2006/main">
  <p:tag name="POWER_USER_TAGS_ICONS" val="train_POWER_USER_SEPARATOR_ICONS_engine_POWER_USER_SEPARATOR_ICONS_railroad_POWER_USER_SEPARATOR_ICONS_tracks_POWER_USER_SEPARATOR_ICONS_train-station_POWER_USER_SEPARATOR_ICONS_transportation"/>
</p:tagLst>
</file>

<file path=ppt/tags/tag8.xml><?xml version="1.0" encoding="utf-8"?>
<p:tagLst xmlns:a="http://schemas.openxmlformats.org/drawingml/2006/main" xmlns:r="http://schemas.openxmlformats.org/officeDocument/2006/relationships" xmlns:p="http://schemas.openxmlformats.org/presentationml/2006/main">
  <p:tag name="POWER_USER_TAGS_ICONS" val="fossil-fuel_POWER_USER_SEPARATOR_ICONS_fossil-fuels_POWER_USER_SEPARATOR_ICONS_greenhouse-gas_POWER_USER_SEPARATOR_ICONS_industry_POWER_USER_SEPARATOR_ICONS_manufacturing_POWER_USER_SEPARATOR_ICONS_oil_POWER_USER_SEPARATOR_ICONS_petroleum_POWER_USER_SEPARATOR_ICONS_pollution_POWER_USER_SEPARATOR_ICONS_smoke_POWER_USER_SEPARATOR_ICONS_co2-emissions_POWER_USER_SEPARATOR_ICONS_carbon-dioxide-emissions_POWER_USER_SEPARATOR_ICONS_flame_POWER_USER_SEPARATOR_ICONS_fire_POWER_USER_SEPARATOR_ICONS_air-pollution_POWER_USER_SEPARATOR_ICONS_burning_POWER_USER_SEPARATOR_ICONS_carbon-dioxide_POWER_USER_SEPARATOR_ICONS_climate-change_POWER_USER_SEPARATOR_ICONS_co2_POWER_USER_SEPARATOR_ICONS_coal_POWER_USER_SEPARATOR_ICONS_combustion_POWER_USER_SEPARATOR_ICONS_corporation_POWER_USER_SEPARATOR_ICONS_emissions_POWER_USER_SEPARATOR_ICONS_factory_POWER_USER_SEPARATOR_ICONS_greenhouse-gases"/>
</p:tagLst>
</file>

<file path=ppt/tags/tag9.xml><?xml version="1.0" encoding="utf-8"?>
<p:tagLst xmlns:a="http://schemas.openxmlformats.org/drawingml/2006/main" xmlns:r="http://schemas.openxmlformats.org/officeDocument/2006/relationships" xmlns:p="http://schemas.openxmlformats.org/presentationml/2006/main">
  <p:tag name="POWER_USER_TAGS_ICONS" val="pulse*health*heartbeat*line*"/>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14495</TotalTime>
  <Words>3666</Words>
  <Application>Microsoft Macintosh PowerPoint</Application>
  <PresentationFormat>Widescreen</PresentationFormat>
  <Paragraphs>252</Paragraphs>
  <Slides>31</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31</vt:i4>
      </vt:variant>
    </vt:vector>
  </HeadingPairs>
  <TitlesOfParts>
    <vt:vector size="36" baseType="lpstr">
      <vt:lpstr>Arial</vt:lpstr>
      <vt:lpstr>Bauhaus 93</vt:lpstr>
      <vt:lpstr>Calibri</vt:lpstr>
      <vt:lpstr>Calibri Light</vt:lpstr>
      <vt:lpstr>Office Theme</vt:lpstr>
      <vt:lpstr>THE IMPERATIVES OF GOVERNMENT POLICY FRAMEWORK FOR THE IMPLEMENTATION OF SUSTAINABLE INFRASTRUCTURE DEVELOPMENT IN NIGERIA</vt:lpstr>
      <vt:lpstr>OUTLINE</vt:lpstr>
      <vt:lpstr>BACKGROUND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Energy in Sustainable Infrastructure Development (contd.)  </vt:lpstr>
      <vt:lpstr>Legal framework on renewable energy (contd.) </vt:lpstr>
      <vt:lpstr>Framework on renewable energy contd.</vt:lpstr>
      <vt:lpstr>PowerPoint Presentation</vt:lpstr>
      <vt:lpstr>PowerPoint Presentation</vt:lpstr>
      <vt:lpstr>PowerPoint Presentation</vt:lpstr>
      <vt:lpstr>PowerPoint Presentation</vt:lpstr>
      <vt:lpstr>PowerPoint Presentation</vt:lpstr>
      <vt:lpstr>Framework on Solid Waste Management</vt:lpstr>
      <vt:lpstr>PowerPoint Presentation</vt:lpstr>
      <vt:lpstr>PowerPoint Presentation</vt:lpstr>
      <vt:lpstr>PowerPoint Presentation</vt:lpstr>
      <vt:lpstr> Ministries Department and Agencies (MDAs) in Charge of Sustainable Infrastructures in Nigeria </vt:lpstr>
      <vt:lpstr> Other MDAs are</vt:lpstr>
      <vt:lpstr>MDAs Contd.</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DEVELOPING SUSTAINABLE INFRASTRUCTURES TO ACHIEVE GROWTH AMIDST DECLINING ECONOMIC ESOURCES</dc:title>
  <dc:creator>Microsoft Office User</dc:creator>
  <cp:lastModifiedBy>Microsoft Office User</cp:lastModifiedBy>
  <cp:revision>164</cp:revision>
  <cp:lastPrinted>2021-11-15T14:01:20Z</cp:lastPrinted>
  <dcterms:created xsi:type="dcterms:W3CDTF">2021-10-11T13:19:55Z</dcterms:created>
  <dcterms:modified xsi:type="dcterms:W3CDTF">2021-11-16T16:23:42Z</dcterms:modified>
</cp:coreProperties>
</file>