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23" r:id="rId1"/>
  </p:sldMasterIdLst>
  <p:handoutMasterIdLst>
    <p:handoutMasterId r:id="rId26"/>
  </p:handoutMasterIdLst>
  <p:sldIdLst>
    <p:sldId id="256" r:id="rId2"/>
    <p:sldId id="257" r:id="rId3"/>
    <p:sldId id="291" r:id="rId4"/>
    <p:sldId id="276" r:id="rId5"/>
    <p:sldId id="294" r:id="rId6"/>
    <p:sldId id="279" r:id="rId7"/>
    <p:sldId id="282" r:id="rId8"/>
    <p:sldId id="283" r:id="rId9"/>
    <p:sldId id="258" r:id="rId10"/>
    <p:sldId id="295" r:id="rId11"/>
    <p:sldId id="284" r:id="rId12"/>
    <p:sldId id="278" r:id="rId13"/>
    <p:sldId id="259" r:id="rId14"/>
    <p:sldId id="260" r:id="rId15"/>
    <p:sldId id="286" r:id="rId16"/>
    <p:sldId id="293" r:id="rId17"/>
    <p:sldId id="287" r:id="rId18"/>
    <p:sldId id="288" r:id="rId19"/>
    <p:sldId id="269" r:id="rId20"/>
    <p:sldId id="289" r:id="rId21"/>
    <p:sldId id="290" r:id="rId22"/>
    <p:sldId id="270" r:id="rId23"/>
    <p:sldId id="292" r:id="rId24"/>
    <p:sldId id="273" r:id="rId25"/>
  </p:sldIdLst>
  <p:sldSz cx="12192000" cy="6858000"/>
  <p:notesSz cx="6797675" cy="992822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91" d="100"/>
          <a:sy n="91" d="100"/>
        </p:scale>
        <p:origin x="534" y="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925FB07-E15A-422B-8652-C3D918154B89}" type="doc">
      <dgm:prSet loTypeId="urn:microsoft.com/office/officeart/2005/8/layout/chevron2" loCatId="list" qsTypeId="urn:microsoft.com/office/officeart/2005/8/quickstyle/simple1" qsCatId="simple" csTypeId="urn:microsoft.com/office/officeart/2005/8/colors/colorful1" csCatId="colorful" phldr="1"/>
      <dgm:spPr/>
      <dgm:t>
        <a:bodyPr/>
        <a:lstStyle/>
        <a:p>
          <a:endParaRPr lang="en-US"/>
        </a:p>
      </dgm:t>
    </dgm:pt>
    <dgm:pt modelId="{AE317BFE-0E82-48B2-9D36-1817AE0340C4}">
      <dgm:prSet phldrT="[Text]" custT="1"/>
      <dgm:spPr/>
      <dgm:t>
        <a:bodyPr/>
        <a:lstStyle/>
        <a:p>
          <a:r>
            <a:rPr lang="en-US" sz="2000" b="1" dirty="0" smtClean="0">
              <a:solidFill>
                <a:schemeClr val="tx1"/>
              </a:solidFill>
              <a:latin typeface="Times New Roman" panose="02020603050405020304" pitchFamily="18" charset="0"/>
              <a:cs typeface="Times New Roman" panose="02020603050405020304" pitchFamily="18" charset="0"/>
            </a:rPr>
            <a:t>Sustainable Site Design</a:t>
          </a:r>
          <a:endParaRPr lang="en-US" sz="2000" b="1" dirty="0">
            <a:solidFill>
              <a:schemeClr val="tx1"/>
            </a:solidFill>
            <a:latin typeface="Times New Roman" panose="02020603050405020304" pitchFamily="18" charset="0"/>
            <a:cs typeface="Times New Roman" panose="02020603050405020304" pitchFamily="18" charset="0"/>
          </a:endParaRPr>
        </a:p>
      </dgm:t>
    </dgm:pt>
    <dgm:pt modelId="{592115D1-1A74-41AB-9792-97778973534B}" type="parTrans" cxnId="{0779A6CC-D414-4B3B-8834-D9B91BAC548C}">
      <dgm:prSet/>
      <dgm:spPr/>
      <dgm:t>
        <a:bodyPr/>
        <a:lstStyle/>
        <a:p>
          <a:endParaRPr lang="en-US"/>
        </a:p>
      </dgm:t>
    </dgm:pt>
    <dgm:pt modelId="{41471F0E-8B05-4CA6-A2B7-34F7407EFB01}" type="sibTrans" cxnId="{0779A6CC-D414-4B3B-8834-D9B91BAC548C}">
      <dgm:prSet/>
      <dgm:spPr/>
      <dgm:t>
        <a:bodyPr/>
        <a:lstStyle/>
        <a:p>
          <a:endParaRPr lang="en-US"/>
        </a:p>
      </dgm:t>
    </dgm:pt>
    <dgm:pt modelId="{3B67370C-4727-47D2-99E5-B29C44940B40}">
      <dgm:prSet phldrT="[Text]" custT="1"/>
      <dgm:spPr/>
      <dgm:t>
        <a:bodyPr/>
        <a:lstStyle/>
        <a:p>
          <a:r>
            <a:rPr lang="en-US" sz="2400" dirty="0" smtClean="0"/>
            <a:t>Site layout</a:t>
          </a:r>
          <a:endParaRPr lang="en-US" sz="2400" dirty="0"/>
        </a:p>
      </dgm:t>
    </dgm:pt>
    <dgm:pt modelId="{1072A244-A10B-4DD2-A5E2-7D47AA513A28}" type="parTrans" cxnId="{ACCFEFE3-E640-422C-8DB5-7B0021B88EE3}">
      <dgm:prSet/>
      <dgm:spPr/>
      <dgm:t>
        <a:bodyPr/>
        <a:lstStyle/>
        <a:p>
          <a:endParaRPr lang="en-US"/>
        </a:p>
      </dgm:t>
    </dgm:pt>
    <dgm:pt modelId="{6EFB2456-5F81-4237-BFD7-F014840171DD}" type="sibTrans" cxnId="{ACCFEFE3-E640-422C-8DB5-7B0021B88EE3}">
      <dgm:prSet/>
      <dgm:spPr/>
      <dgm:t>
        <a:bodyPr/>
        <a:lstStyle/>
        <a:p>
          <a:endParaRPr lang="en-US"/>
        </a:p>
      </dgm:t>
    </dgm:pt>
    <dgm:pt modelId="{A5A34721-882A-44A7-9445-F52AA2482C18}">
      <dgm:prSet phldrT="[Text]" custT="1"/>
      <dgm:spPr/>
      <dgm:t>
        <a:bodyPr/>
        <a:lstStyle/>
        <a:p>
          <a:r>
            <a:rPr lang="en-US" sz="2400" dirty="0" smtClean="0"/>
            <a:t>Hard surfacing</a:t>
          </a:r>
          <a:endParaRPr lang="en-US" sz="2400" dirty="0"/>
        </a:p>
      </dgm:t>
    </dgm:pt>
    <dgm:pt modelId="{82DAF1F4-9757-488B-A60A-57787D62DEA5}" type="parTrans" cxnId="{9035106B-0726-4273-8BAD-C3D98B3452D8}">
      <dgm:prSet/>
      <dgm:spPr/>
      <dgm:t>
        <a:bodyPr/>
        <a:lstStyle/>
        <a:p>
          <a:endParaRPr lang="en-US"/>
        </a:p>
      </dgm:t>
    </dgm:pt>
    <dgm:pt modelId="{5C6F8265-63FF-43CF-A912-86719FF4BA48}" type="sibTrans" cxnId="{9035106B-0726-4273-8BAD-C3D98B3452D8}">
      <dgm:prSet/>
      <dgm:spPr/>
      <dgm:t>
        <a:bodyPr/>
        <a:lstStyle/>
        <a:p>
          <a:endParaRPr lang="en-US"/>
        </a:p>
      </dgm:t>
    </dgm:pt>
    <dgm:pt modelId="{23E1618D-8695-4DE0-AE65-79FC58F94764}">
      <dgm:prSet phldrT="[Text]" custT="1"/>
      <dgm:spPr/>
      <dgm:t>
        <a:bodyPr/>
        <a:lstStyle/>
        <a:p>
          <a:r>
            <a:rPr lang="en-US" sz="2100" b="1" dirty="0" smtClean="0">
              <a:solidFill>
                <a:schemeClr val="tx1"/>
              </a:solidFill>
              <a:latin typeface="Times New Roman" panose="02020603050405020304" pitchFamily="18" charset="0"/>
              <a:cs typeface="Times New Roman" panose="02020603050405020304" pitchFamily="18" charset="0"/>
            </a:rPr>
            <a:t>Economic</a:t>
          </a:r>
          <a:endParaRPr lang="en-US" sz="2100" b="1" dirty="0">
            <a:solidFill>
              <a:schemeClr val="tx1"/>
            </a:solidFill>
            <a:latin typeface="Times New Roman" panose="02020603050405020304" pitchFamily="18" charset="0"/>
            <a:cs typeface="Times New Roman" panose="02020603050405020304" pitchFamily="18" charset="0"/>
          </a:endParaRPr>
        </a:p>
      </dgm:t>
    </dgm:pt>
    <dgm:pt modelId="{DC189BB5-912B-409A-8539-430126DBF98F}" type="parTrans" cxnId="{24FA26E4-027D-430D-BD96-420062814E1E}">
      <dgm:prSet/>
      <dgm:spPr/>
      <dgm:t>
        <a:bodyPr/>
        <a:lstStyle/>
        <a:p>
          <a:endParaRPr lang="en-US"/>
        </a:p>
      </dgm:t>
    </dgm:pt>
    <dgm:pt modelId="{2FA5EC04-C39D-40E2-A67B-5D404A6AE52B}" type="sibTrans" cxnId="{24FA26E4-027D-430D-BD96-420062814E1E}">
      <dgm:prSet/>
      <dgm:spPr/>
      <dgm:t>
        <a:bodyPr/>
        <a:lstStyle/>
        <a:p>
          <a:endParaRPr lang="en-US"/>
        </a:p>
      </dgm:t>
    </dgm:pt>
    <dgm:pt modelId="{CADBCE5E-C80D-405A-B2A6-001E0B15212A}">
      <dgm:prSet phldrT="[Text]" custT="1"/>
      <dgm:spPr/>
      <dgm:t>
        <a:bodyPr/>
        <a:lstStyle/>
        <a:p>
          <a:r>
            <a:rPr lang="en-GB" sz="2200" smtClean="0"/>
            <a:t>Optimizing the use of renewable energy to reduce electricity purchases</a:t>
          </a:r>
          <a:endParaRPr lang="en-US" sz="2200"/>
        </a:p>
      </dgm:t>
    </dgm:pt>
    <dgm:pt modelId="{6A534856-54E3-435C-B99B-622D60883A50}" type="parTrans" cxnId="{E68951B9-E2A6-43FC-9004-7230228452AF}">
      <dgm:prSet/>
      <dgm:spPr/>
      <dgm:t>
        <a:bodyPr/>
        <a:lstStyle/>
        <a:p>
          <a:endParaRPr lang="en-US"/>
        </a:p>
      </dgm:t>
    </dgm:pt>
    <dgm:pt modelId="{97B48A65-1BCD-4F2F-9D54-8C087DA85173}" type="sibTrans" cxnId="{E68951B9-E2A6-43FC-9004-7230228452AF}">
      <dgm:prSet/>
      <dgm:spPr/>
      <dgm:t>
        <a:bodyPr/>
        <a:lstStyle/>
        <a:p>
          <a:endParaRPr lang="en-US"/>
        </a:p>
      </dgm:t>
    </dgm:pt>
    <dgm:pt modelId="{A02F5C19-B1EC-478A-8F1D-273EA954DE78}">
      <dgm:prSet phldrT="[Text]" custT="1"/>
      <dgm:spPr/>
      <dgm:t>
        <a:bodyPr/>
        <a:lstStyle/>
        <a:p>
          <a:r>
            <a:rPr lang="en-US" sz="2200" b="1" dirty="0" smtClean="0">
              <a:solidFill>
                <a:schemeClr val="tx1"/>
              </a:solidFill>
              <a:latin typeface="Times New Roman" panose="02020603050405020304" pitchFamily="18" charset="0"/>
              <a:cs typeface="Times New Roman" panose="02020603050405020304" pitchFamily="18" charset="0"/>
            </a:rPr>
            <a:t>Water</a:t>
          </a:r>
          <a:r>
            <a:rPr lang="en-US" sz="2000" b="1" dirty="0" smtClean="0">
              <a:solidFill>
                <a:schemeClr val="tx1"/>
              </a:solidFill>
              <a:latin typeface="Times New Roman" panose="02020603050405020304" pitchFamily="18" charset="0"/>
              <a:cs typeface="Times New Roman" panose="02020603050405020304" pitchFamily="18" charset="0"/>
            </a:rPr>
            <a:t> </a:t>
          </a:r>
          <a:r>
            <a:rPr lang="en-US" sz="2000" b="1" dirty="0" err="1" smtClean="0">
              <a:solidFill>
                <a:schemeClr val="tx1"/>
              </a:solidFill>
              <a:latin typeface="Times New Roman" panose="02020603050405020304" pitchFamily="18" charset="0"/>
              <a:cs typeface="Times New Roman" panose="02020603050405020304" pitchFamily="18" charset="0"/>
            </a:rPr>
            <a:t>Conser</a:t>
          </a:r>
          <a:r>
            <a:rPr lang="en-US" sz="2000" b="1" dirty="0" smtClean="0">
              <a:solidFill>
                <a:schemeClr val="tx1"/>
              </a:solidFill>
              <a:latin typeface="Times New Roman" panose="02020603050405020304" pitchFamily="18" charset="0"/>
              <a:cs typeface="Times New Roman" panose="02020603050405020304" pitchFamily="18" charset="0"/>
            </a:rPr>
            <a:t>.  </a:t>
          </a:r>
          <a:endParaRPr lang="en-US" sz="2000" b="1" dirty="0">
            <a:solidFill>
              <a:schemeClr val="tx1"/>
            </a:solidFill>
            <a:latin typeface="Times New Roman" panose="02020603050405020304" pitchFamily="18" charset="0"/>
            <a:cs typeface="Times New Roman" panose="02020603050405020304" pitchFamily="18" charset="0"/>
          </a:endParaRPr>
        </a:p>
      </dgm:t>
    </dgm:pt>
    <dgm:pt modelId="{83591AD4-3875-4822-8DC7-DAD9FF3EEAC7}" type="parTrans" cxnId="{5C1CFF92-9616-425A-BE1E-BDD91E2AC670}">
      <dgm:prSet/>
      <dgm:spPr/>
      <dgm:t>
        <a:bodyPr/>
        <a:lstStyle/>
        <a:p>
          <a:endParaRPr lang="en-US"/>
        </a:p>
      </dgm:t>
    </dgm:pt>
    <dgm:pt modelId="{10A59ED5-5DC9-4F49-B4E1-4CD4819950AD}" type="sibTrans" cxnId="{5C1CFF92-9616-425A-BE1E-BDD91E2AC670}">
      <dgm:prSet/>
      <dgm:spPr/>
      <dgm:t>
        <a:bodyPr/>
        <a:lstStyle/>
        <a:p>
          <a:endParaRPr lang="en-US"/>
        </a:p>
      </dgm:t>
    </dgm:pt>
    <dgm:pt modelId="{D10889C3-F6C1-4DEB-8024-84C6FEE7CEB5}">
      <dgm:prSet phldrT="[Text]" custT="1"/>
      <dgm:spPr/>
      <dgm:t>
        <a:bodyPr/>
        <a:lstStyle/>
        <a:p>
          <a:r>
            <a:rPr lang="en-US" sz="2000" dirty="0" smtClean="0"/>
            <a:t>More Efficient Fixtures</a:t>
          </a:r>
          <a:endParaRPr lang="en-US" sz="2000" dirty="0"/>
        </a:p>
      </dgm:t>
    </dgm:pt>
    <dgm:pt modelId="{D7246893-3A12-4282-85C2-AEB148E574A8}" type="parTrans" cxnId="{08DD816B-A16B-4D92-B493-B3A6B1B12C5C}">
      <dgm:prSet/>
      <dgm:spPr/>
      <dgm:t>
        <a:bodyPr/>
        <a:lstStyle/>
        <a:p>
          <a:endParaRPr lang="en-US"/>
        </a:p>
      </dgm:t>
    </dgm:pt>
    <dgm:pt modelId="{30868BCD-56E2-4771-BC84-8E1ACD8F62EA}" type="sibTrans" cxnId="{08DD816B-A16B-4D92-B493-B3A6B1B12C5C}">
      <dgm:prSet/>
      <dgm:spPr/>
      <dgm:t>
        <a:bodyPr/>
        <a:lstStyle/>
        <a:p>
          <a:endParaRPr lang="en-US"/>
        </a:p>
      </dgm:t>
    </dgm:pt>
    <dgm:pt modelId="{E66466F2-B7FD-4558-B204-08B1CC84E715}">
      <dgm:prSet phldrT="[Text]" custT="1"/>
      <dgm:spPr/>
      <dgm:t>
        <a:bodyPr/>
        <a:lstStyle/>
        <a:p>
          <a:r>
            <a:rPr lang="en-US" sz="2000" dirty="0" smtClean="0"/>
            <a:t>Waterless Urinals &amp;Toilets</a:t>
          </a:r>
          <a:endParaRPr lang="en-US" sz="2000" dirty="0"/>
        </a:p>
      </dgm:t>
    </dgm:pt>
    <dgm:pt modelId="{342C0A44-53D7-4366-AC7D-A78016F80202}" type="parTrans" cxnId="{7A0283BD-5CEE-477F-9D83-4FA345886C15}">
      <dgm:prSet/>
      <dgm:spPr/>
      <dgm:t>
        <a:bodyPr/>
        <a:lstStyle/>
        <a:p>
          <a:endParaRPr lang="en-US"/>
        </a:p>
      </dgm:t>
    </dgm:pt>
    <dgm:pt modelId="{D41727CA-22E3-4B42-8F20-3EEE18EF91D3}" type="sibTrans" cxnId="{7A0283BD-5CEE-477F-9D83-4FA345886C15}">
      <dgm:prSet/>
      <dgm:spPr/>
      <dgm:t>
        <a:bodyPr/>
        <a:lstStyle/>
        <a:p>
          <a:endParaRPr lang="en-US"/>
        </a:p>
      </dgm:t>
    </dgm:pt>
    <dgm:pt modelId="{9E955F28-BD1D-4422-A94A-CD464D62798C}">
      <dgm:prSet custT="1"/>
      <dgm:spPr/>
      <dgm:t>
        <a:bodyPr/>
        <a:lstStyle/>
        <a:p>
          <a:r>
            <a:rPr lang="en-GB" sz="2200" dirty="0" smtClean="0"/>
            <a:t>Scheming for efficient energy utilization to reduce initial capital costs</a:t>
          </a:r>
          <a:endParaRPr lang="en-US" sz="2200" dirty="0"/>
        </a:p>
      </dgm:t>
    </dgm:pt>
    <dgm:pt modelId="{B39E87D5-97EB-4584-9295-3029BEDDC23D}" type="parTrans" cxnId="{7306B90A-0154-4B58-B733-FB08CA8416AE}">
      <dgm:prSet/>
      <dgm:spPr/>
      <dgm:t>
        <a:bodyPr/>
        <a:lstStyle/>
        <a:p>
          <a:endParaRPr lang="en-US"/>
        </a:p>
      </dgm:t>
    </dgm:pt>
    <dgm:pt modelId="{F021C7DE-70AE-4D9F-9E9C-A1FBBDF68548}" type="sibTrans" cxnId="{7306B90A-0154-4B58-B733-FB08CA8416AE}">
      <dgm:prSet/>
      <dgm:spPr/>
      <dgm:t>
        <a:bodyPr/>
        <a:lstStyle/>
        <a:p>
          <a:endParaRPr lang="en-US"/>
        </a:p>
      </dgm:t>
    </dgm:pt>
    <dgm:pt modelId="{4867ED8B-260F-49A4-9EFB-8154833F34A4}">
      <dgm:prSet custT="1"/>
      <dgm:spPr/>
      <dgm:t>
        <a:bodyPr/>
        <a:lstStyle/>
        <a:p>
          <a:r>
            <a:rPr lang="en-GB" sz="2200" dirty="0" smtClean="0"/>
            <a:t>Designing for Mechanical systems of ventilation to reduce running costs</a:t>
          </a:r>
          <a:endParaRPr lang="en-US" sz="2200" dirty="0"/>
        </a:p>
      </dgm:t>
    </dgm:pt>
    <dgm:pt modelId="{13CDFF08-56E4-49F4-BC14-BE274C1B3224}" type="parTrans" cxnId="{918EB233-16D0-47FC-A6B1-D9326A17BD3F}">
      <dgm:prSet/>
      <dgm:spPr/>
      <dgm:t>
        <a:bodyPr/>
        <a:lstStyle/>
        <a:p>
          <a:endParaRPr lang="en-US"/>
        </a:p>
      </dgm:t>
    </dgm:pt>
    <dgm:pt modelId="{B26FF5F4-9667-4C09-BF04-40280C881FF1}" type="sibTrans" cxnId="{918EB233-16D0-47FC-A6B1-D9326A17BD3F}">
      <dgm:prSet/>
      <dgm:spPr/>
      <dgm:t>
        <a:bodyPr/>
        <a:lstStyle/>
        <a:p>
          <a:endParaRPr lang="en-US"/>
        </a:p>
      </dgm:t>
    </dgm:pt>
    <dgm:pt modelId="{62B0F431-1265-4FDA-A78B-BCE7CC20D436}">
      <dgm:prSet/>
      <dgm:spPr/>
      <dgm:t>
        <a:bodyPr/>
        <a:lstStyle/>
        <a:p>
          <a:endParaRPr lang="en-US" sz="1700" dirty="0"/>
        </a:p>
      </dgm:t>
    </dgm:pt>
    <dgm:pt modelId="{39390CB3-01C7-479F-A96F-A36DA650B10A}" type="parTrans" cxnId="{E33CD440-710F-41B9-8605-0BAC4B216EAB}">
      <dgm:prSet/>
      <dgm:spPr/>
      <dgm:t>
        <a:bodyPr/>
        <a:lstStyle/>
        <a:p>
          <a:endParaRPr lang="en-US"/>
        </a:p>
      </dgm:t>
    </dgm:pt>
    <dgm:pt modelId="{4257CE0C-1794-42C6-896D-7F31E4B77572}" type="sibTrans" cxnId="{E33CD440-710F-41B9-8605-0BAC4B216EAB}">
      <dgm:prSet/>
      <dgm:spPr/>
      <dgm:t>
        <a:bodyPr/>
        <a:lstStyle/>
        <a:p>
          <a:endParaRPr lang="en-US"/>
        </a:p>
      </dgm:t>
    </dgm:pt>
    <dgm:pt modelId="{309096E8-52F7-4D2F-988E-0F25DC7D8CA6}">
      <dgm:prSet/>
      <dgm:spPr/>
      <dgm:t>
        <a:bodyPr/>
        <a:lstStyle/>
        <a:p>
          <a:endParaRPr lang="en-US" sz="1500" dirty="0" smtClean="0"/>
        </a:p>
      </dgm:t>
    </dgm:pt>
    <dgm:pt modelId="{4E4315F0-D2BD-4874-B892-8C51D241FBA4}" type="parTrans" cxnId="{134D522D-1C30-47AD-9796-30CD960AF07B}">
      <dgm:prSet/>
      <dgm:spPr/>
      <dgm:t>
        <a:bodyPr/>
        <a:lstStyle/>
        <a:p>
          <a:endParaRPr lang="en-US"/>
        </a:p>
      </dgm:t>
    </dgm:pt>
    <dgm:pt modelId="{F87236B0-9AB2-4D84-8858-53CF61C7D567}" type="sibTrans" cxnId="{134D522D-1C30-47AD-9796-30CD960AF07B}">
      <dgm:prSet/>
      <dgm:spPr/>
      <dgm:t>
        <a:bodyPr/>
        <a:lstStyle/>
        <a:p>
          <a:endParaRPr lang="en-US"/>
        </a:p>
      </dgm:t>
    </dgm:pt>
    <dgm:pt modelId="{4353A692-7865-4407-B7F6-E3A4EA5BA459}">
      <dgm:prSet phldrT="[Text]" custT="1"/>
      <dgm:spPr/>
      <dgm:t>
        <a:bodyPr/>
        <a:lstStyle/>
        <a:p>
          <a:r>
            <a:rPr lang="en-US" sz="2000" dirty="0" smtClean="0"/>
            <a:t>Rainwater Reuse</a:t>
          </a:r>
          <a:endParaRPr lang="en-US" sz="2000" dirty="0"/>
        </a:p>
      </dgm:t>
    </dgm:pt>
    <dgm:pt modelId="{9FCF5693-8791-4732-94D4-691962C81BA8}" type="parTrans" cxnId="{0906A192-8E72-43CC-8B13-67CDDAF0A2CA}">
      <dgm:prSet/>
      <dgm:spPr/>
      <dgm:t>
        <a:bodyPr/>
        <a:lstStyle/>
        <a:p>
          <a:endParaRPr lang="en-US"/>
        </a:p>
      </dgm:t>
    </dgm:pt>
    <dgm:pt modelId="{9E27DE76-1E31-41D7-8D48-63FFA14512AD}" type="sibTrans" cxnId="{0906A192-8E72-43CC-8B13-67CDDAF0A2CA}">
      <dgm:prSet/>
      <dgm:spPr/>
      <dgm:t>
        <a:bodyPr/>
        <a:lstStyle/>
        <a:p>
          <a:endParaRPr lang="en-US"/>
        </a:p>
      </dgm:t>
    </dgm:pt>
    <dgm:pt modelId="{6341BB91-A73D-4296-A79A-4C44666D43A5}">
      <dgm:prSet phldrT="[Text]" custT="1"/>
      <dgm:spPr/>
      <dgm:t>
        <a:bodyPr/>
        <a:lstStyle/>
        <a:p>
          <a:r>
            <a:rPr lang="en-US" sz="2000" dirty="0" smtClean="0"/>
            <a:t>Grey water Reuse</a:t>
          </a:r>
          <a:endParaRPr lang="en-US" sz="2000" dirty="0"/>
        </a:p>
      </dgm:t>
    </dgm:pt>
    <dgm:pt modelId="{FE6DCF2E-3CD4-4FBB-B1D8-8BA883C5BED8}" type="parTrans" cxnId="{C2C7AFAA-0D81-44E2-B242-E5B98DB9961C}">
      <dgm:prSet/>
      <dgm:spPr/>
      <dgm:t>
        <a:bodyPr/>
        <a:lstStyle/>
        <a:p>
          <a:endParaRPr lang="en-US"/>
        </a:p>
      </dgm:t>
    </dgm:pt>
    <dgm:pt modelId="{7B34A2BF-A8AA-497A-9B53-4EEB90CE168E}" type="sibTrans" cxnId="{C2C7AFAA-0D81-44E2-B242-E5B98DB9961C}">
      <dgm:prSet/>
      <dgm:spPr/>
      <dgm:t>
        <a:bodyPr/>
        <a:lstStyle/>
        <a:p>
          <a:endParaRPr lang="en-US"/>
        </a:p>
      </dgm:t>
    </dgm:pt>
    <dgm:pt modelId="{411C7258-A92C-47EB-9CA1-272D16932ADD}">
      <dgm:prSet/>
      <dgm:spPr/>
      <dgm:t>
        <a:bodyPr/>
        <a:lstStyle/>
        <a:p>
          <a:endParaRPr lang="en-US" sz="1500" dirty="0"/>
        </a:p>
      </dgm:t>
    </dgm:pt>
    <dgm:pt modelId="{CA0E6CEB-698E-46F1-BF74-9D21774B7C33}" type="parTrans" cxnId="{0766CB41-EA24-4F11-B69A-00E6AD42FA0E}">
      <dgm:prSet/>
      <dgm:spPr/>
      <dgm:t>
        <a:bodyPr/>
        <a:lstStyle/>
        <a:p>
          <a:endParaRPr lang="en-US"/>
        </a:p>
      </dgm:t>
    </dgm:pt>
    <dgm:pt modelId="{C6790BD7-59B2-46E7-8BB6-1272C00034F5}" type="sibTrans" cxnId="{0766CB41-EA24-4F11-B69A-00E6AD42FA0E}">
      <dgm:prSet/>
      <dgm:spPr/>
      <dgm:t>
        <a:bodyPr/>
        <a:lstStyle/>
        <a:p>
          <a:endParaRPr lang="en-US"/>
        </a:p>
      </dgm:t>
    </dgm:pt>
    <dgm:pt modelId="{9B570690-E410-49E6-9989-D7208ACB592E}">
      <dgm:prSet phldrT="[Text]" custT="1"/>
      <dgm:spPr/>
      <dgm:t>
        <a:bodyPr/>
        <a:lstStyle/>
        <a:p>
          <a:endParaRPr lang="en-US" sz="2000" dirty="0"/>
        </a:p>
      </dgm:t>
    </dgm:pt>
    <dgm:pt modelId="{7AF782EB-D1E1-4644-AD0E-A7894AAA6EEC}" type="parTrans" cxnId="{194AB130-B624-4345-9A6D-9B5921F4E378}">
      <dgm:prSet/>
      <dgm:spPr/>
      <dgm:t>
        <a:bodyPr/>
        <a:lstStyle/>
        <a:p>
          <a:endParaRPr lang="en-US"/>
        </a:p>
      </dgm:t>
    </dgm:pt>
    <dgm:pt modelId="{3726B390-15B8-4155-8281-73AC99E48540}" type="sibTrans" cxnId="{194AB130-B624-4345-9A6D-9B5921F4E378}">
      <dgm:prSet/>
      <dgm:spPr/>
      <dgm:t>
        <a:bodyPr/>
        <a:lstStyle/>
        <a:p>
          <a:endParaRPr lang="en-US"/>
        </a:p>
      </dgm:t>
    </dgm:pt>
    <dgm:pt modelId="{FDE95F5B-8908-4C25-A9CE-DA27F26A1589}">
      <dgm:prSet phldrT="[Text]" custT="1"/>
      <dgm:spPr/>
      <dgm:t>
        <a:bodyPr/>
        <a:lstStyle/>
        <a:p>
          <a:endParaRPr lang="en-US" sz="2200"/>
        </a:p>
      </dgm:t>
    </dgm:pt>
    <dgm:pt modelId="{B12F5058-793F-4A73-B0CF-38B48F41AE35}" type="parTrans" cxnId="{EDDD8CE9-5078-4CBA-9D80-E81C90E70451}">
      <dgm:prSet/>
      <dgm:spPr/>
      <dgm:t>
        <a:bodyPr/>
        <a:lstStyle/>
        <a:p>
          <a:endParaRPr lang="en-US"/>
        </a:p>
      </dgm:t>
    </dgm:pt>
    <dgm:pt modelId="{D356FA2C-B503-4D3B-8C37-F1D2A22D3E0B}" type="sibTrans" cxnId="{EDDD8CE9-5078-4CBA-9D80-E81C90E70451}">
      <dgm:prSet/>
      <dgm:spPr/>
      <dgm:t>
        <a:bodyPr/>
        <a:lstStyle/>
        <a:p>
          <a:endParaRPr lang="en-US"/>
        </a:p>
      </dgm:t>
    </dgm:pt>
    <dgm:pt modelId="{182B6216-1648-4808-8C65-CA1BA3BA9988}" type="pres">
      <dgm:prSet presAssocID="{3925FB07-E15A-422B-8652-C3D918154B89}" presName="linearFlow" presStyleCnt="0">
        <dgm:presLayoutVars>
          <dgm:dir/>
          <dgm:animLvl val="lvl"/>
          <dgm:resizeHandles val="exact"/>
        </dgm:presLayoutVars>
      </dgm:prSet>
      <dgm:spPr/>
      <dgm:t>
        <a:bodyPr/>
        <a:lstStyle/>
        <a:p>
          <a:endParaRPr lang="en-US"/>
        </a:p>
      </dgm:t>
    </dgm:pt>
    <dgm:pt modelId="{6FBAB394-5834-4C3B-ABBB-C074B04EC05E}" type="pres">
      <dgm:prSet presAssocID="{AE317BFE-0E82-48B2-9D36-1817AE0340C4}" presName="composite" presStyleCnt="0"/>
      <dgm:spPr/>
    </dgm:pt>
    <dgm:pt modelId="{48442D32-DA08-44AB-B0BE-CF74C811AC19}" type="pres">
      <dgm:prSet presAssocID="{AE317BFE-0E82-48B2-9D36-1817AE0340C4}" presName="parentText" presStyleLbl="alignNode1" presStyleIdx="0" presStyleCnt="3" custScaleX="110960">
        <dgm:presLayoutVars>
          <dgm:chMax val="1"/>
          <dgm:bulletEnabled val="1"/>
        </dgm:presLayoutVars>
      </dgm:prSet>
      <dgm:spPr/>
      <dgm:t>
        <a:bodyPr/>
        <a:lstStyle/>
        <a:p>
          <a:endParaRPr lang="en-US"/>
        </a:p>
      </dgm:t>
    </dgm:pt>
    <dgm:pt modelId="{D9D1A09F-13AF-4CED-8D2D-D0C90F79ADBA}" type="pres">
      <dgm:prSet presAssocID="{AE317BFE-0E82-48B2-9D36-1817AE0340C4}" presName="descendantText" presStyleLbl="alignAcc1" presStyleIdx="0" presStyleCnt="3">
        <dgm:presLayoutVars>
          <dgm:bulletEnabled val="1"/>
        </dgm:presLayoutVars>
      </dgm:prSet>
      <dgm:spPr/>
      <dgm:t>
        <a:bodyPr/>
        <a:lstStyle/>
        <a:p>
          <a:endParaRPr lang="en-US"/>
        </a:p>
      </dgm:t>
    </dgm:pt>
    <dgm:pt modelId="{984BAFA6-B14E-46B6-93B0-1997D76E657F}" type="pres">
      <dgm:prSet presAssocID="{41471F0E-8B05-4CA6-A2B7-34F7407EFB01}" presName="sp" presStyleCnt="0"/>
      <dgm:spPr/>
    </dgm:pt>
    <dgm:pt modelId="{C5899E50-FE67-45D2-81C5-5B2946B8D530}" type="pres">
      <dgm:prSet presAssocID="{23E1618D-8695-4DE0-AE65-79FC58F94764}" presName="composite" presStyleCnt="0"/>
      <dgm:spPr/>
    </dgm:pt>
    <dgm:pt modelId="{86F3C397-A334-409E-933A-72195B64065F}" type="pres">
      <dgm:prSet presAssocID="{23E1618D-8695-4DE0-AE65-79FC58F94764}" presName="parentText" presStyleLbl="alignNode1" presStyleIdx="1" presStyleCnt="3" custLinFactNeighborX="3448" custLinFactNeighborY="-2414">
        <dgm:presLayoutVars>
          <dgm:chMax val="1"/>
          <dgm:bulletEnabled val="1"/>
        </dgm:presLayoutVars>
      </dgm:prSet>
      <dgm:spPr/>
      <dgm:t>
        <a:bodyPr/>
        <a:lstStyle/>
        <a:p>
          <a:endParaRPr lang="en-US"/>
        </a:p>
      </dgm:t>
    </dgm:pt>
    <dgm:pt modelId="{F240520D-71F3-4871-BBBA-CFE6F43B64F8}" type="pres">
      <dgm:prSet presAssocID="{23E1618D-8695-4DE0-AE65-79FC58F94764}" presName="descendantText" presStyleLbl="alignAcc1" presStyleIdx="1" presStyleCnt="3" custLinFactNeighborX="0" custLinFactNeighborY="0">
        <dgm:presLayoutVars>
          <dgm:bulletEnabled val="1"/>
        </dgm:presLayoutVars>
      </dgm:prSet>
      <dgm:spPr/>
      <dgm:t>
        <a:bodyPr/>
        <a:lstStyle/>
        <a:p>
          <a:endParaRPr lang="en-US"/>
        </a:p>
      </dgm:t>
    </dgm:pt>
    <dgm:pt modelId="{7C264903-57BC-43C0-9BF2-568E328559FF}" type="pres">
      <dgm:prSet presAssocID="{2FA5EC04-C39D-40E2-A67B-5D404A6AE52B}" presName="sp" presStyleCnt="0"/>
      <dgm:spPr/>
    </dgm:pt>
    <dgm:pt modelId="{73EC357A-06E0-4D5D-AC63-7E38B0EB82D7}" type="pres">
      <dgm:prSet presAssocID="{A02F5C19-B1EC-478A-8F1D-273EA954DE78}" presName="composite" presStyleCnt="0"/>
      <dgm:spPr/>
    </dgm:pt>
    <dgm:pt modelId="{BE3B0AE5-E4CF-4873-8604-93AA413E385B}" type="pres">
      <dgm:prSet presAssocID="{A02F5C19-B1EC-478A-8F1D-273EA954DE78}" presName="parentText" presStyleLbl="alignNode1" presStyleIdx="2" presStyleCnt="3" custScaleX="117195" custLinFactNeighborY="0">
        <dgm:presLayoutVars>
          <dgm:chMax val="1"/>
          <dgm:bulletEnabled val="1"/>
        </dgm:presLayoutVars>
      </dgm:prSet>
      <dgm:spPr/>
      <dgm:t>
        <a:bodyPr/>
        <a:lstStyle/>
        <a:p>
          <a:endParaRPr lang="en-US"/>
        </a:p>
      </dgm:t>
    </dgm:pt>
    <dgm:pt modelId="{FB40AEC3-271D-489B-B573-016E4F2F8ECF}" type="pres">
      <dgm:prSet presAssocID="{A02F5C19-B1EC-478A-8F1D-273EA954DE78}" presName="descendantText" presStyleLbl="alignAcc1" presStyleIdx="2" presStyleCnt="3" custScaleY="158281" custLinFactNeighborY="4640">
        <dgm:presLayoutVars>
          <dgm:bulletEnabled val="1"/>
        </dgm:presLayoutVars>
      </dgm:prSet>
      <dgm:spPr/>
      <dgm:t>
        <a:bodyPr/>
        <a:lstStyle/>
        <a:p>
          <a:endParaRPr lang="en-US"/>
        </a:p>
      </dgm:t>
    </dgm:pt>
  </dgm:ptLst>
  <dgm:cxnLst>
    <dgm:cxn modelId="{24FA26E4-027D-430D-BD96-420062814E1E}" srcId="{3925FB07-E15A-422B-8652-C3D918154B89}" destId="{23E1618D-8695-4DE0-AE65-79FC58F94764}" srcOrd="1" destOrd="0" parTransId="{DC189BB5-912B-409A-8539-430126DBF98F}" sibTransId="{2FA5EC04-C39D-40E2-A67B-5D404A6AE52B}"/>
    <dgm:cxn modelId="{6D03DA14-89B6-468B-93B4-4817B22C53CF}" type="presOf" srcId="{CADBCE5E-C80D-405A-B2A6-001E0B15212A}" destId="{F240520D-71F3-4871-BBBA-CFE6F43B64F8}" srcOrd="0" destOrd="1" presId="urn:microsoft.com/office/officeart/2005/8/layout/chevron2"/>
    <dgm:cxn modelId="{E68951B9-E2A6-43FC-9004-7230228452AF}" srcId="{23E1618D-8695-4DE0-AE65-79FC58F94764}" destId="{CADBCE5E-C80D-405A-B2A6-001E0B15212A}" srcOrd="1" destOrd="0" parTransId="{6A534856-54E3-435C-B99B-622D60883A50}" sibTransId="{97B48A65-1BCD-4F2F-9D54-8C087DA85173}"/>
    <dgm:cxn modelId="{BD1AD66B-5A05-4476-A17B-65DB740DBADB}" type="presOf" srcId="{A02F5C19-B1EC-478A-8F1D-273EA954DE78}" destId="{BE3B0AE5-E4CF-4873-8604-93AA413E385B}" srcOrd="0" destOrd="0" presId="urn:microsoft.com/office/officeart/2005/8/layout/chevron2"/>
    <dgm:cxn modelId="{486B8F2F-2CFD-4B41-9C4A-EE9CD1A08EF8}" type="presOf" srcId="{309096E8-52F7-4D2F-988E-0F25DC7D8CA6}" destId="{FB40AEC3-271D-489B-B573-016E4F2F8ECF}" srcOrd="0" destOrd="6" presId="urn:microsoft.com/office/officeart/2005/8/layout/chevron2"/>
    <dgm:cxn modelId="{0779A6CC-D414-4B3B-8834-D9B91BAC548C}" srcId="{3925FB07-E15A-422B-8652-C3D918154B89}" destId="{AE317BFE-0E82-48B2-9D36-1817AE0340C4}" srcOrd="0" destOrd="0" parTransId="{592115D1-1A74-41AB-9792-97778973534B}" sibTransId="{41471F0E-8B05-4CA6-A2B7-34F7407EFB01}"/>
    <dgm:cxn modelId="{C2C7AFAA-0D81-44E2-B242-E5B98DB9961C}" srcId="{A02F5C19-B1EC-478A-8F1D-273EA954DE78}" destId="{6341BB91-A73D-4296-A79A-4C44666D43A5}" srcOrd="4" destOrd="0" parTransId="{FE6DCF2E-3CD4-4FBB-B1D8-8BA883C5BED8}" sibTransId="{7B34A2BF-A8AA-497A-9B53-4EEB90CE168E}"/>
    <dgm:cxn modelId="{A523774C-6148-498C-A614-36A9A2A628E9}" type="presOf" srcId="{AE317BFE-0E82-48B2-9D36-1817AE0340C4}" destId="{48442D32-DA08-44AB-B0BE-CF74C811AC19}" srcOrd="0" destOrd="0" presId="urn:microsoft.com/office/officeart/2005/8/layout/chevron2"/>
    <dgm:cxn modelId="{D51116A4-0F80-4371-A4F1-18F7CCE0993C}" type="presOf" srcId="{9B570690-E410-49E6-9989-D7208ACB592E}" destId="{FB40AEC3-271D-489B-B573-016E4F2F8ECF}" srcOrd="0" destOrd="0" presId="urn:microsoft.com/office/officeart/2005/8/layout/chevron2"/>
    <dgm:cxn modelId="{0906A192-8E72-43CC-8B13-67CDDAF0A2CA}" srcId="{A02F5C19-B1EC-478A-8F1D-273EA954DE78}" destId="{4353A692-7865-4407-B7F6-E3A4EA5BA459}" srcOrd="3" destOrd="0" parTransId="{9FCF5693-8791-4732-94D4-691962C81BA8}" sibTransId="{9E27DE76-1E31-41D7-8D48-63FFA14512AD}"/>
    <dgm:cxn modelId="{04E4CAD2-7552-4298-8C72-E33AE8D4DE29}" type="presOf" srcId="{6341BB91-A73D-4296-A79A-4C44666D43A5}" destId="{FB40AEC3-271D-489B-B573-016E4F2F8ECF}" srcOrd="0" destOrd="4" presId="urn:microsoft.com/office/officeart/2005/8/layout/chevron2"/>
    <dgm:cxn modelId="{B3ADE88D-0288-4819-ADB1-420F1E76041E}" type="presOf" srcId="{E66466F2-B7FD-4558-B204-08B1CC84E715}" destId="{FB40AEC3-271D-489B-B573-016E4F2F8ECF}" srcOrd="0" destOrd="2" presId="urn:microsoft.com/office/officeart/2005/8/layout/chevron2"/>
    <dgm:cxn modelId="{7A0283BD-5CEE-477F-9D83-4FA345886C15}" srcId="{A02F5C19-B1EC-478A-8F1D-273EA954DE78}" destId="{E66466F2-B7FD-4558-B204-08B1CC84E715}" srcOrd="2" destOrd="0" parTransId="{342C0A44-53D7-4366-AC7D-A78016F80202}" sibTransId="{D41727CA-22E3-4B42-8F20-3EEE18EF91D3}"/>
    <dgm:cxn modelId="{91843875-CF17-4395-885E-E492F2F6BC4B}" type="presOf" srcId="{3925FB07-E15A-422B-8652-C3D918154B89}" destId="{182B6216-1648-4808-8C65-CA1BA3BA9988}" srcOrd="0" destOrd="0" presId="urn:microsoft.com/office/officeart/2005/8/layout/chevron2"/>
    <dgm:cxn modelId="{0766CB41-EA24-4F11-B69A-00E6AD42FA0E}" srcId="{A02F5C19-B1EC-478A-8F1D-273EA954DE78}" destId="{411C7258-A92C-47EB-9CA1-272D16932ADD}" srcOrd="5" destOrd="0" parTransId="{CA0E6CEB-698E-46F1-BF74-9D21774B7C33}" sibTransId="{C6790BD7-59B2-46E7-8BB6-1272C00034F5}"/>
    <dgm:cxn modelId="{EDDD8CE9-5078-4CBA-9D80-E81C90E70451}" srcId="{23E1618D-8695-4DE0-AE65-79FC58F94764}" destId="{FDE95F5B-8908-4C25-A9CE-DA27F26A1589}" srcOrd="0" destOrd="0" parTransId="{B12F5058-793F-4A73-B0CF-38B48F41AE35}" sibTransId="{D356FA2C-B503-4D3B-8C37-F1D2A22D3E0B}"/>
    <dgm:cxn modelId="{3A9BC55B-0B29-4B52-BFB1-D273926B0946}" type="presOf" srcId="{D10889C3-F6C1-4DEB-8024-84C6FEE7CEB5}" destId="{FB40AEC3-271D-489B-B573-016E4F2F8ECF}" srcOrd="0" destOrd="1" presId="urn:microsoft.com/office/officeart/2005/8/layout/chevron2"/>
    <dgm:cxn modelId="{EC6FB4E8-7A95-4B95-93C1-C535261FE7EC}" type="presOf" srcId="{4353A692-7865-4407-B7F6-E3A4EA5BA459}" destId="{FB40AEC3-271D-489B-B573-016E4F2F8ECF}" srcOrd="0" destOrd="3" presId="urn:microsoft.com/office/officeart/2005/8/layout/chevron2"/>
    <dgm:cxn modelId="{918EB233-16D0-47FC-A6B1-D9326A17BD3F}" srcId="{23E1618D-8695-4DE0-AE65-79FC58F94764}" destId="{4867ED8B-260F-49A4-9EFB-8154833F34A4}" srcOrd="3" destOrd="0" parTransId="{13CDFF08-56E4-49F4-BC14-BE274C1B3224}" sibTransId="{B26FF5F4-9667-4C09-BF04-40280C881FF1}"/>
    <dgm:cxn modelId="{7306B90A-0154-4B58-B733-FB08CA8416AE}" srcId="{23E1618D-8695-4DE0-AE65-79FC58F94764}" destId="{9E955F28-BD1D-4422-A94A-CD464D62798C}" srcOrd="2" destOrd="0" parTransId="{B39E87D5-97EB-4584-9295-3029BEDDC23D}" sibTransId="{F021C7DE-70AE-4D9F-9E9C-A1FBBDF68548}"/>
    <dgm:cxn modelId="{2A8DCFEF-3BC7-43EE-A694-B21DED4E7AF3}" type="presOf" srcId="{62B0F431-1265-4FDA-A78B-BCE7CC20D436}" destId="{F240520D-71F3-4871-BBBA-CFE6F43B64F8}" srcOrd="0" destOrd="4" presId="urn:microsoft.com/office/officeart/2005/8/layout/chevron2"/>
    <dgm:cxn modelId="{C530CD50-F1AD-4F3C-8608-48FD87D4FD9A}" type="presOf" srcId="{3B67370C-4727-47D2-99E5-B29C44940B40}" destId="{D9D1A09F-13AF-4CED-8D2D-D0C90F79ADBA}" srcOrd="0" destOrd="0" presId="urn:microsoft.com/office/officeart/2005/8/layout/chevron2"/>
    <dgm:cxn modelId="{E33CD440-710F-41B9-8605-0BAC4B216EAB}" srcId="{23E1618D-8695-4DE0-AE65-79FC58F94764}" destId="{62B0F431-1265-4FDA-A78B-BCE7CC20D436}" srcOrd="4" destOrd="0" parTransId="{39390CB3-01C7-479F-A96F-A36DA650B10A}" sibTransId="{4257CE0C-1794-42C6-896D-7F31E4B77572}"/>
    <dgm:cxn modelId="{C6443796-8606-4D63-9D5A-7D8EEB1B5370}" type="presOf" srcId="{4867ED8B-260F-49A4-9EFB-8154833F34A4}" destId="{F240520D-71F3-4871-BBBA-CFE6F43B64F8}" srcOrd="0" destOrd="3" presId="urn:microsoft.com/office/officeart/2005/8/layout/chevron2"/>
    <dgm:cxn modelId="{ACCFEFE3-E640-422C-8DB5-7B0021B88EE3}" srcId="{AE317BFE-0E82-48B2-9D36-1817AE0340C4}" destId="{3B67370C-4727-47D2-99E5-B29C44940B40}" srcOrd="0" destOrd="0" parTransId="{1072A244-A10B-4DD2-A5E2-7D47AA513A28}" sibTransId="{6EFB2456-5F81-4237-BFD7-F014840171DD}"/>
    <dgm:cxn modelId="{134D522D-1C30-47AD-9796-30CD960AF07B}" srcId="{A02F5C19-B1EC-478A-8F1D-273EA954DE78}" destId="{309096E8-52F7-4D2F-988E-0F25DC7D8CA6}" srcOrd="6" destOrd="0" parTransId="{4E4315F0-D2BD-4874-B892-8C51D241FBA4}" sibTransId="{F87236B0-9AB2-4D84-8858-53CF61C7D567}"/>
    <dgm:cxn modelId="{5C1CFF92-9616-425A-BE1E-BDD91E2AC670}" srcId="{3925FB07-E15A-422B-8652-C3D918154B89}" destId="{A02F5C19-B1EC-478A-8F1D-273EA954DE78}" srcOrd="2" destOrd="0" parTransId="{83591AD4-3875-4822-8DC7-DAD9FF3EEAC7}" sibTransId="{10A59ED5-5DC9-4F49-B4E1-4CD4819950AD}"/>
    <dgm:cxn modelId="{08DD816B-A16B-4D92-B493-B3A6B1B12C5C}" srcId="{A02F5C19-B1EC-478A-8F1D-273EA954DE78}" destId="{D10889C3-F6C1-4DEB-8024-84C6FEE7CEB5}" srcOrd="1" destOrd="0" parTransId="{D7246893-3A12-4282-85C2-AEB148E574A8}" sibTransId="{30868BCD-56E2-4771-BC84-8E1ACD8F62EA}"/>
    <dgm:cxn modelId="{9035106B-0726-4273-8BAD-C3D98B3452D8}" srcId="{AE317BFE-0E82-48B2-9D36-1817AE0340C4}" destId="{A5A34721-882A-44A7-9445-F52AA2482C18}" srcOrd="1" destOrd="0" parTransId="{82DAF1F4-9757-488B-A60A-57787D62DEA5}" sibTransId="{5C6F8265-63FF-43CF-A912-86719FF4BA48}"/>
    <dgm:cxn modelId="{A55AB0C7-83E0-4ABE-BC07-B2EED48D25C6}" type="presOf" srcId="{FDE95F5B-8908-4C25-A9CE-DA27F26A1589}" destId="{F240520D-71F3-4871-BBBA-CFE6F43B64F8}" srcOrd="0" destOrd="0" presId="urn:microsoft.com/office/officeart/2005/8/layout/chevron2"/>
    <dgm:cxn modelId="{194AB130-B624-4345-9A6D-9B5921F4E378}" srcId="{A02F5C19-B1EC-478A-8F1D-273EA954DE78}" destId="{9B570690-E410-49E6-9989-D7208ACB592E}" srcOrd="0" destOrd="0" parTransId="{7AF782EB-D1E1-4644-AD0E-A7894AAA6EEC}" sibTransId="{3726B390-15B8-4155-8281-73AC99E48540}"/>
    <dgm:cxn modelId="{DE58B894-6E12-4BEF-A4AA-6D9A8463BC9F}" type="presOf" srcId="{411C7258-A92C-47EB-9CA1-272D16932ADD}" destId="{FB40AEC3-271D-489B-B573-016E4F2F8ECF}" srcOrd="0" destOrd="5" presId="urn:microsoft.com/office/officeart/2005/8/layout/chevron2"/>
    <dgm:cxn modelId="{08803626-E7B2-4E97-A085-44C777903A23}" type="presOf" srcId="{9E955F28-BD1D-4422-A94A-CD464D62798C}" destId="{F240520D-71F3-4871-BBBA-CFE6F43B64F8}" srcOrd="0" destOrd="2" presId="urn:microsoft.com/office/officeart/2005/8/layout/chevron2"/>
    <dgm:cxn modelId="{07AC41CD-B435-48E5-9612-7BCFCE82FDA3}" type="presOf" srcId="{A5A34721-882A-44A7-9445-F52AA2482C18}" destId="{D9D1A09F-13AF-4CED-8D2D-D0C90F79ADBA}" srcOrd="0" destOrd="1" presId="urn:microsoft.com/office/officeart/2005/8/layout/chevron2"/>
    <dgm:cxn modelId="{34A89D3B-5FD5-479D-A7C8-0A033D9530C7}" type="presOf" srcId="{23E1618D-8695-4DE0-AE65-79FC58F94764}" destId="{86F3C397-A334-409E-933A-72195B64065F}" srcOrd="0" destOrd="0" presId="urn:microsoft.com/office/officeart/2005/8/layout/chevron2"/>
    <dgm:cxn modelId="{69FA63AF-5D78-4A47-AA5A-1AB0A923703C}" type="presParOf" srcId="{182B6216-1648-4808-8C65-CA1BA3BA9988}" destId="{6FBAB394-5834-4C3B-ABBB-C074B04EC05E}" srcOrd="0" destOrd="0" presId="urn:microsoft.com/office/officeart/2005/8/layout/chevron2"/>
    <dgm:cxn modelId="{7D8E0AC2-73FF-4422-8AA4-5EC0B22AB946}" type="presParOf" srcId="{6FBAB394-5834-4C3B-ABBB-C074B04EC05E}" destId="{48442D32-DA08-44AB-B0BE-CF74C811AC19}" srcOrd="0" destOrd="0" presId="urn:microsoft.com/office/officeart/2005/8/layout/chevron2"/>
    <dgm:cxn modelId="{6591461A-AF72-4D80-A0DA-3695B12F1CD6}" type="presParOf" srcId="{6FBAB394-5834-4C3B-ABBB-C074B04EC05E}" destId="{D9D1A09F-13AF-4CED-8D2D-D0C90F79ADBA}" srcOrd="1" destOrd="0" presId="urn:microsoft.com/office/officeart/2005/8/layout/chevron2"/>
    <dgm:cxn modelId="{71414C0E-EAE9-4852-B715-CBABB6747507}" type="presParOf" srcId="{182B6216-1648-4808-8C65-CA1BA3BA9988}" destId="{984BAFA6-B14E-46B6-93B0-1997D76E657F}" srcOrd="1" destOrd="0" presId="urn:microsoft.com/office/officeart/2005/8/layout/chevron2"/>
    <dgm:cxn modelId="{DC856AC2-27E1-4914-9C03-AF29C7AB7AB6}" type="presParOf" srcId="{182B6216-1648-4808-8C65-CA1BA3BA9988}" destId="{C5899E50-FE67-45D2-81C5-5B2946B8D530}" srcOrd="2" destOrd="0" presId="urn:microsoft.com/office/officeart/2005/8/layout/chevron2"/>
    <dgm:cxn modelId="{038485FE-5F70-4FBF-B053-7B7B66ED51D7}" type="presParOf" srcId="{C5899E50-FE67-45D2-81C5-5B2946B8D530}" destId="{86F3C397-A334-409E-933A-72195B64065F}" srcOrd="0" destOrd="0" presId="urn:microsoft.com/office/officeart/2005/8/layout/chevron2"/>
    <dgm:cxn modelId="{8E56B315-EA24-46AC-9277-CE147E3BE5D1}" type="presParOf" srcId="{C5899E50-FE67-45D2-81C5-5B2946B8D530}" destId="{F240520D-71F3-4871-BBBA-CFE6F43B64F8}" srcOrd="1" destOrd="0" presId="urn:microsoft.com/office/officeart/2005/8/layout/chevron2"/>
    <dgm:cxn modelId="{5890B898-AFC3-46A7-A4C6-76E64AB6A309}" type="presParOf" srcId="{182B6216-1648-4808-8C65-CA1BA3BA9988}" destId="{7C264903-57BC-43C0-9BF2-568E328559FF}" srcOrd="3" destOrd="0" presId="urn:microsoft.com/office/officeart/2005/8/layout/chevron2"/>
    <dgm:cxn modelId="{C92C3D81-D122-4036-8F2E-DC1A8E2F1FC0}" type="presParOf" srcId="{182B6216-1648-4808-8C65-CA1BA3BA9988}" destId="{73EC357A-06E0-4D5D-AC63-7E38B0EB82D7}" srcOrd="4" destOrd="0" presId="urn:microsoft.com/office/officeart/2005/8/layout/chevron2"/>
    <dgm:cxn modelId="{4AE8245B-68F4-48B9-9138-EA3EA8BACB13}" type="presParOf" srcId="{73EC357A-06E0-4D5D-AC63-7E38B0EB82D7}" destId="{BE3B0AE5-E4CF-4873-8604-93AA413E385B}" srcOrd="0" destOrd="0" presId="urn:microsoft.com/office/officeart/2005/8/layout/chevron2"/>
    <dgm:cxn modelId="{C1774D67-4307-4BA0-8BCF-A2C1C2DA37CE}" type="presParOf" srcId="{73EC357A-06E0-4D5D-AC63-7E38B0EB82D7}" destId="{FB40AEC3-271D-489B-B573-016E4F2F8ECF}" srcOrd="1" destOrd="0" presId="urn:microsoft.com/office/officeart/2005/8/layout/chevron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3925FB07-E15A-422B-8652-C3D918154B89}" type="doc">
      <dgm:prSet loTypeId="urn:microsoft.com/office/officeart/2005/8/layout/chevron2" loCatId="list" qsTypeId="urn:microsoft.com/office/officeart/2005/8/quickstyle/simple1" qsCatId="simple" csTypeId="urn:microsoft.com/office/officeart/2005/8/colors/colorful1" csCatId="colorful" phldr="1"/>
      <dgm:spPr/>
      <dgm:t>
        <a:bodyPr/>
        <a:lstStyle/>
        <a:p>
          <a:endParaRPr lang="en-US"/>
        </a:p>
      </dgm:t>
    </dgm:pt>
    <dgm:pt modelId="{AE317BFE-0E82-48B2-9D36-1817AE0340C4}">
      <dgm:prSet phldrT="[Text]" custT="1"/>
      <dgm:spPr/>
      <dgm:t>
        <a:bodyPr/>
        <a:lstStyle/>
        <a:p>
          <a:r>
            <a:rPr lang="en-US" sz="2000" b="1" dirty="0" smtClean="0">
              <a:solidFill>
                <a:schemeClr val="tx1"/>
              </a:solidFill>
            </a:rPr>
            <a:t>Materials Selection and Minimization</a:t>
          </a:r>
        </a:p>
        <a:p>
          <a:endParaRPr lang="en-US" sz="2000" b="1" dirty="0">
            <a:solidFill>
              <a:schemeClr val="tx1"/>
            </a:solidFill>
          </a:endParaRPr>
        </a:p>
      </dgm:t>
    </dgm:pt>
    <dgm:pt modelId="{592115D1-1A74-41AB-9792-97778973534B}" type="parTrans" cxnId="{0779A6CC-D414-4B3B-8834-D9B91BAC548C}">
      <dgm:prSet/>
      <dgm:spPr/>
      <dgm:t>
        <a:bodyPr/>
        <a:lstStyle/>
        <a:p>
          <a:endParaRPr lang="en-US"/>
        </a:p>
      </dgm:t>
    </dgm:pt>
    <dgm:pt modelId="{41471F0E-8B05-4CA6-A2B7-34F7407EFB01}" type="sibTrans" cxnId="{0779A6CC-D414-4B3B-8834-D9B91BAC548C}">
      <dgm:prSet/>
      <dgm:spPr/>
      <dgm:t>
        <a:bodyPr/>
        <a:lstStyle/>
        <a:p>
          <a:endParaRPr lang="en-US"/>
        </a:p>
      </dgm:t>
    </dgm:pt>
    <dgm:pt modelId="{3B67370C-4727-47D2-99E5-B29C44940B40}">
      <dgm:prSet phldrT="[Text]" custT="1"/>
      <dgm:spPr/>
      <dgm:t>
        <a:bodyPr/>
        <a:lstStyle/>
        <a:p>
          <a:r>
            <a:rPr lang="en-US" sz="2200" dirty="0" smtClean="0"/>
            <a:t>Prescribing Low Energy Materials </a:t>
          </a:r>
          <a:endParaRPr lang="en-US" sz="2200" dirty="0"/>
        </a:p>
      </dgm:t>
    </dgm:pt>
    <dgm:pt modelId="{1072A244-A10B-4DD2-A5E2-7D47AA513A28}" type="parTrans" cxnId="{ACCFEFE3-E640-422C-8DB5-7B0021B88EE3}">
      <dgm:prSet/>
      <dgm:spPr/>
      <dgm:t>
        <a:bodyPr/>
        <a:lstStyle/>
        <a:p>
          <a:endParaRPr lang="en-US"/>
        </a:p>
      </dgm:t>
    </dgm:pt>
    <dgm:pt modelId="{6EFB2456-5F81-4237-BFD7-F014840171DD}" type="sibTrans" cxnId="{ACCFEFE3-E640-422C-8DB5-7B0021B88EE3}">
      <dgm:prSet/>
      <dgm:spPr/>
      <dgm:t>
        <a:bodyPr/>
        <a:lstStyle/>
        <a:p>
          <a:endParaRPr lang="en-US"/>
        </a:p>
      </dgm:t>
    </dgm:pt>
    <dgm:pt modelId="{A5A34721-882A-44A7-9445-F52AA2482C18}">
      <dgm:prSet phldrT="[Text]" custT="1"/>
      <dgm:spPr/>
      <dgm:t>
        <a:bodyPr/>
        <a:lstStyle/>
        <a:p>
          <a:r>
            <a:rPr lang="en-GB" sz="2200" dirty="0" smtClean="0"/>
            <a:t>Utilizing Potential of Non-Conventional Materials and Technology</a:t>
          </a:r>
          <a:endParaRPr lang="en-US" sz="2200" dirty="0"/>
        </a:p>
      </dgm:t>
    </dgm:pt>
    <dgm:pt modelId="{82DAF1F4-9757-488B-A60A-57787D62DEA5}" type="parTrans" cxnId="{9035106B-0726-4273-8BAD-C3D98B3452D8}">
      <dgm:prSet/>
      <dgm:spPr/>
      <dgm:t>
        <a:bodyPr/>
        <a:lstStyle/>
        <a:p>
          <a:endParaRPr lang="en-US"/>
        </a:p>
      </dgm:t>
    </dgm:pt>
    <dgm:pt modelId="{5C6F8265-63FF-43CF-A912-86719FF4BA48}" type="sibTrans" cxnId="{9035106B-0726-4273-8BAD-C3D98B3452D8}">
      <dgm:prSet/>
      <dgm:spPr/>
      <dgm:t>
        <a:bodyPr/>
        <a:lstStyle/>
        <a:p>
          <a:endParaRPr lang="en-US"/>
        </a:p>
      </dgm:t>
    </dgm:pt>
    <dgm:pt modelId="{23E1618D-8695-4DE0-AE65-79FC58F94764}">
      <dgm:prSet phldrT="[Text]" custT="1"/>
      <dgm:spPr/>
      <dgm:t>
        <a:bodyPr/>
        <a:lstStyle/>
        <a:p>
          <a:r>
            <a:rPr lang="en-US" sz="2200" b="1" dirty="0" smtClean="0">
              <a:solidFill>
                <a:schemeClr val="tx1"/>
              </a:solidFill>
              <a:latin typeface="Times New Roman" panose="02020603050405020304" pitchFamily="18" charset="0"/>
              <a:cs typeface="Times New Roman" panose="02020603050405020304" pitchFamily="18" charset="0"/>
            </a:rPr>
            <a:t>Indoor </a:t>
          </a:r>
          <a:r>
            <a:rPr lang="en-US" sz="2200" b="1" dirty="0" err="1" smtClean="0">
              <a:solidFill>
                <a:schemeClr val="tx1"/>
              </a:solidFill>
              <a:latin typeface="Times New Roman" panose="02020603050405020304" pitchFamily="18" charset="0"/>
              <a:cs typeface="Times New Roman" panose="02020603050405020304" pitchFamily="18" charset="0"/>
            </a:rPr>
            <a:t>Envir</a:t>
          </a:r>
          <a:r>
            <a:rPr lang="en-US" sz="2200" b="1" dirty="0" smtClean="0">
              <a:solidFill>
                <a:schemeClr val="tx1"/>
              </a:solidFill>
              <a:latin typeface="Times New Roman" panose="02020603050405020304" pitchFamily="18" charset="0"/>
              <a:cs typeface="Times New Roman" panose="02020603050405020304" pitchFamily="18" charset="0"/>
            </a:rPr>
            <a:t>. Quality </a:t>
          </a:r>
        </a:p>
        <a:p>
          <a:endParaRPr lang="en-US" sz="2200" b="1" dirty="0">
            <a:solidFill>
              <a:schemeClr val="tx1"/>
            </a:solidFill>
            <a:latin typeface="Times New Roman" panose="02020603050405020304" pitchFamily="18" charset="0"/>
            <a:cs typeface="Times New Roman" panose="02020603050405020304" pitchFamily="18" charset="0"/>
          </a:endParaRPr>
        </a:p>
      </dgm:t>
    </dgm:pt>
    <dgm:pt modelId="{DC189BB5-912B-409A-8539-430126DBF98F}" type="parTrans" cxnId="{24FA26E4-027D-430D-BD96-420062814E1E}">
      <dgm:prSet/>
      <dgm:spPr/>
      <dgm:t>
        <a:bodyPr/>
        <a:lstStyle/>
        <a:p>
          <a:endParaRPr lang="en-US"/>
        </a:p>
      </dgm:t>
    </dgm:pt>
    <dgm:pt modelId="{2FA5EC04-C39D-40E2-A67B-5D404A6AE52B}" type="sibTrans" cxnId="{24FA26E4-027D-430D-BD96-420062814E1E}">
      <dgm:prSet/>
      <dgm:spPr/>
      <dgm:t>
        <a:bodyPr/>
        <a:lstStyle/>
        <a:p>
          <a:endParaRPr lang="en-US"/>
        </a:p>
      </dgm:t>
    </dgm:pt>
    <dgm:pt modelId="{CADBCE5E-C80D-405A-B2A6-001E0B15212A}">
      <dgm:prSet phldrT="[Text]" custT="1"/>
      <dgm:spPr/>
      <dgm:t>
        <a:bodyPr/>
        <a:lstStyle/>
        <a:p>
          <a:r>
            <a:rPr lang="en-US" sz="2200" dirty="0" smtClean="0"/>
            <a:t>Natural Lighting and ventilation</a:t>
          </a:r>
          <a:endParaRPr lang="en-US" sz="2200" dirty="0"/>
        </a:p>
      </dgm:t>
    </dgm:pt>
    <dgm:pt modelId="{6A534856-54E3-435C-B99B-622D60883A50}" type="parTrans" cxnId="{E68951B9-E2A6-43FC-9004-7230228452AF}">
      <dgm:prSet/>
      <dgm:spPr/>
      <dgm:t>
        <a:bodyPr/>
        <a:lstStyle/>
        <a:p>
          <a:endParaRPr lang="en-US"/>
        </a:p>
      </dgm:t>
    </dgm:pt>
    <dgm:pt modelId="{97B48A65-1BCD-4F2F-9D54-8C087DA85173}" type="sibTrans" cxnId="{E68951B9-E2A6-43FC-9004-7230228452AF}">
      <dgm:prSet/>
      <dgm:spPr/>
      <dgm:t>
        <a:bodyPr/>
        <a:lstStyle/>
        <a:p>
          <a:endParaRPr lang="en-US"/>
        </a:p>
      </dgm:t>
    </dgm:pt>
    <dgm:pt modelId="{A02F5C19-B1EC-478A-8F1D-273EA954DE78}">
      <dgm:prSet phldrT="[Text]" custT="1"/>
      <dgm:spPr/>
      <dgm:t>
        <a:bodyPr/>
        <a:lstStyle/>
        <a:p>
          <a:r>
            <a:rPr lang="en-US" sz="2200" b="1" dirty="0" smtClean="0">
              <a:solidFill>
                <a:schemeClr val="tx1"/>
              </a:solidFill>
              <a:latin typeface="Times New Roman" panose="02020603050405020304" pitchFamily="18" charset="0"/>
              <a:cs typeface="Times New Roman" panose="02020603050405020304" pitchFamily="18" charset="0"/>
            </a:rPr>
            <a:t>Waste</a:t>
          </a:r>
          <a:r>
            <a:rPr lang="en-US" sz="2000" b="1" dirty="0" smtClean="0">
              <a:solidFill>
                <a:schemeClr val="tx1"/>
              </a:solidFill>
            </a:rPr>
            <a:t> </a:t>
          </a:r>
          <a:r>
            <a:rPr lang="en-US" sz="2000" b="1" dirty="0" err="1" smtClean="0">
              <a:solidFill>
                <a:schemeClr val="tx1"/>
              </a:solidFill>
            </a:rPr>
            <a:t>Minimisation</a:t>
          </a:r>
          <a:r>
            <a:rPr lang="en-US" sz="2000" b="1" dirty="0" smtClean="0">
              <a:solidFill>
                <a:schemeClr val="tx1"/>
              </a:solidFill>
            </a:rPr>
            <a:t> </a:t>
          </a:r>
          <a:endParaRPr lang="en-US" sz="2000" b="1" dirty="0">
            <a:solidFill>
              <a:schemeClr val="tx1"/>
            </a:solidFill>
          </a:endParaRPr>
        </a:p>
      </dgm:t>
    </dgm:pt>
    <dgm:pt modelId="{83591AD4-3875-4822-8DC7-DAD9FF3EEAC7}" type="parTrans" cxnId="{5C1CFF92-9616-425A-BE1E-BDD91E2AC670}">
      <dgm:prSet/>
      <dgm:spPr/>
      <dgm:t>
        <a:bodyPr/>
        <a:lstStyle/>
        <a:p>
          <a:endParaRPr lang="en-US"/>
        </a:p>
      </dgm:t>
    </dgm:pt>
    <dgm:pt modelId="{10A59ED5-5DC9-4F49-B4E1-4CD4819950AD}" type="sibTrans" cxnId="{5C1CFF92-9616-425A-BE1E-BDD91E2AC670}">
      <dgm:prSet/>
      <dgm:spPr/>
      <dgm:t>
        <a:bodyPr/>
        <a:lstStyle/>
        <a:p>
          <a:endParaRPr lang="en-US"/>
        </a:p>
      </dgm:t>
    </dgm:pt>
    <dgm:pt modelId="{D10889C3-F6C1-4DEB-8024-84C6FEE7CEB5}">
      <dgm:prSet phldrT="[Text]" custT="1"/>
      <dgm:spPr/>
      <dgm:t>
        <a:bodyPr/>
        <a:lstStyle/>
        <a:p>
          <a:r>
            <a:rPr lang="en-US" sz="2000" dirty="0" smtClean="0"/>
            <a:t>Reduction – modulation, off-site construction</a:t>
          </a:r>
          <a:endParaRPr lang="en-US" sz="2000" dirty="0"/>
        </a:p>
      </dgm:t>
    </dgm:pt>
    <dgm:pt modelId="{D7246893-3A12-4282-85C2-AEB148E574A8}" type="parTrans" cxnId="{08DD816B-A16B-4D92-B493-B3A6B1B12C5C}">
      <dgm:prSet/>
      <dgm:spPr/>
      <dgm:t>
        <a:bodyPr/>
        <a:lstStyle/>
        <a:p>
          <a:endParaRPr lang="en-US"/>
        </a:p>
      </dgm:t>
    </dgm:pt>
    <dgm:pt modelId="{30868BCD-56E2-4771-BC84-8E1ACD8F62EA}" type="sibTrans" cxnId="{08DD816B-A16B-4D92-B493-B3A6B1B12C5C}">
      <dgm:prSet/>
      <dgm:spPr/>
      <dgm:t>
        <a:bodyPr/>
        <a:lstStyle/>
        <a:p>
          <a:endParaRPr lang="en-US"/>
        </a:p>
      </dgm:t>
    </dgm:pt>
    <dgm:pt modelId="{E66466F2-B7FD-4558-B204-08B1CC84E715}">
      <dgm:prSet phldrT="[Text]" custT="1"/>
      <dgm:spPr/>
      <dgm:t>
        <a:bodyPr/>
        <a:lstStyle/>
        <a:p>
          <a:r>
            <a:rPr lang="en-US" sz="2000" dirty="0" smtClean="0"/>
            <a:t>Reuse</a:t>
          </a:r>
          <a:endParaRPr lang="en-US" sz="2000" dirty="0"/>
        </a:p>
      </dgm:t>
    </dgm:pt>
    <dgm:pt modelId="{342C0A44-53D7-4366-AC7D-A78016F80202}" type="parTrans" cxnId="{7A0283BD-5CEE-477F-9D83-4FA345886C15}">
      <dgm:prSet/>
      <dgm:spPr/>
      <dgm:t>
        <a:bodyPr/>
        <a:lstStyle/>
        <a:p>
          <a:endParaRPr lang="en-US"/>
        </a:p>
      </dgm:t>
    </dgm:pt>
    <dgm:pt modelId="{D41727CA-22E3-4B42-8F20-3EEE18EF91D3}" type="sibTrans" cxnId="{7A0283BD-5CEE-477F-9D83-4FA345886C15}">
      <dgm:prSet/>
      <dgm:spPr/>
      <dgm:t>
        <a:bodyPr/>
        <a:lstStyle/>
        <a:p>
          <a:endParaRPr lang="en-US"/>
        </a:p>
      </dgm:t>
    </dgm:pt>
    <dgm:pt modelId="{9E955F28-BD1D-4422-A94A-CD464D62798C}">
      <dgm:prSet custT="1"/>
      <dgm:spPr/>
      <dgm:t>
        <a:bodyPr/>
        <a:lstStyle/>
        <a:p>
          <a:r>
            <a:rPr lang="en-US" sz="2200" dirty="0" smtClean="0"/>
            <a:t>Passive Solar Design</a:t>
          </a:r>
          <a:endParaRPr lang="en-US" sz="2200" dirty="0"/>
        </a:p>
      </dgm:t>
    </dgm:pt>
    <dgm:pt modelId="{B39E87D5-97EB-4584-9295-3029BEDDC23D}" type="parTrans" cxnId="{7306B90A-0154-4B58-B733-FB08CA8416AE}">
      <dgm:prSet/>
      <dgm:spPr/>
      <dgm:t>
        <a:bodyPr/>
        <a:lstStyle/>
        <a:p>
          <a:endParaRPr lang="en-US"/>
        </a:p>
      </dgm:t>
    </dgm:pt>
    <dgm:pt modelId="{F021C7DE-70AE-4D9F-9E9C-A1FBBDF68548}" type="sibTrans" cxnId="{7306B90A-0154-4B58-B733-FB08CA8416AE}">
      <dgm:prSet/>
      <dgm:spPr/>
      <dgm:t>
        <a:bodyPr/>
        <a:lstStyle/>
        <a:p>
          <a:endParaRPr lang="en-US"/>
        </a:p>
      </dgm:t>
    </dgm:pt>
    <dgm:pt modelId="{309096E8-52F7-4D2F-988E-0F25DC7D8CA6}">
      <dgm:prSet/>
      <dgm:spPr/>
      <dgm:t>
        <a:bodyPr/>
        <a:lstStyle/>
        <a:p>
          <a:endParaRPr lang="en-US" sz="1500" dirty="0" smtClean="0"/>
        </a:p>
      </dgm:t>
    </dgm:pt>
    <dgm:pt modelId="{4E4315F0-D2BD-4874-B892-8C51D241FBA4}" type="parTrans" cxnId="{134D522D-1C30-47AD-9796-30CD960AF07B}">
      <dgm:prSet/>
      <dgm:spPr/>
      <dgm:t>
        <a:bodyPr/>
        <a:lstStyle/>
        <a:p>
          <a:endParaRPr lang="en-US"/>
        </a:p>
      </dgm:t>
    </dgm:pt>
    <dgm:pt modelId="{F87236B0-9AB2-4D84-8858-53CF61C7D567}" type="sibTrans" cxnId="{134D522D-1C30-47AD-9796-30CD960AF07B}">
      <dgm:prSet/>
      <dgm:spPr/>
      <dgm:t>
        <a:bodyPr/>
        <a:lstStyle/>
        <a:p>
          <a:endParaRPr lang="en-US"/>
        </a:p>
      </dgm:t>
    </dgm:pt>
    <dgm:pt modelId="{4353A692-7865-4407-B7F6-E3A4EA5BA459}">
      <dgm:prSet phldrT="[Text]" custT="1"/>
      <dgm:spPr/>
      <dgm:t>
        <a:bodyPr/>
        <a:lstStyle/>
        <a:p>
          <a:r>
            <a:rPr lang="en-US" sz="2000" dirty="0" smtClean="0"/>
            <a:t>Recycling </a:t>
          </a:r>
          <a:endParaRPr lang="en-US" sz="2000" dirty="0"/>
        </a:p>
      </dgm:t>
    </dgm:pt>
    <dgm:pt modelId="{9FCF5693-8791-4732-94D4-691962C81BA8}" type="parTrans" cxnId="{0906A192-8E72-43CC-8B13-67CDDAF0A2CA}">
      <dgm:prSet/>
      <dgm:spPr/>
      <dgm:t>
        <a:bodyPr/>
        <a:lstStyle/>
        <a:p>
          <a:endParaRPr lang="en-US"/>
        </a:p>
      </dgm:t>
    </dgm:pt>
    <dgm:pt modelId="{9E27DE76-1E31-41D7-8D48-63FFA14512AD}" type="sibTrans" cxnId="{0906A192-8E72-43CC-8B13-67CDDAF0A2CA}">
      <dgm:prSet/>
      <dgm:spPr/>
      <dgm:t>
        <a:bodyPr/>
        <a:lstStyle/>
        <a:p>
          <a:endParaRPr lang="en-US"/>
        </a:p>
      </dgm:t>
    </dgm:pt>
    <dgm:pt modelId="{411C7258-A92C-47EB-9CA1-272D16932ADD}">
      <dgm:prSet/>
      <dgm:spPr/>
      <dgm:t>
        <a:bodyPr/>
        <a:lstStyle/>
        <a:p>
          <a:endParaRPr lang="en-US" sz="1500" dirty="0"/>
        </a:p>
      </dgm:t>
    </dgm:pt>
    <dgm:pt modelId="{CA0E6CEB-698E-46F1-BF74-9D21774B7C33}" type="parTrans" cxnId="{0766CB41-EA24-4F11-B69A-00E6AD42FA0E}">
      <dgm:prSet/>
      <dgm:spPr/>
      <dgm:t>
        <a:bodyPr/>
        <a:lstStyle/>
        <a:p>
          <a:endParaRPr lang="en-US"/>
        </a:p>
      </dgm:t>
    </dgm:pt>
    <dgm:pt modelId="{C6790BD7-59B2-46E7-8BB6-1272C00034F5}" type="sibTrans" cxnId="{0766CB41-EA24-4F11-B69A-00E6AD42FA0E}">
      <dgm:prSet/>
      <dgm:spPr/>
      <dgm:t>
        <a:bodyPr/>
        <a:lstStyle/>
        <a:p>
          <a:endParaRPr lang="en-US"/>
        </a:p>
      </dgm:t>
    </dgm:pt>
    <dgm:pt modelId="{9B570690-E410-49E6-9989-D7208ACB592E}">
      <dgm:prSet phldrT="[Text]" custT="1"/>
      <dgm:spPr/>
      <dgm:t>
        <a:bodyPr/>
        <a:lstStyle/>
        <a:p>
          <a:endParaRPr lang="en-US" sz="2000" dirty="0"/>
        </a:p>
      </dgm:t>
    </dgm:pt>
    <dgm:pt modelId="{7AF782EB-D1E1-4644-AD0E-A7894AAA6EEC}" type="parTrans" cxnId="{194AB130-B624-4345-9A6D-9B5921F4E378}">
      <dgm:prSet/>
      <dgm:spPr/>
      <dgm:t>
        <a:bodyPr/>
        <a:lstStyle/>
        <a:p>
          <a:endParaRPr lang="en-US"/>
        </a:p>
      </dgm:t>
    </dgm:pt>
    <dgm:pt modelId="{3726B390-15B8-4155-8281-73AC99E48540}" type="sibTrans" cxnId="{194AB130-B624-4345-9A6D-9B5921F4E378}">
      <dgm:prSet/>
      <dgm:spPr/>
      <dgm:t>
        <a:bodyPr/>
        <a:lstStyle/>
        <a:p>
          <a:endParaRPr lang="en-US"/>
        </a:p>
      </dgm:t>
    </dgm:pt>
    <dgm:pt modelId="{FDE95F5B-8908-4C25-A9CE-DA27F26A1589}">
      <dgm:prSet phldrT="[Text]" custT="1"/>
      <dgm:spPr/>
      <dgm:t>
        <a:bodyPr/>
        <a:lstStyle/>
        <a:p>
          <a:endParaRPr lang="en-US" sz="2200" dirty="0"/>
        </a:p>
      </dgm:t>
    </dgm:pt>
    <dgm:pt modelId="{B12F5058-793F-4A73-B0CF-38B48F41AE35}" type="parTrans" cxnId="{EDDD8CE9-5078-4CBA-9D80-E81C90E70451}">
      <dgm:prSet/>
      <dgm:spPr/>
      <dgm:t>
        <a:bodyPr/>
        <a:lstStyle/>
        <a:p>
          <a:endParaRPr lang="en-US"/>
        </a:p>
      </dgm:t>
    </dgm:pt>
    <dgm:pt modelId="{D356FA2C-B503-4D3B-8C37-F1D2A22D3E0B}" type="sibTrans" cxnId="{EDDD8CE9-5078-4CBA-9D80-E81C90E70451}">
      <dgm:prSet/>
      <dgm:spPr/>
      <dgm:t>
        <a:bodyPr/>
        <a:lstStyle/>
        <a:p>
          <a:endParaRPr lang="en-US"/>
        </a:p>
      </dgm:t>
    </dgm:pt>
    <dgm:pt modelId="{62B0F431-1265-4FDA-A78B-BCE7CC20D436}">
      <dgm:prSet/>
      <dgm:spPr/>
      <dgm:t>
        <a:bodyPr/>
        <a:lstStyle/>
        <a:p>
          <a:endParaRPr lang="en-US" sz="1700" dirty="0"/>
        </a:p>
      </dgm:t>
    </dgm:pt>
    <dgm:pt modelId="{4257CE0C-1794-42C6-896D-7F31E4B77572}" type="sibTrans" cxnId="{E33CD440-710F-41B9-8605-0BAC4B216EAB}">
      <dgm:prSet/>
      <dgm:spPr/>
      <dgm:t>
        <a:bodyPr/>
        <a:lstStyle/>
        <a:p>
          <a:endParaRPr lang="en-US"/>
        </a:p>
      </dgm:t>
    </dgm:pt>
    <dgm:pt modelId="{39390CB3-01C7-479F-A96F-A36DA650B10A}" type="parTrans" cxnId="{E33CD440-710F-41B9-8605-0BAC4B216EAB}">
      <dgm:prSet/>
      <dgm:spPr/>
      <dgm:t>
        <a:bodyPr/>
        <a:lstStyle/>
        <a:p>
          <a:endParaRPr lang="en-US"/>
        </a:p>
      </dgm:t>
    </dgm:pt>
    <dgm:pt modelId="{A1E1C3CD-B5A5-4460-8983-8F68A425C6E3}">
      <dgm:prSet custT="1"/>
      <dgm:spPr/>
      <dgm:t>
        <a:bodyPr/>
        <a:lstStyle/>
        <a:p>
          <a:endParaRPr lang="en-US" sz="2400" dirty="0" smtClean="0"/>
        </a:p>
      </dgm:t>
    </dgm:pt>
    <dgm:pt modelId="{F4BFAB42-0FC7-47C3-B667-9D8A39B98AB6}" type="parTrans" cxnId="{4B504A06-AB86-4683-8F2C-25FA518B0CDE}">
      <dgm:prSet/>
      <dgm:spPr/>
      <dgm:t>
        <a:bodyPr/>
        <a:lstStyle/>
        <a:p>
          <a:endParaRPr lang="en-US"/>
        </a:p>
      </dgm:t>
    </dgm:pt>
    <dgm:pt modelId="{DB0C6633-F258-4E88-9D42-E593B40E5729}" type="sibTrans" cxnId="{4B504A06-AB86-4683-8F2C-25FA518B0CDE}">
      <dgm:prSet/>
      <dgm:spPr/>
      <dgm:t>
        <a:bodyPr/>
        <a:lstStyle/>
        <a:p>
          <a:endParaRPr lang="en-US"/>
        </a:p>
      </dgm:t>
    </dgm:pt>
    <dgm:pt modelId="{182B6216-1648-4808-8C65-CA1BA3BA9988}" type="pres">
      <dgm:prSet presAssocID="{3925FB07-E15A-422B-8652-C3D918154B89}" presName="linearFlow" presStyleCnt="0">
        <dgm:presLayoutVars>
          <dgm:dir/>
          <dgm:animLvl val="lvl"/>
          <dgm:resizeHandles val="exact"/>
        </dgm:presLayoutVars>
      </dgm:prSet>
      <dgm:spPr/>
      <dgm:t>
        <a:bodyPr/>
        <a:lstStyle/>
        <a:p>
          <a:endParaRPr lang="en-US"/>
        </a:p>
      </dgm:t>
    </dgm:pt>
    <dgm:pt modelId="{6FBAB394-5834-4C3B-ABBB-C074B04EC05E}" type="pres">
      <dgm:prSet presAssocID="{AE317BFE-0E82-48B2-9D36-1817AE0340C4}" presName="composite" presStyleCnt="0"/>
      <dgm:spPr/>
    </dgm:pt>
    <dgm:pt modelId="{48442D32-DA08-44AB-B0BE-CF74C811AC19}" type="pres">
      <dgm:prSet presAssocID="{AE317BFE-0E82-48B2-9D36-1817AE0340C4}" presName="parentText" presStyleLbl="alignNode1" presStyleIdx="0" presStyleCnt="3" custScaleX="115468">
        <dgm:presLayoutVars>
          <dgm:chMax val="1"/>
          <dgm:bulletEnabled val="1"/>
        </dgm:presLayoutVars>
      </dgm:prSet>
      <dgm:spPr/>
      <dgm:t>
        <a:bodyPr/>
        <a:lstStyle/>
        <a:p>
          <a:endParaRPr lang="en-US"/>
        </a:p>
      </dgm:t>
    </dgm:pt>
    <dgm:pt modelId="{D9D1A09F-13AF-4CED-8D2D-D0C90F79ADBA}" type="pres">
      <dgm:prSet presAssocID="{AE317BFE-0E82-48B2-9D36-1817AE0340C4}" presName="descendantText" presStyleLbl="alignAcc1" presStyleIdx="0" presStyleCnt="3">
        <dgm:presLayoutVars>
          <dgm:bulletEnabled val="1"/>
        </dgm:presLayoutVars>
      </dgm:prSet>
      <dgm:spPr/>
      <dgm:t>
        <a:bodyPr/>
        <a:lstStyle/>
        <a:p>
          <a:endParaRPr lang="en-US"/>
        </a:p>
      </dgm:t>
    </dgm:pt>
    <dgm:pt modelId="{984BAFA6-B14E-46B6-93B0-1997D76E657F}" type="pres">
      <dgm:prSet presAssocID="{41471F0E-8B05-4CA6-A2B7-34F7407EFB01}" presName="sp" presStyleCnt="0"/>
      <dgm:spPr/>
    </dgm:pt>
    <dgm:pt modelId="{C5899E50-FE67-45D2-81C5-5B2946B8D530}" type="pres">
      <dgm:prSet presAssocID="{23E1618D-8695-4DE0-AE65-79FC58F94764}" presName="composite" presStyleCnt="0"/>
      <dgm:spPr/>
    </dgm:pt>
    <dgm:pt modelId="{86F3C397-A334-409E-933A-72195B64065F}" type="pres">
      <dgm:prSet presAssocID="{23E1618D-8695-4DE0-AE65-79FC58F94764}" presName="parentText" presStyleLbl="alignNode1" presStyleIdx="1" presStyleCnt="3" custScaleX="110206">
        <dgm:presLayoutVars>
          <dgm:chMax val="1"/>
          <dgm:bulletEnabled val="1"/>
        </dgm:presLayoutVars>
      </dgm:prSet>
      <dgm:spPr/>
      <dgm:t>
        <a:bodyPr/>
        <a:lstStyle/>
        <a:p>
          <a:endParaRPr lang="en-US"/>
        </a:p>
      </dgm:t>
    </dgm:pt>
    <dgm:pt modelId="{F240520D-71F3-4871-BBBA-CFE6F43B64F8}" type="pres">
      <dgm:prSet presAssocID="{23E1618D-8695-4DE0-AE65-79FC58F94764}" presName="descendantText" presStyleLbl="alignAcc1" presStyleIdx="1" presStyleCnt="3" custLinFactNeighborX="0" custLinFactNeighborY="0">
        <dgm:presLayoutVars>
          <dgm:bulletEnabled val="1"/>
        </dgm:presLayoutVars>
      </dgm:prSet>
      <dgm:spPr/>
      <dgm:t>
        <a:bodyPr/>
        <a:lstStyle/>
        <a:p>
          <a:endParaRPr lang="en-US"/>
        </a:p>
      </dgm:t>
    </dgm:pt>
    <dgm:pt modelId="{7C264903-57BC-43C0-9BF2-568E328559FF}" type="pres">
      <dgm:prSet presAssocID="{2FA5EC04-C39D-40E2-A67B-5D404A6AE52B}" presName="sp" presStyleCnt="0"/>
      <dgm:spPr/>
    </dgm:pt>
    <dgm:pt modelId="{73EC357A-06E0-4D5D-AC63-7E38B0EB82D7}" type="pres">
      <dgm:prSet presAssocID="{A02F5C19-B1EC-478A-8F1D-273EA954DE78}" presName="composite" presStyleCnt="0"/>
      <dgm:spPr/>
    </dgm:pt>
    <dgm:pt modelId="{BE3B0AE5-E4CF-4873-8604-93AA413E385B}" type="pres">
      <dgm:prSet presAssocID="{A02F5C19-B1EC-478A-8F1D-273EA954DE78}" presName="parentText" presStyleLbl="alignNode1" presStyleIdx="2" presStyleCnt="3" custScaleX="117195" custLinFactNeighborY="0">
        <dgm:presLayoutVars>
          <dgm:chMax val="1"/>
          <dgm:bulletEnabled val="1"/>
        </dgm:presLayoutVars>
      </dgm:prSet>
      <dgm:spPr/>
      <dgm:t>
        <a:bodyPr/>
        <a:lstStyle/>
        <a:p>
          <a:endParaRPr lang="en-US"/>
        </a:p>
      </dgm:t>
    </dgm:pt>
    <dgm:pt modelId="{FB40AEC3-271D-489B-B573-016E4F2F8ECF}" type="pres">
      <dgm:prSet presAssocID="{A02F5C19-B1EC-478A-8F1D-273EA954DE78}" presName="descendantText" presStyleLbl="alignAcc1" presStyleIdx="2" presStyleCnt="3" custScaleX="98402" custScaleY="158281" custLinFactNeighborY="2305">
        <dgm:presLayoutVars>
          <dgm:bulletEnabled val="1"/>
        </dgm:presLayoutVars>
      </dgm:prSet>
      <dgm:spPr/>
      <dgm:t>
        <a:bodyPr/>
        <a:lstStyle/>
        <a:p>
          <a:endParaRPr lang="en-US"/>
        </a:p>
      </dgm:t>
    </dgm:pt>
  </dgm:ptLst>
  <dgm:cxnLst>
    <dgm:cxn modelId="{24FA26E4-027D-430D-BD96-420062814E1E}" srcId="{3925FB07-E15A-422B-8652-C3D918154B89}" destId="{23E1618D-8695-4DE0-AE65-79FC58F94764}" srcOrd="1" destOrd="0" parTransId="{DC189BB5-912B-409A-8539-430126DBF98F}" sibTransId="{2FA5EC04-C39D-40E2-A67B-5D404A6AE52B}"/>
    <dgm:cxn modelId="{6D03DA14-89B6-468B-93B4-4817B22C53CF}" type="presOf" srcId="{CADBCE5E-C80D-405A-B2A6-001E0B15212A}" destId="{F240520D-71F3-4871-BBBA-CFE6F43B64F8}" srcOrd="0" destOrd="1" presId="urn:microsoft.com/office/officeart/2005/8/layout/chevron2"/>
    <dgm:cxn modelId="{E68951B9-E2A6-43FC-9004-7230228452AF}" srcId="{23E1618D-8695-4DE0-AE65-79FC58F94764}" destId="{CADBCE5E-C80D-405A-B2A6-001E0B15212A}" srcOrd="1" destOrd="0" parTransId="{6A534856-54E3-435C-B99B-622D60883A50}" sibTransId="{97B48A65-1BCD-4F2F-9D54-8C087DA85173}"/>
    <dgm:cxn modelId="{BD1AD66B-5A05-4476-A17B-65DB740DBADB}" type="presOf" srcId="{A02F5C19-B1EC-478A-8F1D-273EA954DE78}" destId="{BE3B0AE5-E4CF-4873-8604-93AA413E385B}" srcOrd="0" destOrd="0" presId="urn:microsoft.com/office/officeart/2005/8/layout/chevron2"/>
    <dgm:cxn modelId="{4B504A06-AB86-4683-8F2C-25FA518B0CDE}" srcId="{AE317BFE-0E82-48B2-9D36-1817AE0340C4}" destId="{A1E1C3CD-B5A5-4460-8983-8F68A425C6E3}" srcOrd="2" destOrd="0" parTransId="{F4BFAB42-0FC7-47C3-B667-9D8A39B98AB6}" sibTransId="{DB0C6633-F258-4E88-9D42-E593B40E5729}"/>
    <dgm:cxn modelId="{486B8F2F-2CFD-4B41-9C4A-EE9CD1A08EF8}" type="presOf" srcId="{309096E8-52F7-4D2F-988E-0F25DC7D8CA6}" destId="{FB40AEC3-271D-489B-B573-016E4F2F8ECF}" srcOrd="0" destOrd="5" presId="urn:microsoft.com/office/officeart/2005/8/layout/chevron2"/>
    <dgm:cxn modelId="{0779A6CC-D414-4B3B-8834-D9B91BAC548C}" srcId="{3925FB07-E15A-422B-8652-C3D918154B89}" destId="{AE317BFE-0E82-48B2-9D36-1817AE0340C4}" srcOrd="0" destOrd="0" parTransId="{592115D1-1A74-41AB-9792-97778973534B}" sibTransId="{41471F0E-8B05-4CA6-A2B7-34F7407EFB01}"/>
    <dgm:cxn modelId="{A523774C-6148-498C-A614-36A9A2A628E9}" type="presOf" srcId="{AE317BFE-0E82-48B2-9D36-1817AE0340C4}" destId="{48442D32-DA08-44AB-B0BE-CF74C811AC19}" srcOrd="0" destOrd="0" presId="urn:microsoft.com/office/officeart/2005/8/layout/chevron2"/>
    <dgm:cxn modelId="{D51116A4-0F80-4371-A4F1-18F7CCE0993C}" type="presOf" srcId="{9B570690-E410-49E6-9989-D7208ACB592E}" destId="{FB40AEC3-271D-489B-B573-016E4F2F8ECF}" srcOrd="0" destOrd="0" presId="urn:microsoft.com/office/officeart/2005/8/layout/chevron2"/>
    <dgm:cxn modelId="{0906A192-8E72-43CC-8B13-67CDDAF0A2CA}" srcId="{A02F5C19-B1EC-478A-8F1D-273EA954DE78}" destId="{4353A692-7865-4407-B7F6-E3A4EA5BA459}" srcOrd="3" destOrd="0" parTransId="{9FCF5693-8791-4732-94D4-691962C81BA8}" sibTransId="{9E27DE76-1E31-41D7-8D48-63FFA14512AD}"/>
    <dgm:cxn modelId="{B3ADE88D-0288-4819-ADB1-420F1E76041E}" type="presOf" srcId="{E66466F2-B7FD-4558-B204-08B1CC84E715}" destId="{FB40AEC3-271D-489B-B573-016E4F2F8ECF}" srcOrd="0" destOrd="2" presId="urn:microsoft.com/office/officeart/2005/8/layout/chevron2"/>
    <dgm:cxn modelId="{7A0283BD-5CEE-477F-9D83-4FA345886C15}" srcId="{A02F5C19-B1EC-478A-8F1D-273EA954DE78}" destId="{E66466F2-B7FD-4558-B204-08B1CC84E715}" srcOrd="2" destOrd="0" parTransId="{342C0A44-53D7-4366-AC7D-A78016F80202}" sibTransId="{D41727CA-22E3-4B42-8F20-3EEE18EF91D3}"/>
    <dgm:cxn modelId="{91843875-CF17-4395-885E-E492F2F6BC4B}" type="presOf" srcId="{3925FB07-E15A-422B-8652-C3D918154B89}" destId="{182B6216-1648-4808-8C65-CA1BA3BA9988}" srcOrd="0" destOrd="0" presId="urn:microsoft.com/office/officeart/2005/8/layout/chevron2"/>
    <dgm:cxn modelId="{0766CB41-EA24-4F11-B69A-00E6AD42FA0E}" srcId="{A02F5C19-B1EC-478A-8F1D-273EA954DE78}" destId="{411C7258-A92C-47EB-9CA1-272D16932ADD}" srcOrd="4" destOrd="0" parTransId="{CA0E6CEB-698E-46F1-BF74-9D21774B7C33}" sibTransId="{C6790BD7-59B2-46E7-8BB6-1272C00034F5}"/>
    <dgm:cxn modelId="{EDDD8CE9-5078-4CBA-9D80-E81C90E70451}" srcId="{23E1618D-8695-4DE0-AE65-79FC58F94764}" destId="{FDE95F5B-8908-4C25-A9CE-DA27F26A1589}" srcOrd="0" destOrd="0" parTransId="{B12F5058-793F-4A73-B0CF-38B48F41AE35}" sibTransId="{D356FA2C-B503-4D3B-8C37-F1D2A22D3E0B}"/>
    <dgm:cxn modelId="{3A9BC55B-0B29-4B52-BFB1-D273926B0946}" type="presOf" srcId="{D10889C3-F6C1-4DEB-8024-84C6FEE7CEB5}" destId="{FB40AEC3-271D-489B-B573-016E4F2F8ECF}" srcOrd="0" destOrd="1" presId="urn:microsoft.com/office/officeart/2005/8/layout/chevron2"/>
    <dgm:cxn modelId="{266FD85E-4A1C-4812-BA8E-29A4542ED8FE}" type="presOf" srcId="{A1E1C3CD-B5A5-4460-8983-8F68A425C6E3}" destId="{D9D1A09F-13AF-4CED-8D2D-D0C90F79ADBA}" srcOrd="0" destOrd="2" presId="urn:microsoft.com/office/officeart/2005/8/layout/chevron2"/>
    <dgm:cxn modelId="{EC6FB4E8-7A95-4B95-93C1-C535261FE7EC}" type="presOf" srcId="{4353A692-7865-4407-B7F6-E3A4EA5BA459}" destId="{FB40AEC3-271D-489B-B573-016E4F2F8ECF}" srcOrd="0" destOrd="3" presId="urn:microsoft.com/office/officeart/2005/8/layout/chevron2"/>
    <dgm:cxn modelId="{7306B90A-0154-4B58-B733-FB08CA8416AE}" srcId="{23E1618D-8695-4DE0-AE65-79FC58F94764}" destId="{9E955F28-BD1D-4422-A94A-CD464D62798C}" srcOrd="2" destOrd="0" parTransId="{B39E87D5-97EB-4584-9295-3029BEDDC23D}" sibTransId="{F021C7DE-70AE-4D9F-9E9C-A1FBBDF68548}"/>
    <dgm:cxn modelId="{2A8DCFEF-3BC7-43EE-A694-B21DED4E7AF3}" type="presOf" srcId="{62B0F431-1265-4FDA-A78B-BCE7CC20D436}" destId="{F240520D-71F3-4871-BBBA-CFE6F43B64F8}" srcOrd="0" destOrd="3" presId="urn:microsoft.com/office/officeart/2005/8/layout/chevron2"/>
    <dgm:cxn modelId="{C530CD50-F1AD-4F3C-8608-48FD87D4FD9A}" type="presOf" srcId="{3B67370C-4727-47D2-99E5-B29C44940B40}" destId="{D9D1A09F-13AF-4CED-8D2D-D0C90F79ADBA}" srcOrd="0" destOrd="0" presId="urn:microsoft.com/office/officeart/2005/8/layout/chevron2"/>
    <dgm:cxn modelId="{E33CD440-710F-41B9-8605-0BAC4B216EAB}" srcId="{23E1618D-8695-4DE0-AE65-79FC58F94764}" destId="{62B0F431-1265-4FDA-A78B-BCE7CC20D436}" srcOrd="3" destOrd="0" parTransId="{39390CB3-01C7-479F-A96F-A36DA650B10A}" sibTransId="{4257CE0C-1794-42C6-896D-7F31E4B77572}"/>
    <dgm:cxn modelId="{ACCFEFE3-E640-422C-8DB5-7B0021B88EE3}" srcId="{AE317BFE-0E82-48B2-9D36-1817AE0340C4}" destId="{3B67370C-4727-47D2-99E5-B29C44940B40}" srcOrd="0" destOrd="0" parTransId="{1072A244-A10B-4DD2-A5E2-7D47AA513A28}" sibTransId="{6EFB2456-5F81-4237-BFD7-F014840171DD}"/>
    <dgm:cxn modelId="{134D522D-1C30-47AD-9796-30CD960AF07B}" srcId="{A02F5C19-B1EC-478A-8F1D-273EA954DE78}" destId="{309096E8-52F7-4D2F-988E-0F25DC7D8CA6}" srcOrd="5" destOrd="0" parTransId="{4E4315F0-D2BD-4874-B892-8C51D241FBA4}" sibTransId="{F87236B0-9AB2-4D84-8858-53CF61C7D567}"/>
    <dgm:cxn modelId="{5C1CFF92-9616-425A-BE1E-BDD91E2AC670}" srcId="{3925FB07-E15A-422B-8652-C3D918154B89}" destId="{A02F5C19-B1EC-478A-8F1D-273EA954DE78}" srcOrd="2" destOrd="0" parTransId="{83591AD4-3875-4822-8DC7-DAD9FF3EEAC7}" sibTransId="{10A59ED5-5DC9-4F49-B4E1-4CD4819950AD}"/>
    <dgm:cxn modelId="{08DD816B-A16B-4D92-B493-B3A6B1B12C5C}" srcId="{A02F5C19-B1EC-478A-8F1D-273EA954DE78}" destId="{D10889C3-F6C1-4DEB-8024-84C6FEE7CEB5}" srcOrd="1" destOrd="0" parTransId="{D7246893-3A12-4282-85C2-AEB148E574A8}" sibTransId="{30868BCD-56E2-4771-BC84-8E1ACD8F62EA}"/>
    <dgm:cxn modelId="{9035106B-0726-4273-8BAD-C3D98B3452D8}" srcId="{AE317BFE-0E82-48B2-9D36-1817AE0340C4}" destId="{A5A34721-882A-44A7-9445-F52AA2482C18}" srcOrd="1" destOrd="0" parTransId="{82DAF1F4-9757-488B-A60A-57787D62DEA5}" sibTransId="{5C6F8265-63FF-43CF-A912-86719FF4BA48}"/>
    <dgm:cxn modelId="{A55AB0C7-83E0-4ABE-BC07-B2EED48D25C6}" type="presOf" srcId="{FDE95F5B-8908-4C25-A9CE-DA27F26A1589}" destId="{F240520D-71F3-4871-BBBA-CFE6F43B64F8}" srcOrd="0" destOrd="0" presId="urn:microsoft.com/office/officeart/2005/8/layout/chevron2"/>
    <dgm:cxn modelId="{194AB130-B624-4345-9A6D-9B5921F4E378}" srcId="{A02F5C19-B1EC-478A-8F1D-273EA954DE78}" destId="{9B570690-E410-49E6-9989-D7208ACB592E}" srcOrd="0" destOrd="0" parTransId="{7AF782EB-D1E1-4644-AD0E-A7894AAA6EEC}" sibTransId="{3726B390-15B8-4155-8281-73AC99E48540}"/>
    <dgm:cxn modelId="{DE58B894-6E12-4BEF-A4AA-6D9A8463BC9F}" type="presOf" srcId="{411C7258-A92C-47EB-9CA1-272D16932ADD}" destId="{FB40AEC3-271D-489B-B573-016E4F2F8ECF}" srcOrd="0" destOrd="4" presId="urn:microsoft.com/office/officeart/2005/8/layout/chevron2"/>
    <dgm:cxn modelId="{08803626-E7B2-4E97-A085-44C777903A23}" type="presOf" srcId="{9E955F28-BD1D-4422-A94A-CD464D62798C}" destId="{F240520D-71F3-4871-BBBA-CFE6F43B64F8}" srcOrd="0" destOrd="2" presId="urn:microsoft.com/office/officeart/2005/8/layout/chevron2"/>
    <dgm:cxn modelId="{07AC41CD-B435-48E5-9612-7BCFCE82FDA3}" type="presOf" srcId="{A5A34721-882A-44A7-9445-F52AA2482C18}" destId="{D9D1A09F-13AF-4CED-8D2D-D0C90F79ADBA}" srcOrd="0" destOrd="1" presId="urn:microsoft.com/office/officeart/2005/8/layout/chevron2"/>
    <dgm:cxn modelId="{34A89D3B-5FD5-479D-A7C8-0A033D9530C7}" type="presOf" srcId="{23E1618D-8695-4DE0-AE65-79FC58F94764}" destId="{86F3C397-A334-409E-933A-72195B64065F}" srcOrd="0" destOrd="0" presId="urn:microsoft.com/office/officeart/2005/8/layout/chevron2"/>
    <dgm:cxn modelId="{69FA63AF-5D78-4A47-AA5A-1AB0A923703C}" type="presParOf" srcId="{182B6216-1648-4808-8C65-CA1BA3BA9988}" destId="{6FBAB394-5834-4C3B-ABBB-C074B04EC05E}" srcOrd="0" destOrd="0" presId="urn:microsoft.com/office/officeart/2005/8/layout/chevron2"/>
    <dgm:cxn modelId="{7D8E0AC2-73FF-4422-8AA4-5EC0B22AB946}" type="presParOf" srcId="{6FBAB394-5834-4C3B-ABBB-C074B04EC05E}" destId="{48442D32-DA08-44AB-B0BE-CF74C811AC19}" srcOrd="0" destOrd="0" presId="urn:microsoft.com/office/officeart/2005/8/layout/chevron2"/>
    <dgm:cxn modelId="{6591461A-AF72-4D80-A0DA-3695B12F1CD6}" type="presParOf" srcId="{6FBAB394-5834-4C3B-ABBB-C074B04EC05E}" destId="{D9D1A09F-13AF-4CED-8D2D-D0C90F79ADBA}" srcOrd="1" destOrd="0" presId="urn:microsoft.com/office/officeart/2005/8/layout/chevron2"/>
    <dgm:cxn modelId="{71414C0E-EAE9-4852-B715-CBABB6747507}" type="presParOf" srcId="{182B6216-1648-4808-8C65-CA1BA3BA9988}" destId="{984BAFA6-B14E-46B6-93B0-1997D76E657F}" srcOrd="1" destOrd="0" presId="urn:microsoft.com/office/officeart/2005/8/layout/chevron2"/>
    <dgm:cxn modelId="{DC856AC2-27E1-4914-9C03-AF29C7AB7AB6}" type="presParOf" srcId="{182B6216-1648-4808-8C65-CA1BA3BA9988}" destId="{C5899E50-FE67-45D2-81C5-5B2946B8D530}" srcOrd="2" destOrd="0" presId="urn:microsoft.com/office/officeart/2005/8/layout/chevron2"/>
    <dgm:cxn modelId="{038485FE-5F70-4FBF-B053-7B7B66ED51D7}" type="presParOf" srcId="{C5899E50-FE67-45D2-81C5-5B2946B8D530}" destId="{86F3C397-A334-409E-933A-72195B64065F}" srcOrd="0" destOrd="0" presId="urn:microsoft.com/office/officeart/2005/8/layout/chevron2"/>
    <dgm:cxn modelId="{8E56B315-EA24-46AC-9277-CE147E3BE5D1}" type="presParOf" srcId="{C5899E50-FE67-45D2-81C5-5B2946B8D530}" destId="{F240520D-71F3-4871-BBBA-CFE6F43B64F8}" srcOrd="1" destOrd="0" presId="urn:microsoft.com/office/officeart/2005/8/layout/chevron2"/>
    <dgm:cxn modelId="{5890B898-AFC3-46A7-A4C6-76E64AB6A309}" type="presParOf" srcId="{182B6216-1648-4808-8C65-CA1BA3BA9988}" destId="{7C264903-57BC-43C0-9BF2-568E328559FF}" srcOrd="3" destOrd="0" presId="urn:microsoft.com/office/officeart/2005/8/layout/chevron2"/>
    <dgm:cxn modelId="{C92C3D81-D122-4036-8F2E-DC1A8E2F1FC0}" type="presParOf" srcId="{182B6216-1648-4808-8C65-CA1BA3BA9988}" destId="{73EC357A-06E0-4D5D-AC63-7E38B0EB82D7}" srcOrd="4" destOrd="0" presId="urn:microsoft.com/office/officeart/2005/8/layout/chevron2"/>
    <dgm:cxn modelId="{4AE8245B-68F4-48B9-9138-EA3EA8BACB13}" type="presParOf" srcId="{73EC357A-06E0-4D5D-AC63-7E38B0EB82D7}" destId="{BE3B0AE5-E4CF-4873-8604-93AA413E385B}" srcOrd="0" destOrd="0" presId="urn:microsoft.com/office/officeart/2005/8/layout/chevron2"/>
    <dgm:cxn modelId="{C1774D67-4307-4BA0-8BCF-A2C1C2DA37CE}" type="presParOf" srcId="{73EC357A-06E0-4D5D-AC63-7E38B0EB82D7}" destId="{FB40AEC3-271D-489B-B573-016E4F2F8ECF}" srcOrd="1" destOrd="0" presId="urn:microsoft.com/office/officeart/2005/8/layout/chevron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8442D32-DA08-44AB-B0BE-CF74C811AC19}">
      <dsp:nvSpPr>
        <dsp:cNvPr id="0" name=""/>
        <dsp:cNvSpPr/>
      </dsp:nvSpPr>
      <dsp:spPr>
        <a:xfrm rot="5400000">
          <a:off x="-244010" y="198373"/>
          <a:ext cx="1721644" cy="1337235"/>
        </a:xfrm>
        <a:prstGeom prst="chevron">
          <a:avLst/>
        </a:prstGeom>
        <a:solidFill>
          <a:schemeClr val="accent2">
            <a:hueOff val="0"/>
            <a:satOff val="0"/>
            <a:lumOff val="0"/>
            <a:alphaOff val="0"/>
          </a:schemeClr>
        </a:solidFill>
        <a:ln w="1270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lvl="0" algn="ctr" defTabSz="889000">
            <a:lnSpc>
              <a:spcPct val="90000"/>
            </a:lnSpc>
            <a:spcBef>
              <a:spcPct val="0"/>
            </a:spcBef>
            <a:spcAft>
              <a:spcPct val="35000"/>
            </a:spcAft>
          </a:pPr>
          <a:r>
            <a:rPr lang="en-US" sz="2000" b="1" kern="1200" dirty="0" smtClean="0">
              <a:solidFill>
                <a:schemeClr val="tx1"/>
              </a:solidFill>
              <a:latin typeface="Times New Roman" panose="02020603050405020304" pitchFamily="18" charset="0"/>
              <a:cs typeface="Times New Roman" panose="02020603050405020304" pitchFamily="18" charset="0"/>
            </a:rPr>
            <a:t>Sustainable Site Design</a:t>
          </a:r>
          <a:endParaRPr lang="en-US" sz="2000" b="1" kern="1200" dirty="0">
            <a:solidFill>
              <a:schemeClr val="tx1"/>
            </a:solidFill>
            <a:latin typeface="Times New Roman" panose="02020603050405020304" pitchFamily="18" charset="0"/>
            <a:cs typeface="Times New Roman" panose="02020603050405020304" pitchFamily="18" charset="0"/>
          </a:endParaRPr>
        </a:p>
      </dsp:txBody>
      <dsp:txXfrm rot="-5400000">
        <a:off x="-51805" y="674787"/>
        <a:ext cx="1337235" cy="384409"/>
      </dsp:txXfrm>
    </dsp:sp>
    <dsp:sp modelId="{D9D1A09F-13AF-4CED-8D2D-D0C90F79ADBA}">
      <dsp:nvSpPr>
        <dsp:cNvPr id="0" name=""/>
        <dsp:cNvSpPr/>
      </dsp:nvSpPr>
      <dsp:spPr>
        <a:xfrm rot="5400000">
          <a:off x="5381185" y="-4155629"/>
          <a:ext cx="1119657" cy="9443254"/>
        </a:xfrm>
        <a:prstGeom prst="round2SameRect">
          <a:avLst/>
        </a:prstGeom>
        <a:solidFill>
          <a:schemeClr val="lt1">
            <a:alpha val="90000"/>
            <a:hueOff val="0"/>
            <a:satOff val="0"/>
            <a:lumOff val="0"/>
            <a:alphaOff val="0"/>
          </a:schemeClr>
        </a:solidFill>
        <a:ln w="1270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70688" tIns="15240" rIns="15240" bIns="15240" numCol="1" spcCol="1270" anchor="ctr" anchorCtr="0">
          <a:noAutofit/>
        </a:bodyPr>
        <a:lstStyle/>
        <a:p>
          <a:pPr marL="228600" lvl="1" indent="-228600" algn="l" defTabSz="1066800">
            <a:lnSpc>
              <a:spcPct val="90000"/>
            </a:lnSpc>
            <a:spcBef>
              <a:spcPct val="0"/>
            </a:spcBef>
            <a:spcAft>
              <a:spcPct val="15000"/>
            </a:spcAft>
            <a:buChar char="••"/>
          </a:pPr>
          <a:r>
            <a:rPr lang="en-US" sz="2400" kern="1200" dirty="0" smtClean="0"/>
            <a:t>Site layout</a:t>
          </a:r>
          <a:endParaRPr lang="en-US" sz="2400" kern="1200" dirty="0"/>
        </a:p>
        <a:p>
          <a:pPr marL="228600" lvl="1" indent="-228600" algn="l" defTabSz="1066800">
            <a:lnSpc>
              <a:spcPct val="90000"/>
            </a:lnSpc>
            <a:spcBef>
              <a:spcPct val="0"/>
            </a:spcBef>
            <a:spcAft>
              <a:spcPct val="15000"/>
            </a:spcAft>
            <a:buChar char="••"/>
          </a:pPr>
          <a:r>
            <a:rPr lang="en-US" sz="2400" kern="1200" dirty="0" smtClean="0"/>
            <a:t>Hard surfacing</a:t>
          </a:r>
          <a:endParaRPr lang="en-US" sz="2400" kern="1200" dirty="0"/>
        </a:p>
      </dsp:txBody>
      <dsp:txXfrm rot="-5400000">
        <a:off x="1219387" y="60826"/>
        <a:ext cx="9388597" cy="1010343"/>
      </dsp:txXfrm>
    </dsp:sp>
    <dsp:sp modelId="{86F3C397-A334-409E-933A-72195B64065F}">
      <dsp:nvSpPr>
        <dsp:cNvPr id="0" name=""/>
        <dsp:cNvSpPr/>
      </dsp:nvSpPr>
      <dsp:spPr>
        <a:xfrm rot="5400000">
          <a:off x="-268499" y="1765243"/>
          <a:ext cx="1721644" cy="1205151"/>
        </a:xfrm>
        <a:prstGeom prst="chevron">
          <a:avLst/>
        </a:prstGeom>
        <a:solidFill>
          <a:schemeClr val="accent3">
            <a:hueOff val="0"/>
            <a:satOff val="0"/>
            <a:lumOff val="0"/>
            <a:alphaOff val="0"/>
          </a:schemeClr>
        </a:solidFill>
        <a:ln w="12700" cap="flat" cmpd="sng" algn="ctr">
          <a:solidFill>
            <a:schemeClr val="accent3">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3335" tIns="13335" rIns="13335" bIns="13335" numCol="1" spcCol="1270" anchor="ctr" anchorCtr="0">
          <a:noAutofit/>
        </a:bodyPr>
        <a:lstStyle/>
        <a:p>
          <a:pPr lvl="0" algn="ctr" defTabSz="933450">
            <a:lnSpc>
              <a:spcPct val="90000"/>
            </a:lnSpc>
            <a:spcBef>
              <a:spcPct val="0"/>
            </a:spcBef>
            <a:spcAft>
              <a:spcPct val="35000"/>
            </a:spcAft>
          </a:pPr>
          <a:r>
            <a:rPr lang="en-US" sz="2100" b="1" kern="1200" dirty="0" smtClean="0">
              <a:solidFill>
                <a:schemeClr val="tx1"/>
              </a:solidFill>
              <a:latin typeface="Times New Roman" panose="02020603050405020304" pitchFamily="18" charset="0"/>
              <a:cs typeface="Times New Roman" panose="02020603050405020304" pitchFamily="18" charset="0"/>
            </a:rPr>
            <a:t>Economic</a:t>
          </a:r>
          <a:endParaRPr lang="en-US" sz="2100" b="1" kern="1200" dirty="0">
            <a:solidFill>
              <a:schemeClr val="tx1"/>
            </a:solidFill>
            <a:latin typeface="Times New Roman" panose="02020603050405020304" pitchFamily="18" charset="0"/>
            <a:cs typeface="Times New Roman" panose="02020603050405020304" pitchFamily="18" charset="0"/>
          </a:endParaRPr>
        </a:p>
      </dsp:txBody>
      <dsp:txXfrm rot="-5400000">
        <a:off x="-10252" y="2109573"/>
        <a:ext cx="1205151" cy="516493"/>
      </dsp:txXfrm>
    </dsp:sp>
    <dsp:sp modelId="{F240520D-71F3-4871-BBBA-CFE6F43B64F8}">
      <dsp:nvSpPr>
        <dsp:cNvPr id="0" name=""/>
        <dsp:cNvSpPr/>
      </dsp:nvSpPr>
      <dsp:spPr>
        <a:xfrm rot="5400000">
          <a:off x="5315437" y="-2613535"/>
          <a:ext cx="1119068" cy="9443254"/>
        </a:xfrm>
        <a:prstGeom prst="round2SameRect">
          <a:avLst/>
        </a:prstGeom>
        <a:solidFill>
          <a:schemeClr val="lt1">
            <a:alpha val="90000"/>
            <a:hueOff val="0"/>
            <a:satOff val="0"/>
            <a:lumOff val="0"/>
            <a:alphaOff val="0"/>
          </a:schemeClr>
        </a:solidFill>
        <a:ln w="12700" cap="flat" cmpd="sng" algn="ctr">
          <a:solidFill>
            <a:schemeClr val="accent3">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56464" tIns="13970" rIns="13970" bIns="13970" numCol="1" spcCol="1270" anchor="ctr" anchorCtr="0">
          <a:noAutofit/>
        </a:bodyPr>
        <a:lstStyle/>
        <a:p>
          <a:pPr marL="228600" lvl="1" indent="-228600" algn="l" defTabSz="977900">
            <a:lnSpc>
              <a:spcPct val="90000"/>
            </a:lnSpc>
            <a:spcBef>
              <a:spcPct val="0"/>
            </a:spcBef>
            <a:spcAft>
              <a:spcPct val="15000"/>
            </a:spcAft>
            <a:buChar char="••"/>
          </a:pPr>
          <a:endParaRPr lang="en-US" sz="2200" kern="1200"/>
        </a:p>
        <a:p>
          <a:pPr marL="228600" lvl="1" indent="-228600" algn="l" defTabSz="977900">
            <a:lnSpc>
              <a:spcPct val="90000"/>
            </a:lnSpc>
            <a:spcBef>
              <a:spcPct val="0"/>
            </a:spcBef>
            <a:spcAft>
              <a:spcPct val="15000"/>
            </a:spcAft>
            <a:buChar char="••"/>
          </a:pPr>
          <a:r>
            <a:rPr lang="en-GB" sz="2200" kern="1200" smtClean="0"/>
            <a:t>Optimizing the use of renewable energy to reduce electricity purchases</a:t>
          </a:r>
          <a:endParaRPr lang="en-US" sz="2200" kern="1200"/>
        </a:p>
        <a:p>
          <a:pPr marL="228600" lvl="1" indent="-228600" algn="l" defTabSz="977900">
            <a:lnSpc>
              <a:spcPct val="90000"/>
            </a:lnSpc>
            <a:spcBef>
              <a:spcPct val="0"/>
            </a:spcBef>
            <a:spcAft>
              <a:spcPct val="15000"/>
            </a:spcAft>
            <a:buChar char="••"/>
          </a:pPr>
          <a:r>
            <a:rPr lang="en-GB" sz="2200" kern="1200" dirty="0" smtClean="0"/>
            <a:t>Scheming for efficient energy utilization to reduce initial capital costs</a:t>
          </a:r>
          <a:endParaRPr lang="en-US" sz="2200" kern="1200" dirty="0"/>
        </a:p>
        <a:p>
          <a:pPr marL="228600" lvl="1" indent="-228600" algn="l" defTabSz="977900">
            <a:lnSpc>
              <a:spcPct val="90000"/>
            </a:lnSpc>
            <a:spcBef>
              <a:spcPct val="0"/>
            </a:spcBef>
            <a:spcAft>
              <a:spcPct val="15000"/>
            </a:spcAft>
            <a:buChar char="••"/>
          </a:pPr>
          <a:r>
            <a:rPr lang="en-GB" sz="2200" kern="1200" dirty="0" smtClean="0"/>
            <a:t>Designing for Mechanical systems of ventilation to reduce running costs</a:t>
          </a:r>
          <a:endParaRPr lang="en-US" sz="2200" kern="1200" dirty="0"/>
        </a:p>
        <a:p>
          <a:pPr marL="171450" lvl="1" indent="-171450" algn="l" defTabSz="755650">
            <a:lnSpc>
              <a:spcPct val="90000"/>
            </a:lnSpc>
            <a:spcBef>
              <a:spcPct val="0"/>
            </a:spcBef>
            <a:spcAft>
              <a:spcPct val="15000"/>
            </a:spcAft>
            <a:buChar char="••"/>
          </a:pPr>
          <a:endParaRPr lang="en-US" sz="1700" kern="1200" dirty="0"/>
        </a:p>
      </dsp:txBody>
      <dsp:txXfrm rot="-5400000">
        <a:off x="1153344" y="1603186"/>
        <a:ext cx="9388626" cy="1009812"/>
      </dsp:txXfrm>
    </dsp:sp>
    <dsp:sp modelId="{BE3B0AE5-E4CF-4873-8604-93AA413E385B}">
      <dsp:nvSpPr>
        <dsp:cNvPr id="0" name=""/>
        <dsp:cNvSpPr/>
      </dsp:nvSpPr>
      <dsp:spPr>
        <a:xfrm rot="5400000">
          <a:off x="-206440" y="3571681"/>
          <a:ext cx="1721644" cy="1412376"/>
        </a:xfrm>
        <a:prstGeom prst="chevron">
          <a:avLst/>
        </a:prstGeom>
        <a:solidFill>
          <a:schemeClr val="accent4">
            <a:hueOff val="0"/>
            <a:satOff val="0"/>
            <a:lumOff val="0"/>
            <a:alphaOff val="0"/>
          </a:schemeClr>
        </a:solidFill>
        <a:ln w="12700" cap="flat" cmpd="sng" algn="ctr">
          <a:solidFill>
            <a:schemeClr val="accent4">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3970" tIns="13970" rIns="13970" bIns="13970" numCol="1" spcCol="1270" anchor="ctr" anchorCtr="0">
          <a:noAutofit/>
        </a:bodyPr>
        <a:lstStyle/>
        <a:p>
          <a:pPr lvl="0" algn="ctr" defTabSz="977900">
            <a:lnSpc>
              <a:spcPct val="90000"/>
            </a:lnSpc>
            <a:spcBef>
              <a:spcPct val="0"/>
            </a:spcBef>
            <a:spcAft>
              <a:spcPct val="35000"/>
            </a:spcAft>
          </a:pPr>
          <a:r>
            <a:rPr lang="en-US" sz="2200" b="1" kern="1200" dirty="0" smtClean="0">
              <a:solidFill>
                <a:schemeClr val="tx1"/>
              </a:solidFill>
              <a:latin typeface="Times New Roman" panose="02020603050405020304" pitchFamily="18" charset="0"/>
              <a:cs typeface="Times New Roman" panose="02020603050405020304" pitchFamily="18" charset="0"/>
            </a:rPr>
            <a:t>Water</a:t>
          </a:r>
          <a:r>
            <a:rPr lang="en-US" sz="2000" b="1" kern="1200" dirty="0" smtClean="0">
              <a:solidFill>
                <a:schemeClr val="tx1"/>
              </a:solidFill>
              <a:latin typeface="Times New Roman" panose="02020603050405020304" pitchFamily="18" charset="0"/>
              <a:cs typeface="Times New Roman" panose="02020603050405020304" pitchFamily="18" charset="0"/>
            </a:rPr>
            <a:t> </a:t>
          </a:r>
          <a:r>
            <a:rPr lang="en-US" sz="2000" b="1" kern="1200" dirty="0" err="1" smtClean="0">
              <a:solidFill>
                <a:schemeClr val="tx1"/>
              </a:solidFill>
              <a:latin typeface="Times New Roman" panose="02020603050405020304" pitchFamily="18" charset="0"/>
              <a:cs typeface="Times New Roman" panose="02020603050405020304" pitchFamily="18" charset="0"/>
            </a:rPr>
            <a:t>Conser</a:t>
          </a:r>
          <a:r>
            <a:rPr lang="en-US" sz="2000" b="1" kern="1200" dirty="0" smtClean="0">
              <a:solidFill>
                <a:schemeClr val="tx1"/>
              </a:solidFill>
              <a:latin typeface="Times New Roman" panose="02020603050405020304" pitchFamily="18" charset="0"/>
              <a:cs typeface="Times New Roman" panose="02020603050405020304" pitchFamily="18" charset="0"/>
            </a:rPr>
            <a:t>.  </a:t>
          </a:r>
          <a:endParaRPr lang="en-US" sz="2000" b="1" kern="1200" dirty="0">
            <a:solidFill>
              <a:schemeClr val="tx1"/>
            </a:solidFill>
            <a:latin typeface="Times New Roman" panose="02020603050405020304" pitchFamily="18" charset="0"/>
            <a:cs typeface="Times New Roman" panose="02020603050405020304" pitchFamily="18" charset="0"/>
          </a:endParaRPr>
        </a:p>
      </dsp:txBody>
      <dsp:txXfrm rot="-5400000">
        <a:off x="-51806" y="4123235"/>
        <a:ext cx="1412376" cy="309268"/>
      </dsp:txXfrm>
    </dsp:sp>
    <dsp:sp modelId="{FB40AEC3-271D-489B-B573-016E4F2F8ECF}">
      <dsp:nvSpPr>
        <dsp:cNvPr id="0" name=""/>
        <dsp:cNvSpPr/>
      </dsp:nvSpPr>
      <dsp:spPr>
        <a:xfrm rot="5400000">
          <a:off x="5092948" y="-693120"/>
          <a:ext cx="1771273" cy="9443254"/>
        </a:xfrm>
        <a:prstGeom prst="round2SameRect">
          <a:avLst/>
        </a:prstGeom>
        <a:solidFill>
          <a:schemeClr val="lt1">
            <a:alpha val="90000"/>
            <a:hueOff val="0"/>
            <a:satOff val="0"/>
            <a:lumOff val="0"/>
            <a:alphaOff val="0"/>
          </a:schemeClr>
        </a:solidFill>
        <a:ln w="12700" cap="flat" cmpd="sng" algn="ctr">
          <a:solidFill>
            <a:schemeClr val="accent4">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42240" tIns="12700" rIns="12700" bIns="12700" numCol="1" spcCol="1270" anchor="ctr" anchorCtr="0">
          <a:noAutofit/>
        </a:bodyPr>
        <a:lstStyle/>
        <a:p>
          <a:pPr marL="228600" lvl="1" indent="-228600" algn="l" defTabSz="889000">
            <a:lnSpc>
              <a:spcPct val="90000"/>
            </a:lnSpc>
            <a:spcBef>
              <a:spcPct val="0"/>
            </a:spcBef>
            <a:spcAft>
              <a:spcPct val="15000"/>
            </a:spcAft>
            <a:buChar char="••"/>
          </a:pPr>
          <a:endParaRPr lang="en-US" sz="2000" kern="1200" dirty="0"/>
        </a:p>
        <a:p>
          <a:pPr marL="228600" lvl="1" indent="-228600" algn="l" defTabSz="889000">
            <a:lnSpc>
              <a:spcPct val="90000"/>
            </a:lnSpc>
            <a:spcBef>
              <a:spcPct val="0"/>
            </a:spcBef>
            <a:spcAft>
              <a:spcPct val="15000"/>
            </a:spcAft>
            <a:buChar char="••"/>
          </a:pPr>
          <a:r>
            <a:rPr lang="en-US" sz="2000" kern="1200" dirty="0" smtClean="0"/>
            <a:t>More Efficient Fixtures</a:t>
          </a:r>
          <a:endParaRPr lang="en-US" sz="2000" kern="1200" dirty="0"/>
        </a:p>
        <a:p>
          <a:pPr marL="228600" lvl="1" indent="-228600" algn="l" defTabSz="889000">
            <a:lnSpc>
              <a:spcPct val="90000"/>
            </a:lnSpc>
            <a:spcBef>
              <a:spcPct val="0"/>
            </a:spcBef>
            <a:spcAft>
              <a:spcPct val="15000"/>
            </a:spcAft>
            <a:buChar char="••"/>
          </a:pPr>
          <a:r>
            <a:rPr lang="en-US" sz="2000" kern="1200" dirty="0" smtClean="0"/>
            <a:t>Waterless Urinals &amp;Toilets</a:t>
          </a:r>
          <a:endParaRPr lang="en-US" sz="2000" kern="1200" dirty="0"/>
        </a:p>
        <a:p>
          <a:pPr marL="228600" lvl="1" indent="-228600" algn="l" defTabSz="889000">
            <a:lnSpc>
              <a:spcPct val="90000"/>
            </a:lnSpc>
            <a:spcBef>
              <a:spcPct val="0"/>
            </a:spcBef>
            <a:spcAft>
              <a:spcPct val="15000"/>
            </a:spcAft>
            <a:buChar char="••"/>
          </a:pPr>
          <a:r>
            <a:rPr lang="en-US" sz="2000" kern="1200" dirty="0" smtClean="0"/>
            <a:t>Rainwater Reuse</a:t>
          </a:r>
          <a:endParaRPr lang="en-US" sz="2000" kern="1200" dirty="0"/>
        </a:p>
        <a:p>
          <a:pPr marL="228600" lvl="1" indent="-228600" algn="l" defTabSz="889000">
            <a:lnSpc>
              <a:spcPct val="90000"/>
            </a:lnSpc>
            <a:spcBef>
              <a:spcPct val="0"/>
            </a:spcBef>
            <a:spcAft>
              <a:spcPct val="15000"/>
            </a:spcAft>
            <a:buChar char="••"/>
          </a:pPr>
          <a:r>
            <a:rPr lang="en-US" sz="2000" kern="1200" dirty="0" smtClean="0"/>
            <a:t>Grey water Reuse</a:t>
          </a:r>
          <a:endParaRPr lang="en-US" sz="2000" kern="1200" dirty="0"/>
        </a:p>
        <a:p>
          <a:pPr marL="114300" lvl="1" indent="-114300" algn="l" defTabSz="666750">
            <a:lnSpc>
              <a:spcPct val="90000"/>
            </a:lnSpc>
            <a:spcBef>
              <a:spcPct val="0"/>
            </a:spcBef>
            <a:spcAft>
              <a:spcPct val="15000"/>
            </a:spcAft>
            <a:buChar char="••"/>
          </a:pPr>
          <a:endParaRPr lang="en-US" sz="1500" kern="1200" dirty="0"/>
        </a:p>
        <a:p>
          <a:pPr marL="114300" lvl="1" indent="-114300" algn="l" defTabSz="666750">
            <a:lnSpc>
              <a:spcPct val="90000"/>
            </a:lnSpc>
            <a:spcBef>
              <a:spcPct val="0"/>
            </a:spcBef>
            <a:spcAft>
              <a:spcPct val="15000"/>
            </a:spcAft>
            <a:buChar char="••"/>
          </a:pPr>
          <a:endParaRPr lang="en-US" sz="1500" kern="1200" dirty="0" smtClean="0"/>
        </a:p>
      </dsp:txBody>
      <dsp:txXfrm rot="-5400000">
        <a:off x="1256958" y="3229336"/>
        <a:ext cx="9356788" cy="1598341"/>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8442D32-DA08-44AB-B0BE-CF74C811AC19}">
      <dsp:nvSpPr>
        <dsp:cNvPr id="0" name=""/>
        <dsp:cNvSpPr/>
      </dsp:nvSpPr>
      <dsp:spPr>
        <a:xfrm rot="5400000">
          <a:off x="-211643" y="171209"/>
          <a:ext cx="1721644" cy="1391563"/>
        </a:xfrm>
        <a:prstGeom prst="chevron">
          <a:avLst/>
        </a:prstGeom>
        <a:solidFill>
          <a:schemeClr val="accent2">
            <a:hueOff val="0"/>
            <a:satOff val="0"/>
            <a:lumOff val="0"/>
            <a:alphaOff val="0"/>
          </a:schemeClr>
        </a:solidFill>
        <a:ln w="1270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lvl="0" algn="ctr" defTabSz="889000">
            <a:lnSpc>
              <a:spcPct val="90000"/>
            </a:lnSpc>
            <a:spcBef>
              <a:spcPct val="0"/>
            </a:spcBef>
            <a:spcAft>
              <a:spcPct val="35000"/>
            </a:spcAft>
          </a:pPr>
          <a:r>
            <a:rPr lang="en-US" sz="2000" b="1" kern="1200" dirty="0" smtClean="0">
              <a:solidFill>
                <a:schemeClr val="tx1"/>
              </a:solidFill>
            </a:rPr>
            <a:t>Materials Selection and Minimization</a:t>
          </a:r>
        </a:p>
        <a:p>
          <a:pPr lvl="0" algn="ctr" defTabSz="889000">
            <a:lnSpc>
              <a:spcPct val="90000"/>
            </a:lnSpc>
            <a:spcBef>
              <a:spcPct val="0"/>
            </a:spcBef>
            <a:spcAft>
              <a:spcPct val="35000"/>
            </a:spcAft>
          </a:pPr>
          <a:endParaRPr lang="en-US" sz="2000" b="1" kern="1200" dirty="0">
            <a:solidFill>
              <a:schemeClr val="tx1"/>
            </a:solidFill>
          </a:endParaRPr>
        </a:p>
      </dsp:txBody>
      <dsp:txXfrm rot="-5400000">
        <a:off x="-46602" y="701951"/>
        <a:ext cx="1391563" cy="330081"/>
      </dsp:txXfrm>
    </dsp:sp>
    <dsp:sp modelId="{D9D1A09F-13AF-4CED-8D2D-D0C90F79ADBA}">
      <dsp:nvSpPr>
        <dsp:cNvPr id="0" name=""/>
        <dsp:cNvSpPr/>
      </dsp:nvSpPr>
      <dsp:spPr>
        <a:xfrm rot="5400000">
          <a:off x="5413553" y="-4155629"/>
          <a:ext cx="1119657" cy="9443254"/>
        </a:xfrm>
        <a:prstGeom prst="round2SameRect">
          <a:avLst/>
        </a:prstGeom>
        <a:solidFill>
          <a:schemeClr val="lt1">
            <a:alpha val="90000"/>
            <a:hueOff val="0"/>
            <a:satOff val="0"/>
            <a:lumOff val="0"/>
            <a:alphaOff val="0"/>
          </a:schemeClr>
        </a:solidFill>
        <a:ln w="1270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56464" tIns="13970" rIns="13970" bIns="13970" numCol="1" spcCol="1270" anchor="ctr" anchorCtr="0">
          <a:noAutofit/>
        </a:bodyPr>
        <a:lstStyle/>
        <a:p>
          <a:pPr marL="228600" lvl="1" indent="-228600" algn="l" defTabSz="977900">
            <a:lnSpc>
              <a:spcPct val="90000"/>
            </a:lnSpc>
            <a:spcBef>
              <a:spcPct val="0"/>
            </a:spcBef>
            <a:spcAft>
              <a:spcPct val="15000"/>
            </a:spcAft>
            <a:buChar char="••"/>
          </a:pPr>
          <a:r>
            <a:rPr lang="en-US" sz="2200" kern="1200" dirty="0" smtClean="0"/>
            <a:t>Prescribing Low Energy Materials </a:t>
          </a:r>
          <a:endParaRPr lang="en-US" sz="2200" kern="1200" dirty="0"/>
        </a:p>
        <a:p>
          <a:pPr marL="228600" lvl="1" indent="-228600" algn="l" defTabSz="977900">
            <a:lnSpc>
              <a:spcPct val="90000"/>
            </a:lnSpc>
            <a:spcBef>
              <a:spcPct val="0"/>
            </a:spcBef>
            <a:spcAft>
              <a:spcPct val="15000"/>
            </a:spcAft>
            <a:buChar char="••"/>
          </a:pPr>
          <a:r>
            <a:rPr lang="en-GB" sz="2200" kern="1200" dirty="0" smtClean="0"/>
            <a:t>Utilizing Potential of Non-Conventional Materials and Technology</a:t>
          </a:r>
          <a:endParaRPr lang="en-US" sz="2200" kern="1200" dirty="0"/>
        </a:p>
        <a:p>
          <a:pPr marL="228600" lvl="1" indent="-228600" algn="l" defTabSz="1066800">
            <a:lnSpc>
              <a:spcPct val="90000"/>
            </a:lnSpc>
            <a:spcBef>
              <a:spcPct val="0"/>
            </a:spcBef>
            <a:spcAft>
              <a:spcPct val="15000"/>
            </a:spcAft>
            <a:buChar char="••"/>
          </a:pPr>
          <a:endParaRPr lang="en-US" sz="2400" kern="1200" dirty="0" smtClean="0"/>
        </a:p>
      </dsp:txBody>
      <dsp:txXfrm rot="-5400000">
        <a:off x="1251755" y="60826"/>
        <a:ext cx="9388597" cy="1010343"/>
      </dsp:txXfrm>
    </dsp:sp>
    <dsp:sp modelId="{86F3C397-A334-409E-933A-72195B64065F}">
      <dsp:nvSpPr>
        <dsp:cNvPr id="0" name=""/>
        <dsp:cNvSpPr/>
      </dsp:nvSpPr>
      <dsp:spPr>
        <a:xfrm rot="5400000">
          <a:off x="-243351" y="1745304"/>
          <a:ext cx="1721644" cy="1328148"/>
        </a:xfrm>
        <a:prstGeom prst="chevron">
          <a:avLst/>
        </a:prstGeom>
        <a:solidFill>
          <a:schemeClr val="accent3">
            <a:hueOff val="0"/>
            <a:satOff val="0"/>
            <a:lumOff val="0"/>
            <a:alphaOff val="0"/>
          </a:schemeClr>
        </a:solidFill>
        <a:ln w="12700" cap="flat" cmpd="sng" algn="ctr">
          <a:solidFill>
            <a:schemeClr val="accent3">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3970" tIns="13970" rIns="13970" bIns="13970" numCol="1" spcCol="1270" anchor="ctr" anchorCtr="0">
          <a:noAutofit/>
        </a:bodyPr>
        <a:lstStyle/>
        <a:p>
          <a:pPr lvl="0" algn="ctr" defTabSz="977900">
            <a:lnSpc>
              <a:spcPct val="90000"/>
            </a:lnSpc>
            <a:spcBef>
              <a:spcPct val="0"/>
            </a:spcBef>
            <a:spcAft>
              <a:spcPct val="35000"/>
            </a:spcAft>
          </a:pPr>
          <a:r>
            <a:rPr lang="en-US" sz="2200" b="1" kern="1200" dirty="0" smtClean="0">
              <a:solidFill>
                <a:schemeClr val="tx1"/>
              </a:solidFill>
              <a:latin typeface="Times New Roman" panose="02020603050405020304" pitchFamily="18" charset="0"/>
              <a:cs typeface="Times New Roman" panose="02020603050405020304" pitchFamily="18" charset="0"/>
            </a:rPr>
            <a:t>Indoor </a:t>
          </a:r>
          <a:r>
            <a:rPr lang="en-US" sz="2200" b="1" kern="1200" dirty="0" err="1" smtClean="0">
              <a:solidFill>
                <a:schemeClr val="tx1"/>
              </a:solidFill>
              <a:latin typeface="Times New Roman" panose="02020603050405020304" pitchFamily="18" charset="0"/>
              <a:cs typeface="Times New Roman" panose="02020603050405020304" pitchFamily="18" charset="0"/>
            </a:rPr>
            <a:t>Envir</a:t>
          </a:r>
          <a:r>
            <a:rPr lang="en-US" sz="2200" b="1" kern="1200" dirty="0" smtClean="0">
              <a:solidFill>
                <a:schemeClr val="tx1"/>
              </a:solidFill>
              <a:latin typeface="Times New Roman" panose="02020603050405020304" pitchFamily="18" charset="0"/>
              <a:cs typeface="Times New Roman" panose="02020603050405020304" pitchFamily="18" charset="0"/>
            </a:rPr>
            <a:t>. Quality </a:t>
          </a:r>
        </a:p>
        <a:p>
          <a:pPr lvl="0" algn="ctr" defTabSz="977900">
            <a:lnSpc>
              <a:spcPct val="90000"/>
            </a:lnSpc>
            <a:spcBef>
              <a:spcPct val="0"/>
            </a:spcBef>
            <a:spcAft>
              <a:spcPct val="35000"/>
            </a:spcAft>
          </a:pPr>
          <a:endParaRPr lang="en-US" sz="2200" b="1" kern="1200" dirty="0">
            <a:solidFill>
              <a:schemeClr val="tx1"/>
            </a:solidFill>
            <a:latin typeface="Times New Roman" panose="02020603050405020304" pitchFamily="18" charset="0"/>
            <a:cs typeface="Times New Roman" panose="02020603050405020304" pitchFamily="18" charset="0"/>
          </a:endParaRPr>
        </a:p>
      </dsp:txBody>
      <dsp:txXfrm rot="-5400000">
        <a:off x="-46603" y="2212630"/>
        <a:ext cx="1328148" cy="393496"/>
      </dsp:txXfrm>
    </dsp:sp>
    <dsp:sp modelId="{F240520D-71F3-4871-BBBA-CFE6F43B64F8}">
      <dsp:nvSpPr>
        <dsp:cNvPr id="0" name=""/>
        <dsp:cNvSpPr/>
      </dsp:nvSpPr>
      <dsp:spPr>
        <a:xfrm rot="5400000">
          <a:off x="5382139" y="-2613535"/>
          <a:ext cx="1119068" cy="9443254"/>
        </a:xfrm>
        <a:prstGeom prst="round2SameRect">
          <a:avLst/>
        </a:prstGeom>
        <a:solidFill>
          <a:schemeClr val="lt1">
            <a:alpha val="90000"/>
            <a:hueOff val="0"/>
            <a:satOff val="0"/>
            <a:lumOff val="0"/>
            <a:alphaOff val="0"/>
          </a:schemeClr>
        </a:solidFill>
        <a:ln w="12700" cap="flat" cmpd="sng" algn="ctr">
          <a:solidFill>
            <a:schemeClr val="accent3">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56464" tIns="13970" rIns="13970" bIns="13970" numCol="1" spcCol="1270" anchor="ctr" anchorCtr="0">
          <a:noAutofit/>
        </a:bodyPr>
        <a:lstStyle/>
        <a:p>
          <a:pPr marL="228600" lvl="1" indent="-228600" algn="l" defTabSz="977900">
            <a:lnSpc>
              <a:spcPct val="90000"/>
            </a:lnSpc>
            <a:spcBef>
              <a:spcPct val="0"/>
            </a:spcBef>
            <a:spcAft>
              <a:spcPct val="15000"/>
            </a:spcAft>
            <a:buChar char="••"/>
          </a:pPr>
          <a:endParaRPr lang="en-US" sz="2200" kern="1200" dirty="0"/>
        </a:p>
        <a:p>
          <a:pPr marL="228600" lvl="1" indent="-228600" algn="l" defTabSz="977900">
            <a:lnSpc>
              <a:spcPct val="90000"/>
            </a:lnSpc>
            <a:spcBef>
              <a:spcPct val="0"/>
            </a:spcBef>
            <a:spcAft>
              <a:spcPct val="15000"/>
            </a:spcAft>
            <a:buChar char="••"/>
          </a:pPr>
          <a:r>
            <a:rPr lang="en-US" sz="2200" kern="1200" dirty="0" smtClean="0"/>
            <a:t>Natural Lighting and ventilation</a:t>
          </a:r>
          <a:endParaRPr lang="en-US" sz="2200" kern="1200" dirty="0"/>
        </a:p>
        <a:p>
          <a:pPr marL="228600" lvl="1" indent="-228600" algn="l" defTabSz="977900">
            <a:lnSpc>
              <a:spcPct val="90000"/>
            </a:lnSpc>
            <a:spcBef>
              <a:spcPct val="0"/>
            </a:spcBef>
            <a:spcAft>
              <a:spcPct val="15000"/>
            </a:spcAft>
            <a:buChar char="••"/>
          </a:pPr>
          <a:r>
            <a:rPr lang="en-US" sz="2200" kern="1200" dirty="0" smtClean="0"/>
            <a:t>Passive Solar Design</a:t>
          </a:r>
          <a:endParaRPr lang="en-US" sz="2200" kern="1200" dirty="0"/>
        </a:p>
        <a:p>
          <a:pPr marL="171450" lvl="1" indent="-171450" algn="l" defTabSz="755650">
            <a:lnSpc>
              <a:spcPct val="90000"/>
            </a:lnSpc>
            <a:spcBef>
              <a:spcPct val="0"/>
            </a:spcBef>
            <a:spcAft>
              <a:spcPct val="15000"/>
            </a:spcAft>
            <a:buChar char="••"/>
          </a:pPr>
          <a:endParaRPr lang="en-US" sz="1700" kern="1200" dirty="0"/>
        </a:p>
      </dsp:txBody>
      <dsp:txXfrm rot="-5400000">
        <a:off x="1220046" y="1603186"/>
        <a:ext cx="9388626" cy="1009812"/>
      </dsp:txXfrm>
    </dsp:sp>
    <dsp:sp modelId="{BE3B0AE5-E4CF-4873-8604-93AA413E385B}">
      <dsp:nvSpPr>
        <dsp:cNvPr id="0" name=""/>
        <dsp:cNvSpPr/>
      </dsp:nvSpPr>
      <dsp:spPr>
        <a:xfrm rot="5400000">
          <a:off x="-201237" y="3571681"/>
          <a:ext cx="1721644" cy="1412376"/>
        </a:xfrm>
        <a:prstGeom prst="chevron">
          <a:avLst/>
        </a:prstGeom>
        <a:solidFill>
          <a:schemeClr val="accent4">
            <a:hueOff val="0"/>
            <a:satOff val="0"/>
            <a:lumOff val="0"/>
            <a:alphaOff val="0"/>
          </a:schemeClr>
        </a:solidFill>
        <a:ln w="12700" cap="flat" cmpd="sng" algn="ctr">
          <a:solidFill>
            <a:schemeClr val="accent4">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3970" tIns="13970" rIns="13970" bIns="13970" numCol="1" spcCol="1270" anchor="ctr" anchorCtr="0">
          <a:noAutofit/>
        </a:bodyPr>
        <a:lstStyle/>
        <a:p>
          <a:pPr lvl="0" algn="ctr" defTabSz="977900">
            <a:lnSpc>
              <a:spcPct val="90000"/>
            </a:lnSpc>
            <a:spcBef>
              <a:spcPct val="0"/>
            </a:spcBef>
            <a:spcAft>
              <a:spcPct val="35000"/>
            </a:spcAft>
          </a:pPr>
          <a:r>
            <a:rPr lang="en-US" sz="2200" b="1" kern="1200" dirty="0" smtClean="0">
              <a:solidFill>
                <a:schemeClr val="tx1"/>
              </a:solidFill>
              <a:latin typeface="Times New Roman" panose="02020603050405020304" pitchFamily="18" charset="0"/>
              <a:cs typeface="Times New Roman" panose="02020603050405020304" pitchFamily="18" charset="0"/>
            </a:rPr>
            <a:t>Waste</a:t>
          </a:r>
          <a:r>
            <a:rPr lang="en-US" sz="2000" b="1" kern="1200" dirty="0" smtClean="0">
              <a:solidFill>
                <a:schemeClr val="tx1"/>
              </a:solidFill>
            </a:rPr>
            <a:t> </a:t>
          </a:r>
          <a:r>
            <a:rPr lang="en-US" sz="2000" b="1" kern="1200" dirty="0" err="1" smtClean="0">
              <a:solidFill>
                <a:schemeClr val="tx1"/>
              </a:solidFill>
            </a:rPr>
            <a:t>Minimisation</a:t>
          </a:r>
          <a:r>
            <a:rPr lang="en-US" sz="2000" b="1" kern="1200" dirty="0" smtClean="0">
              <a:solidFill>
                <a:schemeClr val="tx1"/>
              </a:solidFill>
            </a:rPr>
            <a:t> </a:t>
          </a:r>
          <a:endParaRPr lang="en-US" sz="2000" b="1" kern="1200" dirty="0">
            <a:solidFill>
              <a:schemeClr val="tx1"/>
            </a:solidFill>
          </a:endParaRPr>
        </a:p>
      </dsp:txBody>
      <dsp:txXfrm rot="-5400000">
        <a:off x="-46603" y="4123235"/>
        <a:ext cx="1412376" cy="309268"/>
      </dsp:txXfrm>
    </dsp:sp>
    <dsp:sp modelId="{FB40AEC3-271D-489B-B573-016E4F2F8ECF}">
      <dsp:nvSpPr>
        <dsp:cNvPr id="0" name=""/>
        <dsp:cNvSpPr/>
      </dsp:nvSpPr>
      <dsp:spPr>
        <a:xfrm rot="5400000">
          <a:off x="5098151" y="-643799"/>
          <a:ext cx="1771273" cy="9292351"/>
        </a:xfrm>
        <a:prstGeom prst="round2SameRect">
          <a:avLst/>
        </a:prstGeom>
        <a:solidFill>
          <a:schemeClr val="lt1">
            <a:alpha val="90000"/>
            <a:hueOff val="0"/>
            <a:satOff val="0"/>
            <a:lumOff val="0"/>
            <a:alphaOff val="0"/>
          </a:schemeClr>
        </a:solidFill>
        <a:ln w="12700" cap="flat" cmpd="sng" algn="ctr">
          <a:solidFill>
            <a:schemeClr val="accent4">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42240" tIns="12700" rIns="12700" bIns="12700" numCol="1" spcCol="1270" anchor="ctr" anchorCtr="0">
          <a:noAutofit/>
        </a:bodyPr>
        <a:lstStyle/>
        <a:p>
          <a:pPr marL="228600" lvl="1" indent="-228600" algn="l" defTabSz="889000">
            <a:lnSpc>
              <a:spcPct val="90000"/>
            </a:lnSpc>
            <a:spcBef>
              <a:spcPct val="0"/>
            </a:spcBef>
            <a:spcAft>
              <a:spcPct val="15000"/>
            </a:spcAft>
            <a:buChar char="••"/>
          </a:pPr>
          <a:endParaRPr lang="en-US" sz="2000" kern="1200" dirty="0"/>
        </a:p>
        <a:p>
          <a:pPr marL="228600" lvl="1" indent="-228600" algn="l" defTabSz="889000">
            <a:lnSpc>
              <a:spcPct val="90000"/>
            </a:lnSpc>
            <a:spcBef>
              <a:spcPct val="0"/>
            </a:spcBef>
            <a:spcAft>
              <a:spcPct val="15000"/>
            </a:spcAft>
            <a:buChar char="••"/>
          </a:pPr>
          <a:r>
            <a:rPr lang="en-US" sz="2000" kern="1200" dirty="0" smtClean="0"/>
            <a:t>Reduction – modulation, off-site construction</a:t>
          </a:r>
          <a:endParaRPr lang="en-US" sz="2000" kern="1200" dirty="0"/>
        </a:p>
        <a:p>
          <a:pPr marL="228600" lvl="1" indent="-228600" algn="l" defTabSz="889000">
            <a:lnSpc>
              <a:spcPct val="90000"/>
            </a:lnSpc>
            <a:spcBef>
              <a:spcPct val="0"/>
            </a:spcBef>
            <a:spcAft>
              <a:spcPct val="15000"/>
            </a:spcAft>
            <a:buChar char="••"/>
          </a:pPr>
          <a:r>
            <a:rPr lang="en-US" sz="2000" kern="1200" dirty="0" smtClean="0"/>
            <a:t>Reuse</a:t>
          </a:r>
          <a:endParaRPr lang="en-US" sz="2000" kern="1200" dirty="0"/>
        </a:p>
        <a:p>
          <a:pPr marL="228600" lvl="1" indent="-228600" algn="l" defTabSz="889000">
            <a:lnSpc>
              <a:spcPct val="90000"/>
            </a:lnSpc>
            <a:spcBef>
              <a:spcPct val="0"/>
            </a:spcBef>
            <a:spcAft>
              <a:spcPct val="15000"/>
            </a:spcAft>
            <a:buChar char="••"/>
          </a:pPr>
          <a:r>
            <a:rPr lang="en-US" sz="2000" kern="1200" dirty="0" smtClean="0"/>
            <a:t>Recycling </a:t>
          </a:r>
          <a:endParaRPr lang="en-US" sz="2000" kern="1200" dirty="0"/>
        </a:p>
        <a:p>
          <a:pPr marL="114300" lvl="1" indent="-114300" algn="l" defTabSz="666750">
            <a:lnSpc>
              <a:spcPct val="90000"/>
            </a:lnSpc>
            <a:spcBef>
              <a:spcPct val="0"/>
            </a:spcBef>
            <a:spcAft>
              <a:spcPct val="15000"/>
            </a:spcAft>
            <a:buChar char="••"/>
          </a:pPr>
          <a:endParaRPr lang="en-US" sz="1500" kern="1200" dirty="0"/>
        </a:p>
        <a:p>
          <a:pPr marL="114300" lvl="1" indent="-114300" algn="l" defTabSz="666750">
            <a:lnSpc>
              <a:spcPct val="90000"/>
            </a:lnSpc>
            <a:spcBef>
              <a:spcPct val="0"/>
            </a:spcBef>
            <a:spcAft>
              <a:spcPct val="15000"/>
            </a:spcAft>
            <a:buChar char="••"/>
          </a:pPr>
          <a:endParaRPr lang="en-US" sz="1500" kern="1200" dirty="0" smtClean="0"/>
        </a:p>
      </dsp:txBody>
      <dsp:txXfrm rot="-5400000">
        <a:off x="1337612" y="3203206"/>
        <a:ext cx="9205885" cy="1598341"/>
      </dsp:txXfrm>
    </dsp:sp>
  </dsp:spTree>
</dsp:drawing>
</file>

<file path=ppt/diagrams/layout1.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8135"/>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sz="quarter" idx="1"/>
          </p:nvPr>
        </p:nvSpPr>
        <p:spPr>
          <a:xfrm>
            <a:off x="3850443" y="0"/>
            <a:ext cx="2945659" cy="498135"/>
          </a:xfrm>
          <a:prstGeom prst="rect">
            <a:avLst/>
          </a:prstGeom>
        </p:spPr>
        <p:txBody>
          <a:bodyPr vert="horz" lIns="91440" tIns="45720" rIns="91440" bIns="45720" rtlCol="0"/>
          <a:lstStyle>
            <a:lvl1pPr algn="r">
              <a:defRPr sz="1200"/>
            </a:lvl1pPr>
          </a:lstStyle>
          <a:p>
            <a:fld id="{51D4BB70-A58D-4AF3-AE02-58B8CC46F0BD}" type="datetimeFigureOut">
              <a:rPr lang="en-GB" smtClean="0"/>
              <a:t>03/08/2021</a:t>
            </a:fld>
            <a:endParaRPr lang="en-GB"/>
          </a:p>
        </p:txBody>
      </p:sp>
      <p:sp>
        <p:nvSpPr>
          <p:cNvPr id="4" name="Footer Placeholder 3"/>
          <p:cNvSpPr>
            <a:spLocks noGrp="1"/>
          </p:cNvSpPr>
          <p:nvPr>
            <p:ph type="ftr" sz="quarter" idx="2"/>
          </p:nvPr>
        </p:nvSpPr>
        <p:spPr>
          <a:xfrm>
            <a:off x="0" y="9430091"/>
            <a:ext cx="2945659" cy="498134"/>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p:cNvSpPr>
            <a:spLocks noGrp="1"/>
          </p:cNvSpPr>
          <p:nvPr>
            <p:ph type="sldNum" sz="quarter" idx="3"/>
          </p:nvPr>
        </p:nvSpPr>
        <p:spPr>
          <a:xfrm>
            <a:off x="3850443" y="9430091"/>
            <a:ext cx="2945659" cy="498134"/>
          </a:xfrm>
          <a:prstGeom prst="rect">
            <a:avLst/>
          </a:prstGeom>
        </p:spPr>
        <p:txBody>
          <a:bodyPr vert="horz" lIns="91440" tIns="45720" rIns="91440" bIns="45720" rtlCol="0" anchor="b"/>
          <a:lstStyle>
            <a:lvl1pPr algn="r">
              <a:defRPr sz="1200"/>
            </a:lvl1pPr>
          </a:lstStyle>
          <a:p>
            <a:fld id="{562816F4-1C5D-40E9-A412-5EB4C4CBFEFF}" type="slidenum">
              <a:rPr lang="en-GB" smtClean="0"/>
              <a:t>‹#›</a:t>
            </a:fld>
            <a:endParaRPr lang="en-GB"/>
          </a:p>
        </p:txBody>
      </p:sp>
    </p:spTree>
    <p:extLst>
      <p:ext uri="{BB962C8B-B14F-4D97-AF65-F5344CB8AC3E}">
        <p14:creationId xmlns:p14="http://schemas.microsoft.com/office/powerpoint/2010/main" val="1750885758"/>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5D1A35DD-5C70-4A30-9509-0F08F3816912}" type="datetimeFigureOut">
              <a:rPr lang="en-GB" smtClean="0"/>
              <a:t>03/08/2021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2B2527D-7182-45D4-B976-5F37F173A984}" type="slidenum">
              <a:rPr lang="en-GB" smtClean="0"/>
              <a:t>‹#›</a:t>
            </a:fld>
            <a:endParaRPr lang="en-GB"/>
          </a:p>
        </p:txBody>
      </p:sp>
    </p:spTree>
    <p:extLst>
      <p:ext uri="{BB962C8B-B14F-4D97-AF65-F5344CB8AC3E}">
        <p14:creationId xmlns:p14="http://schemas.microsoft.com/office/powerpoint/2010/main" val="63072077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5D1A35DD-5C70-4A30-9509-0F08F3816912}" type="datetimeFigureOut">
              <a:rPr lang="en-GB" smtClean="0"/>
              <a:t>03/08/2021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2B2527D-7182-45D4-B976-5F37F173A984}" type="slidenum">
              <a:rPr lang="en-GB" smtClean="0"/>
              <a:t>‹#›</a:t>
            </a:fld>
            <a:endParaRPr lang="en-GB"/>
          </a:p>
        </p:txBody>
      </p:sp>
    </p:spTree>
    <p:extLst>
      <p:ext uri="{BB962C8B-B14F-4D97-AF65-F5344CB8AC3E}">
        <p14:creationId xmlns:p14="http://schemas.microsoft.com/office/powerpoint/2010/main" val="51418497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5D1A35DD-5C70-4A30-9509-0F08F3816912}" type="datetimeFigureOut">
              <a:rPr lang="en-GB" smtClean="0"/>
              <a:t>03/08/2021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2B2527D-7182-45D4-B976-5F37F173A984}" type="slidenum">
              <a:rPr lang="en-GB" smtClean="0"/>
              <a:t>‹#›</a:t>
            </a:fld>
            <a:endParaRPr lang="en-GB"/>
          </a:p>
        </p:txBody>
      </p:sp>
    </p:spTree>
    <p:extLst>
      <p:ext uri="{BB962C8B-B14F-4D97-AF65-F5344CB8AC3E}">
        <p14:creationId xmlns:p14="http://schemas.microsoft.com/office/powerpoint/2010/main" val="36294566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5D1A35DD-5C70-4A30-9509-0F08F3816912}" type="datetimeFigureOut">
              <a:rPr lang="en-GB" smtClean="0"/>
              <a:t>03/08/2021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2B2527D-7182-45D4-B976-5F37F173A984}" type="slidenum">
              <a:rPr lang="en-GB" smtClean="0"/>
              <a:t>‹#›</a:t>
            </a:fld>
            <a:endParaRPr lang="en-GB"/>
          </a:p>
        </p:txBody>
      </p:sp>
    </p:spTree>
    <p:extLst>
      <p:ext uri="{BB962C8B-B14F-4D97-AF65-F5344CB8AC3E}">
        <p14:creationId xmlns:p14="http://schemas.microsoft.com/office/powerpoint/2010/main" val="12520037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5D1A35DD-5C70-4A30-9509-0F08F3816912}" type="datetimeFigureOut">
              <a:rPr lang="en-GB" smtClean="0"/>
              <a:t>03/08/2021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2B2527D-7182-45D4-B976-5F37F173A984}" type="slidenum">
              <a:rPr lang="en-GB" smtClean="0"/>
              <a:t>‹#›</a:t>
            </a:fld>
            <a:endParaRPr lang="en-GB"/>
          </a:p>
        </p:txBody>
      </p:sp>
    </p:spTree>
    <p:extLst>
      <p:ext uri="{BB962C8B-B14F-4D97-AF65-F5344CB8AC3E}">
        <p14:creationId xmlns:p14="http://schemas.microsoft.com/office/powerpoint/2010/main" val="350048547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5D1A35DD-5C70-4A30-9509-0F08F3816912}" type="datetimeFigureOut">
              <a:rPr lang="en-GB" smtClean="0"/>
              <a:t>03/08/2021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2B2527D-7182-45D4-B976-5F37F173A984}" type="slidenum">
              <a:rPr lang="en-GB" smtClean="0"/>
              <a:t>‹#›</a:t>
            </a:fld>
            <a:endParaRPr lang="en-GB"/>
          </a:p>
        </p:txBody>
      </p:sp>
    </p:spTree>
    <p:extLst>
      <p:ext uri="{BB962C8B-B14F-4D97-AF65-F5344CB8AC3E}">
        <p14:creationId xmlns:p14="http://schemas.microsoft.com/office/powerpoint/2010/main" val="348915032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5D1A35DD-5C70-4A30-9509-0F08F3816912}" type="datetimeFigureOut">
              <a:rPr lang="en-GB" smtClean="0"/>
              <a:t>03/08/2021</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62B2527D-7182-45D4-B976-5F37F173A984}" type="slidenum">
              <a:rPr lang="en-GB" smtClean="0"/>
              <a:t>‹#›</a:t>
            </a:fld>
            <a:endParaRPr lang="en-GB"/>
          </a:p>
        </p:txBody>
      </p:sp>
    </p:spTree>
    <p:extLst>
      <p:ext uri="{BB962C8B-B14F-4D97-AF65-F5344CB8AC3E}">
        <p14:creationId xmlns:p14="http://schemas.microsoft.com/office/powerpoint/2010/main" val="16338763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5D1A35DD-5C70-4A30-9509-0F08F3816912}" type="datetimeFigureOut">
              <a:rPr lang="en-GB" smtClean="0"/>
              <a:t>03/08/2021</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2B2527D-7182-45D4-B976-5F37F173A984}" type="slidenum">
              <a:rPr lang="en-GB" smtClean="0"/>
              <a:t>‹#›</a:t>
            </a:fld>
            <a:endParaRPr lang="en-GB"/>
          </a:p>
        </p:txBody>
      </p:sp>
    </p:spTree>
    <p:extLst>
      <p:ext uri="{BB962C8B-B14F-4D97-AF65-F5344CB8AC3E}">
        <p14:creationId xmlns:p14="http://schemas.microsoft.com/office/powerpoint/2010/main" val="25826774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D1A35DD-5C70-4A30-9509-0F08F3816912}" type="datetimeFigureOut">
              <a:rPr lang="en-GB" smtClean="0"/>
              <a:t>03/08/2021</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62B2527D-7182-45D4-B976-5F37F173A984}" type="slidenum">
              <a:rPr lang="en-GB" smtClean="0"/>
              <a:t>‹#›</a:t>
            </a:fld>
            <a:endParaRPr lang="en-GB"/>
          </a:p>
        </p:txBody>
      </p:sp>
    </p:spTree>
    <p:extLst>
      <p:ext uri="{BB962C8B-B14F-4D97-AF65-F5344CB8AC3E}">
        <p14:creationId xmlns:p14="http://schemas.microsoft.com/office/powerpoint/2010/main" val="118564617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5D1A35DD-5C70-4A30-9509-0F08F3816912}" type="datetimeFigureOut">
              <a:rPr lang="en-GB" smtClean="0"/>
              <a:t>03/08/2021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2B2527D-7182-45D4-B976-5F37F173A984}" type="slidenum">
              <a:rPr lang="en-GB" smtClean="0"/>
              <a:t>‹#›</a:t>
            </a:fld>
            <a:endParaRPr lang="en-GB"/>
          </a:p>
        </p:txBody>
      </p:sp>
    </p:spTree>
    <p:extLst>
      <p:ext uri="{BB962C8B-B14F-4D97-AF65-F5344CB8AC3E}">
        <p14:creationId xmlns:p14="http://schemas.microsoft.com/office/powerpoint/2010/main" val="95478332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5D1A35DD-5C70-4A30-9509-0F08F3816912}" type="datetimeFigureOut">
              <a:rPr lang="en-GB" smtClean="0"/>
              <a:t>03/08/2021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2B2527D-7182-45D4-B976-5F37F173A984}" type="slidenum">
              <a:rPr lang="en-GB" smtClean="0"/>
              <a:t>‹#›</a:t>
            </a:fld>
            <a:endParaRPr lang="en-GB"/>
          </a:p>
        </p:txBody>
      </p:sp>
    </p:spTree>
    <p:extLst>
      <p:ext uri="{BB962C8B-B14F-4D97-AF65-F5344CB8AC3E}">
        <p14:creationId xmlns:p14="http://schemas.microsoft.com/office/powerpoint/2010/main" val="413890447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D1A35DD-5C70-4A30-9509-0F08F3816912}" type="datetimeFigureOut">
              <a:rPr lang="en-GB" smtClean="0"/>
              <a:t>03/08/2021</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2B2527D-7182-45D4-B976-5F37F173A984}" type="slidenum">
              <a:rPr lang="en-GB" smtClean="0"/>
              <a:t>‹#›</a:t>
            </a:fld>
            <a:endParaRPr lang="en-GB"/>
          </a:p>
        </p:txBody>
      </p:sp>
    </p:spTree>
    <p:extLst>
      <p:ext uri="{BB962C8B-B14F-4D97-AF65-F5344CB8AC3E}">
        <p14:creationId xmlns:p14="http://schemas.microsoft.com/office/powerpoint/2010/main" val="3916393804"/>
      </p:ext>
    </p:extLst>
  </p:cSld>
  <p:clrMap bg1="lt1" tx1="dk1" bg2="lt2" tx2="dk2" accent1="accent1" accent2="accent2" accent3="accent3" accent4="accent4" accent5="accent5" accent6="accent6" hlink="hlink" folHlink="folHlink"/>
  <p:sldLayoutIdLst>
    <p:sldLayoutId id="2147483824" r:id="rId1"/>
    <p:sldLayoutId id="2147483825" r:id="rId2"/>
    <p:sldLayoutId id="2147483826" r:id="rId3"/>
    <p:sldLayoutId id="2147483827" r:id="rId4"/>
    <p:sldLayoutId id="2147483828" r:id="rId5"/>
    <p:sldLayoutId id="2147483829" r:id="rId6"/>
    <p:sldLayoutId id="2147483830" r:id="rId7"/>
    <p:sldLayoutId id="2147483831" r:id="rId8"/>
    <p:sldLayoutId id="2147483832" r:id="rId9"/>
    <p:sldLayoutId id="2147483833" r:id="rId10"/>
    <p:sldLayoutId id="2147483834"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mailto:hakeemgarba@gmail.com"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6.png"/><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071154" y="845820"/>
            <a:ext cx="10776857" cy="2045970"/>
          </a:xfrm>
        </p:spPr>
        <p:txBody>
          <a:bodyPr>
            <a:normAutofit/>
          </a:bodyPr>
          <a:lstStyle/>
          <a:p>
            <a:r>
              <a:rPr lang="en-US" sz="3600" b="1" i="1" dirty="0" smtClean="0">
                <a:latin typeface="Times New Roman" panose="02020603050405020304" pitchFamily="18" charset="0"/>
                <a:cs typeface="Times New Roman" panose="02020603050405020304" pitchFamily="18" charset="0"/>
              </a:rPr>
              <a:t>THE PLACE OF ESTIMATING IN THE DELIVERY OF SUSTAINABLE CONSTRUCTION PROJECT</a:t>
            </a:r>
            <a:r>
              <a:rPr lang="en-US" sz="3100" b="1" i="1" dirty="0">
                <a:latin typeface="Times New Roman" panose="02020603050405020304" pitchFamily="18" charset="0"/>
                <a:cs typeface="Times New Roman" panose="02020603050405020304" pitchFamily="18" charset="0"/>
              </a:rPr>
              <a:t/>
            </a:r>
            <a:br>
              <a:rPr lang="en-US" sz="3100" b="1" i="1" dirty="0">
                <a:latin typeface="Times New Roman" panose="02020603050405020304" pitchFamily="18" charset="0"/>
                <a:cs typeface="Times New Roman" panose="02020603050405020304" pitchFamily="18" charset="0"/>
              </a:rPr>
            </a:br>
            <a:r>
              <a:rPr lang="en-GB" sz="3200" dirty="0"/>
              <a:t/>
            </a:r>
            <a:br>
              <a:rPr lang="en-GB" sz="3200" dirty="0"/>
            </a:br>
            <a:endParaRPr lang="en-GB" sz="3200" dirty="0"/>
          </a:p>
        </p:txBody>
      </p:sp>
      <p:sp>
        <p:nvSpPr>
          <p:cNvPr id="3" name="Subtitle 2"/>
          <p:cNvSpPr>
            <a:spLocks noGrp="1"/>
          </p:cNvSpPr>
          <p:nvPr>
            <p:ph type="subTitle" idx="1"/>
          </p:nvPr>
        </p:nvSpPr>
        <p:spPr>
          <a:xfrm>
            <a:off x="692331" y="2891789"/>
            <a:ext cx="10698480" cy="3446666"/>
          </a:xfrm>
        </p:spPr>
        <p:txBody>
          <a:bodyPr>
            <a:normAutofit lnSpcReduction="10000"/>
          </a:bodyPr>
          <a:lstStyle/>
          <a:p>
            <a:r>
              <a:rPr lang="en-GB" sz="2800" b="1" i="1" dirty="0" smtClean="0">
                <a:latin typeface="Times New Roman" panose="02020603050405020304" pitchFamily="18" charset="0"/>
                <a:cs typeface="Times New Roman" panose="02020603050405020304" pitchFamily="18" charset="0"/>
              </a:rPr>
              <a:t>A Presentation in the Workshop organised by NIQS, at CMD Secretariat, Lagos   </a:t>
            </a:r>
          </a:p>
          <a:p>
            <a:r>
              <a:rPr lang="en-GB" sz="2800" b="1" dirty="0" smtClean="0">
                <a:latin typeface="Times New Roman" panose="02020603050405020304" pitchFamily="18" charset="0"/>
                <a:cs typeface="Times New Roman" panose="02020603050405020304" pitchFamily="18" charset="0"/>
              </a:rPr>
              <a:t>                          </a:t>
            </a:r>
          </a:p>
          <a:p>
            <a:r>
              <a:rPr lang="en-GB" sz="2800" b="1" dirty="0" smtClean="0">
                <a:latin typeface="Times New Roman" panose="02020603050405020304" pitchFamily="18" charset="0"/>
                <a:cs typeface="Times New Roman" panose="02020603050405020304" pitchFamily="18" charset="0"/>
              </a:rPr>
              <a:t>Theme: Construction Estimating for Successful Project Delivery</a:t>
            </a:r>
          </a:p>
          <a:p>
            <a:endParaRPr lang="en-GB" b="1" dirty="0">
              <a:latin typeface="Times New Roman" panose="02020603050405020304" pitchFamily="18" charset="0"/>
              <a:cs typeface="Times New Roman" panose="02020603050405020304" pitchFamily="18" charset="0"/>
            </a:endParaRPr>
          </a:p>
          <a:p>
            <a:r>
              <a:rPr lang="en-US" sz="2800" b="1" dirty="0" smtClean="0">
                <a:latin typeface="Times New Roman" panose="02020603050405020304" pitchFamily="18" charset="0"/>
                <a:cs typeface="Times New Roman" panose="02020603050405020304" pitchFamily="18" charset="0"/>
              </a:rPr>
              <a:t>Dr. Abdulhakeem GARBA </a:t>
            </a:r>
            <a:r>
              <a:rPr lang="en-US" sz="1800" b="1" dirty="0" err="1" smtClean="0">
                <a:latin typeface="Times New Roman" panose="02020603050405020304" pitchFamily="18" charset="0"/>
                <a:cs typeface="Times New Roman" panose="02020603050405020304" pitchFamily="18" charset="0"/>
              </a:rPr>
              <a:t>Phd</a:t>
            </a:r>
            <a:r>
              <a:rPr lang="en-US" sz="1800" b="1" dirty="0" smtClean="0">
                <a:latin typeface="Times New Roman" panose="02020603050405020304" pitchFamily="18" charset="0"/>
                <a:cs typeface="Times New Roman" panose="02020603050405020304" pitchFamily="18" charset="0"/>
              </a:rPr>
              <a:t> Aberdeen</a:t>
            </a:r>
          </a:p>
          <a:p>
            <a:r>
              <a:rPr lang="en-US" sz="2000" b="1" dirty="0" smtClean="0">
                <a:latin typeface="Times New Roman" panose="02020603050405020304" pitchFamily="18" charset="0"/>
                <a:cs typeface="Times New Roman" panose="02020603050405020304" pitchFamily="18" charset="0"/>
              </a:rPr>
              <a:t>Department of Quantity Surveying, Kaduna Polytechnic, Kaduna</a:t>
            </a:r>
          </a:p>
          <a:p>
            <a:r>
              <a:rPr lang="en-US" sz="2000" b="1" dirty="0">
                <a:solidFill>
                  <a:srgbClr val="FF0000"/>
                </a:solidFill>
                <a:latin typeface="Times New Roman" panose="02020603050405020304" pitchFamily="18" charset="0"/>
                <a:cs typeface="Times New Roman" panose="02020603050405020304" pitchFamily="18" charset="0"/>
                <a:hlinkClick r:id="rId2"/>
              </a:rPr>
              <a:t>h</a:t>
            </a:r>
            <a:r>
              <a:rPr lang="en-US" sz="2000" b="1" dirty="0" smtClean="0">
                <a:solidFill>
                  <a:srgbClr val="FF0000"/>
                </a:solidFill>
                <a:latin typeface="Times New Roman" panose="02020603050405020304" pitchFamily="18" charset="0"/>
                <a:cs typeface="Times New Roman" panose="02020603050405020304" pitchFamily="18" charset="0"/>
                <a:hlinkClick r:id="rId2"/>
              </a:rPr>
              <a:t>akeemgarba@gmail.com</a:t>
            </a:r>
            <a:r>
              <a:rPr lang="en-US" sz="2000" b="1" dirty="0" smtClean="0">
                <a:latin typeface="Times New Roman" panose="02020603050405020304" pitchFamily="18" charset="0"/>
                <a:cs typeface="Times New Roman" panose="02020603050405020304" pitchFamily="18" charset="0"/>
              </a:rPr>
              <a:t> </a:t>
            </a:r>
            <a:endParaRPr lang="en-GB" sz="20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77574307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2623" y="0"/>
            <a:ext cx="11065032" cy="679904"/>
          </a:xfrm>
        </p:spPr>
        <p:txBody>
          <a:bodyPr>
            <a:noAutofit/>
          </a:bodyPr>
          <a:lstStyle/>
          <a:p>
            <a:r>
              <a:rPr lang="en-GB" sz="3200" b="1" i="1" dirty="0" smtClean="0">
                <a:solidFill>
                  <a:prstClr val="black"/>
                </a:solidFill>
                <a:latin typeface="Times New Roman" panose="02020603050405020304" pitchFamily="18" charset="0"/>
                <a:cs typeface="Times New Roman" panose="02020603050405020304" pitchFamily="18" charset="0"/>
              </a:rPr>
              <a:t>Emerging Skills Required by QS for Practicing Sustainability  </a:t>
            </a:r>
            <a:endParaRPr lang="en-GB" sz="3200" i="1"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302623" y="914400"/>
            <a:ext cx="11558451" cy="5577840"/>
          </a:xfrm>
        </p:spPr>
        <p:txBody>
          <a:bodyPr>
            <a:normAutofit/>
          </a:bodyPr>
          <a:lstStyle/>
          <a:p>
            <a:pPr marL="342900" lvl="0" indent="-342900">
              <a:lnSpc>
                <a:spcPct val="110000"/>
              </a:lnSpc>
              <a:spcBef>
                <a:spcPts val="0"/>
              </a:spcBef>
              <a:spcAft>
                <a:spcPts val="1200"/>
              </a:spcAft>
              <a:buFont typeface="Symbol" panose="05050102010706020507" pitchFamily="18" charset="2"/>
              <a:buChar char=""/>
            </a:pPr>
            <a:r>
              <a:rPr lang="en-GB" sz="2400" dirty="0" smtClean="0">
                <a:latin typeface="Times New Roman" panose="02020603050405020304" pitchFamily="18" charset="0"/>
                <a:cs typeface="Times New Roman" panose="02020603050405020304" pitchFamily="18" charset="0"/>
              </a:rPr>
              <a:t>Sustainability Advisor</a:t>
            </a:r>
          </a:p>
          <a:p>
            <a:pPr marL="342900" lvl="0" indent="-342900">
              <a:lnSpc>
                <a:spcPct val="110000"/>
              </a:lnSpc>
              <a:spcBef>
                <a:spcPts val="0"/>
              </a:spcBef>
              <a:spcAft>
                <a:spcPts val="1200"/>
              </a:spcAft>
              <a:buFont typeface="Symbol" panose="05050102010706020507" pitchFamily="18" charset="2"/>
              <a:buChar char=""/>
            </a:pPr>
            <a:r>
              <a:rPr lang="en-GB" sz="2400" dirty="0" smtClean="0">
                <a:latin typeface="Times New Roman" panose="02020603050405020304" pitchFamily="18" charset="0"/>
                <a:cs typeface="Times New Roman" panose="02020603050405020304" pitchFamily="18" charset="0"/>
              </a:rPr>
              <a:t>Life cycle Costing</a:t>
            </a:r>
          </a:p>
          <a:p>
            <a:pPr marL="342900" lvl="0" indent="-342900">
              <a:lnSpc>
                <a:spcPct val="110000"/>
              </a:lnSpc>
              <a:spcBef>
                <a:spcPts val="0"/>
              </a:spcBef>
              <a:spcAft>
                <a:spcPts val="1200"/>
              </a:spcAft>
              <a:buFont typeface="Symbol" panose="05050102010706020507" pitchFamily="18" charset="2"/>
              <a:buChar char=""/>
            </a:pPr>
            <a:r>
              <a:rPr lang="en-GB" sz="2400" dirty="0" smtClean="0">
                <a:latin typeface="Times New Roman" panose="02020603050405020304" pitchFamily="18" charset="0"/>
                <a:cs typeface="Times New Roman" panose="02020603050405020304" pitchFamily="18" charset="0"/>
              </a:rPr>
              <a:t>Value Engineering</a:t>
            </a:r>
          </a:p>
          <a:p>
            <a:pPr marL="342900" lvl="0" indent="-342900">
              <a:lnSpc>
                <a:spcPct val="110000"/>
              </a:lnSpc>
              <a:spcBef>
                <a:spcPts val="0"/>
              </a:spcBef>
              <a:spcAft>
                <a:spcPts val="1200"/>
              </a:spcAft>
              <a:buFont typeface="Symbol" panose="05050102010706020507" pitchFamily="18" charset="2"/>
              <a:buChar char=""/>
            </a:pPr>
            <a:r>
              <a:rPr lang="en-GB" sz="2400" dirty="0" smtClean="0">
                <a:latin typeface="Times New Roman" panose="02020603050405020304" pitchFamily="18" charset="0"/>
                <a:cs typeface="Times New Roman" panose="02020603050405020304" pitchFamily="18" charset="0"/>
              </a:rPr>
              <a:t>Risk Analysis advisor</a:t>
            </a:r>
          </a:p>
          <a:p>
            <a:pPr marL="342900" lvl="0" indent="-342900">
              <a:lnSpc>
                <a:spcPct val="110000"/>
              </a:lnSpc>
              <a:spcBef>
                <a:spcPts val="0"/>
              </a:spcBef>
              <a:spcAft>
                <a:spcPts val="1200"/>
              </a:spcAft>
              <a:buFont typeface="Symbol" panose="05050102010706020507" pitchFamily="18" charset="2"/>
              <a:buChar char=""/>
            </a:pPr>
            <a:r>
              <a:rPr lang="en-GB" sz="2400" dirty="0">
                <a:latin typeface="Times New Roman" panose="02020603050405020304" pitchFamily="18" charset="0"/>
                <a:cs typeface="Times New Roman" panose="02020603050405020304" pitchFamily="18" charset="0"/>
              </a:rPr>
              <a:t>Environmental services measurement and </a:t>
            </a:r>
            <a:r>
              <a:rPr lang="en-GB" sz="2400" dirty="0" smtClean="0">
                <a:latin typeface="Times New Roman" panose="02020603050405020304" pitchFamily="18" charset="0"/>
                <a:cs typeface="Times New Roman" panose="02020603050405020304" pitchFamily="18" charset="0"/>
              </a:rPr>
              <a:t>costing</a:t>
            </a:r>
          </a:p>
          <a:p>
            <a:pPr marL="342900" lvl="0" indent="-342900">
              <a:lnSpc>
                <a:spcPct val="110000"/>
              </a:lnSpc>
              <a:spcBef>
                <a:spcPts val="0"/>
              </a:spcBef>
              <a:spcAft>
                <a:spcPts val="1200"/>
              </a:spcAft>
              <a:buFont typeface="Symbol" panose="05050102010706020507" pitchFamily="18" charset="2"/>
              <a:buChar char=""/>
            </a:pPr>
            <a:r>
              <a:rPr lang="en-GB" sz="2400" dirty="0">
                <a:latin typeface="Times New Roman" panose="02020603050405020304" pitchFamily="18" charset="0"/>
                <a:cs typeface="Times New Roman" panose="02020603050405020304" pitchFamily="18" charset="0"/>
              </a:rPr>
              <a:t>Advice on cost limits and budgets</a:t>
            </a:r>
            <a:r>
              <a:rPr lang="en-GB" sz="2400" dirty="0" smtClean="0">
                <a:latin typeface="Times New Roman" panose="02020603050405020304" pitchFamily="18" charset="0"/>
                <a:cs typeface="Times New Roman" panose="02020603050405020304" pitchFamily="18" charset="0"/>
              </a:rPr>
              <a:t>.</a:t>
            </a:r>
          </a:p>
          <a:p>
            <a:pPr marL="342900" lvl="0" indent="-342900">
              <a:lnSpc>
                <a:spcPct val="110000"/>
              </a:lnSpc>
              <a:spcBef>
                <a:spcPts val="0"/>
              </a:spcBef>
              <a:spcAft>
                <a:spcPts val="1200"/>
              </a:spcAft>
              <a:buFont typeface="Symbol" panose="05050102010706020507" pitchFamily="18" charset="2"/>
              <a:buChar char=""/>
            </a:pPr>
            <a:r>
              <a:rPr lang="en-GB" sz="2400" dirty="0" smtClean="0">
                <a:latin typeface="Times New Roman" panose="02020603050405020304" pitchFamily="18" charset="0"/>
                <a:cs typeface="Times New Roman" panose="02020603050405020304" pitchFamily="18" charset="0"/>
              </a:rPr>
              <a:t>Alternative green materials identification and specification</a:t>
            </a:r>
            <a:endParaRPr lang="en-GB"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31412125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2623" y="325937"/>
            <a:ext cx="10515600" cy="679904"/>
          </a:xfrm>
        </p:spPr>
        <p:txBody>
          <a:bodyPr>
            <a:normAutofit/>
          </a:bodyPr>
          <a:lstStyle/>
          <a:p>
            <a:r>
              <a:rPr lang="en-GB" sz="4000" b="1" i="1" dirty="0" smtClean="0">
                <a:solidFill>
                  <a:prstClr val="black"/>
                </a:solidFill>
                <a:latin typeface="Times New Roman" panose="02020603050405020304" pitchFamily="18" charset="0"/>
                <a:cs typeface="Times New Roman" panose="02020603050405020304" pitchFamily="18" charset="0"/>
              </a:rPr>
              <a:t>Myth of Sustainable Construction Projects</a:t>
            </a:r>
            <a:endParaRPr lang="en-GB" i="1"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302623" y="1005840"/>
            <a:ext cx="11558451" cy="5486400"/>
          </a:xfrm>
        </p:spPr>
        <p:txBody>
          <a:bodyPr>
            <a:normAutofit fontScale="85000" lnSpcReduction="10000"/>
          </a:bodyPr>
          <a:lstStyle/>
          <a:p>
            <a:pPr marL="342900" lvl="0" indent="-342900">
              <a:lnSpc>
                <a:spcPct val="160000"/>
              </a:lnSpc>
              <a:spcAft>
                <a:spcPts val="0"/>
              </a:spcAft>
              <a:buFont typeface="Symbol" panose="05050102010706020507" pitchFamily="18" charset="2"/>
              <a:buChar char=""/>
            </a:pPr>
            <a:r>
              <a:rPr lang="en-GB" sz="2400" dirty="0" smtClean="0">
                <a:latin typeface="Times New Roman" panose="02020603050405020304" pitchFamily="18" charset="0"/>
                <a:ea typeface="Calibri" panose="020F0502020204030204" pitchFamily="34" charset="0"/>
                <a:cs typeface="Times New Roman" panose="02020603050405020304" pitchFamily="18" charset="0"/>
              </a:rPr>
              <a:t>GBs and their associated installation costs are substantially higher than conventional Buildings.</a:t>
            </a:r>
          </a:p>
          <a:p>
            <a:pPr marL="342900" lvl="0" indent="-342900">
              <a:lnSpc>
                <a:spcPct val="160000"/>
              </a:lnSpc>
              <a:spcAft>
                <a:spcPts val="0"/>
              </a:spcAft>
              <a:buFont typeface="Symbol" panose="05050102010706020507" pitchFamily="18" charset="2"/>
              <a:buChar char=""/>
            </a:pPr>
            <a:r>
              <a:rPr lang="en-GB" sz="2400" dirty="0">
                <a:latin typeface="Times New Roman" panose="02020603050405020304" pitchFamily="18" charset="0"/>
                <a:ea typeface="Calibri" panose="020F0502020204030204" pitchFamily="34" charset="0"/>
                <a:cs typeface="Times New Roman" panose="02020603050405020304" pitchFamily="18" charset="0"/>
              </a:rPr>
              <a:t> </a:t>
            </a:r>
            <a:r>
              <a:rPr lang="en-GB" sz="2400" dirty="0" smtClean="0">
                <a:latin typeface="Times New Roman" panose="02020603050405020304" pitchFamily="18" charset="0"/>
                <a:ea typeface="Calibri" panose="020F0502020204030204" pitchFamily="34" charset="0"/>
                <a:cs typeface="Times New Roman" panose="02020603050405020304" pitchFamily="18" charset="0"/>
              </a:rPr>
              <a:t>GB </a:t>
            </a:r>
            <a:r>
              <a:rPr lang="en-GB" sz="2400" dirty="0">
                <a:latin typeface="Times New Roman" panose="02020603050405020304" pitchFamily="18" charset="0"/>
                <a:ea typeface="Calibri" panose="020F0502020204030204" pitchFamily="34" charset="0"/>
                <a:cs typeface="Times New Roman" panose="02020603050405020304" pitchFamily="18" charset="0"/>
              </a:rPr>
              <a:t>have many advantages, </a:t>
            </a:r>
            <a:r>
              <a:rPr lang="en-GB" sz="2400" dirty="0" smtClean="0">
                <a:latin typeface="Times New Roman" panose="02020603050405020304" pitchFamily="18" charset="0"/>
                <a:ea typeface="Calibri" panose="020F0502020204030204" pitchFamily="34" charset="0"/>
                <a:cs typeface="Times New Roman" panose="02020603050405020304" pitchFamily="18" charset="0"/>
              </a:rPr>
              <a:t>but the </a:t>
            </a:r>
            <a:r>
              <a:rPr lang="en-GB" sz="2400" dirty="0">
                <a:latin typeface="Times New Roman" panose="02020603050405020304" pitchFamily="18" charset="0"/>
                <a:ea typeface="Calibri" panose="020F0502020204030204" pitchFamily="34" charset="0"/>
                <a:cs typeface="Times New Roman" panose="02020603050405020304" pitchFamily="18" charset="0"/>
              </a:rPr>
              <a:t>additional construction costs of green buildings are </a:t>
            </a:r>
            <a:r>
              <a:rPr lang="en-GB" sz="2400" dirty="0" smtClean="0">
                <a:latin typeface="Times New Roman" panose="02020603050405020304" pitchFamily="18" charset="0"/>
                <a:ea typeface="Calibri" panose="020F0502020204030204" pitchFamily="34" charset="0"/>
                <a:cs typeface="Times New Roman" panose="02020603050405020304" pitchFamily="18" charset="0"/>
              </a:rPr>
              <a:t>also very </a:t>
            </a:r>
            <a:r>
              <a:rPr lang="en-GB" sz="2400" dirty="0">
                <a:latin typeface="Times New Roman" panose="02020603050405020304" pitchFamily="18" charset="0"/>
                <a:ea typeface="Calibri" panose="020F0502020204030204" pitchFamily="34" charset="0"/>
                <a:cs typeface="Times New Roman" panose="02020603050405020304" pitchFamily="18" charset="0"/>
              </a:rPr>
              <a:t>important </a:t>
            </a:r>
            <a:r>
              <a:rPr lang="en-GB" sz="2400" dirty="0" smtClean="0">
                <a:latin typeface="Times New Roman" panose="02020603050405020304" pitchFamily="18" charset="0"/>
                <a:ea typeface="Calibri" panose="020F0502020204030204" pitchFamily="34" charset="0"/>
                <a:cs typeface="Times New Roman" panose="02020603050405020304" pitchFamily="18" charset="0"/>
              </a:rPr>
              <a:t>issues (Sun et al. 2019).</a:t>
            </a:r>
            <a:endParaRPr lang="en-GB" sz="2400" dirty="0">
              <a:latin typeface="Times New Roman" panose="02020603050405020304" pitchFamily="18" charset="0"/>
              <a:ea typeface="Calibri" panose="020F0502020204030204" pitchFamily="34" charset="0"/>
              <a:cs typeface="Times New Roman" panose="02020603050405020304" pitchFamily="18" charset="0"/>
            </a:endParaRPr>
          </a:p>
          <a:p>
            <a:pPr marL="342900" lvl="0" indent="-342900">
              <a:lnSpc>
                <a:spcPct val="160000"/>
              </a:lnSpc>
              <a:spcAft>
                <a:spcPts val="0"/>
              </a:spcAft>
              <a:buFont typeface="Symbol" panose="05050102010706020507" pitchFamily="18" charset="2"/>
              <a:buChar char=""/>
            </a:pPr>
            <a:r>
              <a:rPr lang="en-GB" sz="2400" dirty="0" smtClean="0">
                <a:latin typeface="Times New Roman" panose="02020603050405020304" pitchFamily="18" charset="0"/>
                <a:ea typeface="Calibri" panose="020F0502020204030204" pitchFamily="34" charset="0"/>
                <a:cs typeface="Times New Roman" panose="02020603050405020304" pitchFamily="18" charset="0"/>
              </a:rPr>
              <a:t>High </a:t>
            </a:r>
            <a:r>
              <a:rPr lang="en-GB" sz="2400" dirty="0">
                <a:latin typeface="Times New Roman" panose="02020603050405020304" pitchFamily="18" charset="0"/>
                <a:ea typeface="Calibri" panose="020F0502020204030204" pitchFamily="34" charset="0"/>
                <a:cs typeface="Times New Roman" panose="02020603050405020304" pitchFamily="18" charset="0"/>
              </a:rPr>
              <a:t>cost of </a:t>
            </a:r>
            <a:r>
              <a:rPr lang="en-GB" sz="2400" dirty="0" smtClean="0">
                <a:latin typeface="Times New Roman" panose="02020603050405020304" pitchFamily="18" charset="0"/>
                <a:ea typeface="Calibri" panose="020F0502020204030204" pitchFamily="34" charset="0"/>
                <a:cs typeface="Times New Roman" panose="02020603050405020304" pitchFamily="18" charset="0"/>
              </a:rPr>
              <a:t>Renewable Energy Technologies are </a:t>
            </a:r>
            <a:r>
              <a:rPr lang="en-GB" sz="2400" dirty="0">
                <a:latin typeface="Times New Roman" panose="02020603050405020304" pitchFamily="18" charset="0"/>
                <a:ea typeface="Calibri" panose="020F0502020204030204" pitchFamily="34" charset="0"/>
                <a:cs typeface="Times New Roman" panose="02020603050405020304" pitchFamily="18" charset="0"/>
              </a:rPr>
              <a:t>the major barrier preventing their wider </a:t>
            </a:r>
            <a:r>
              <a:rPr lang="en-GB" sz="2400" dirty="0" smtClean="0">
                <a:latin typeface="Times New Roman" panose="02020603050405020304" pitchFamily="18" charset="0"/>
                <a:ea typeface="Calibri" panose="020F0502020204030204" pitchFamily="34" charset="0"/>
                <a:cs typeface="Times New Roman" panose="02020603050405020304" pitchFamily="18" charset="0"/>
              </a:rPr>
              <a:t>utilisation.</a:t>
            </a:r>
          </a:p>
          <a:p>
            <a:pPr marL="342900" lvl="0" indent="-342900">
              <a:lnSpc>
                <a:spcPct val="160000"/>
              </a:lnSpc>
              <a:spcAft>
                <a:spcPts val="0"/>
              </a:spcAft>
              <a:buFont typeface="Symbol" panose="05050102010706020507" pitchFamily="18" charset="2"/>
              <a:buChar char=""/>
            </a:pPr>
            <a:r>
              <a:rPr lang="en-GB" sz="2400" dirty="0" smtClean="0">
                <a:latin typeface="Times New Roman" panose="02020603050405020304" pitchFamily="18" charset="0"/>
                <a:ea typeface="Calibri" panose="020F0502020204030204" pitchFamily="34" charset="0"/>
                <a:cs typeface="Times New Roman" panose="02020603050405020304" pitchFamily="18" charset="0"/>
              </a:rPr>
              <a:t>Limited experience of  construction practitioners particularly on the materials utilisation, operation systems and lack of change in the total delivery of project</a:t>
            </a:r>
          </a:p>
          <a:p>
            <a:pPr marL="342900" lvl="0" indent="-342900">
              <a:lnSpc>
                <a:spcPct val="160000"/>
              </a:lnSpc>
              <a:spcAft>
                <a:spcPts val="0"/>
              </a:spcAft>
              <a:buFont typeface="Symbol" panose="05050102010706020507" pitchFamily="18" charset="2"/>
              <a:buChar char=""/>
            </a:pPr>
            <a:r>
              <a:rPr lang="en-GB" sz="2400" dirty="0" smtClean="0">
                <a:latin typeface="Times New Roman" panose="02020603050405020304" pitchFamily="18" charset="0"/>
                <a:ea typeface="Calibri" panose="020F0502020204030204" pitchFamily="34" charset="0"/>
                <a:cs typeface="Times New Roman" panose="02020603050405020304" pitchFamily="18" charset="0"/>
              </a:rPr>
              <a:t>Majority of governments, International organisations, and other agencies set target of </a:t>
            </a:r>
            <a:r>
              <a:rPr lang="en-GB" sz="2400" dirty="0">
                <a:latin typeface="Times New Roman" panose="02020603050405020304" pitchFamily="18" charset="0"/>
                <a:ea typeface="Calibri" panose="020F0502020204030204" pitchFamily="34" charset="0"/>
                <a:cs typeface="Times New Roman" panose="02020603050405020304" pitchFamily="18" charset="0"/>
              </a:rPr>
              <a:t>achieving 80% </a:t>
            </a:r>
            <a:r>
              <a:rPr lang="en-GB" sz="2400" dirty="0" smtClean="0">
                <a:latin typeface="Times New Roman" panose="02020603050405020304" pitchFamily="18" charset="0"/>
                <a:ea typeface="Calibri" panose="020F0502020204030204" pitchFamily="34" charset="0"/>
                <a:cs typeface="Times New Roman" panose="02020603050405020304" pitchFamily="18" charset="0"/>
              </a:rPr>
              <a:t>of existing building to greener buildings between 2030-2040. </a:t>
            </a:r>
          </a:p>
          <a:p>
            <a:pPr marL="342900" lvl="0" indent="-342900">
              <a:lnSpc>
                <a:spcPct val="160000"/>
              </a:lnSpc>
              <a:spcAft>
                <a:spcPts val="0"/>
              </a:spcAft>
              <a:buFont typeface="Symbol" panose="05050102010706020507" pitchFamily="18" charset="2"/>
              <a:buChar char=""/>
            </a:pPr>
            <a:r>
              <a:rPr lang="en-GB" sz="2400" dirty="0" smtClean="0">
                <a:solidFill>
                  <a:srgbClr val="000000"/>
                </a:solidFill>
                <a:latin typeface="Times New Roman" panose="02020603050405020304" pitchFamily="18" charset="0"/>
              </a:rPr>
              <a:t>Globally</a:t>
            </a:r>
            <a:r>
              <a:rPr lang="en-GB" sz="2400" dirty="0">
                <a:solidFill>
                  <a:srgbClr val="000000"/>
                </a:solidFill>
                <a:latin typeface="Times New Roman" panose="02020603050405020304" pitchFamily="18" charset="0"/>
              </a:rPr>
              <a:t>, there </a:t>
            </a:r>
            <a:r>
              <a:rPr lang="en-GB" sz="2400" dirty="0" smtClean="0">
                <a:solidFill>
                  <a:srgbClr val="000000"/>
                </a:solidFill>
                <a:latin typeface="Times New Roman" panose="02020603050405020304" pitchFamily="18" charset="0"/>
              </a:rPr>
              <a:t>is </a:t>
            </a:r>
            <a:r>
              <a:rPr lang="en-GB" sz="2400" dirty="0">
                <a:solidFill>
                  <a:srgbClr val="000000"/>
                </a:solidFill>
                <a:latin typeface="Times New Roman" panose="02020603050405020304" pitchFamily="18" charset="0"/>
              </a:rPr>
              <a:t>no </a:t>
            </a:r>
            <a:r>
              <a:rPr lang="en-GB" sz="2400" dirty="0" smtClean="0">
                <a:solidFill>
                  <a:srgbClr val="000000"/>
                </a:solidFill>
                <a:latin typeface="Times New Roman" panose="02020603050405020304" pitchFamily="18" charset="0"/>
              </a:rPr>
              <a:t>statistical difference </a:t>
            </a:r>
            <a:r>
              <a:rPr lang="en-GB" sz="2400" dirty="0">
                <a:solidFill>
                  <a:srgbClr val="000000"/>
                </a:solidFill>
                <a:latin typeface="Times New Roman" panose="02020603050405020304" pitchFamily="18" charset="0"/>
              </a:rPr>
              <a:t>in the square </a:t>
            </a:r>
            <a:r>
              <a:rPr lang="en-GB" sz="2400" dirty="0" smtClean="0">
                <a:solidFill>
                  <a:srgbClr val="000000"/>
                </a:solidFill>
                <a:latin typeface="Times New Roman" panose="02020603050405020304" pitchFamily="18" charset="0"/>
              </a:rPr>
              <a:t>metre </a:t>
            </a:r>
            <a:r>
              <a:rPr lang="en-GB" sz="2400" dirty="0">
                <a:solidFill>
                  <a:srgbClr val="000000"/>
                </a:solidFill>
                <a:latin typeface="Times New Roman" panose="02020603050405020304" pitchFamily="18" charset="0"/>
              </a:rPr>
              <a:t>cost of the buildings between those </a:t>
            </a:r>
            <a:r>
              <a:rPr lang="en-GB" sz="2400" dirty="0" smtClean="0">
                <a:solidFill>
                  <a:srgbClr val="000000"/>
                </a:solidFill>
                <a:latin typeface="Times New Roman" panose="02020603050405020304" pitchFamily="18" charset="0"/>
              </a:rPr>
              <a:t>that were </a:t>
            </a:r>
            <a:r>
              <a:rPr lang="en-GB" sz="2400" dirty="0">
                <a:solidFill>
                  <a:srgbClr val="000000"/>
                </a:solidFill>
                <a:latin typeface="Times New Roman" panose="02020603050405020304" pitchFamily="18" charset="0"/>
              </a:rPr>
              <a:t>green and those that were not </a:t>
            </a:r>
            <a:r>
              <a:rPr lang="en-GB" sz="2400" dirty="0" smtClean="0">
                <a:solidFill>
                  <a:srgbClr val="000000"/>
                </a:solidFill>
                <a:latin typeface="Times New Roman" panose="02020603050405020304" pitchFamily="18" charset="0"/>
              </a:rPr>
              <a:t>(Macaluso, 2008).</a:t>
            </a:r>
            <a:endParaRPr lang="en-GB" sz="2400" dirty="0"/>
          </a:p>
        </p:txBody>
      </p:sp>
    </p:spTree>
    <p:extLst>
      <p:ext uri="{BB962C8B-B14F-4D97-AF65-F5344CB8AC3E}">
        <p14:creationId xmlns:p14="http://schemas.microsoft.com/office/powerpoint/2010/main" val="61386596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2623" y="325937"/>
            <a:ext cx="10515600" cy="679904"/>
          </a:xfrm>
        </p:spPr>
        <p:txBody>
          <a:bodyPr>
            <a:normAutofit/>
          </a:bodyPr>
          <a:lstStyle/>
          <a:p>
            <a:r>
              <a:rPr lang="en-GB" sz="4000" b="1" i="1" dirty="0" smtClean="0">
                <a:solidFill>
                  <a:prstClr val="black"/>
                </a:solidFill>
                <a:latin typeface="Times New Roman" panose="02020603050405020304" pitchFamily="18" charset="0"/>
                <a:cs typeface="Times New Roman" panose="02020603050405020304" pitchFamily="18" charset="0"/>
              </a:rPr>
              <a:t>Costing Sustainable Construction Projects</a:t>
            </a:r>
            <a:endParaRPr lang="en-GB" i="1"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302623" y="1005840"/>
            <a:ext cx="11558451" cy="5486400"/>
          </a:xfrm>
        </p:spPr>
        <p:txBody>
          <a:bodyPr>
            <a:normAutofit lnSpcReduction="10000"/>
          </a:bodyPr>
          <a:lstStyle/>
          <a:p>
            <a:pPr marL="342900" lvl="0" indent="-342900">
              <a:lnSpc>
                <a:spcPct val="160000"/>
              </a:lnSpc>
              <a:spcAft>
                <a:spcPts val="0"/>
              </a:spcAft>
              <a:buFont typeface="Symbol" panose="05050102010706020507" pitchFamily="18" charset="2"/>
              <a:buChar char=""/>
            </a:pPr>
            <a:r>
              <a:rPr lang="en-GB" sz="2400" dirty="0">
                <a:latin typeface="Times New Roman" panose="02020603050405020304" pitchFamily="18" charset="0"/>
                <a:ea typeface="Calibri" panose="020F0502020204030204" pitchFamily="34" charset="0"/>
                <a:cs typeface="Times New Roman" panose="02020603050405020304" pitchFamily="18" charset="0"/>
              </a:rPr>
              <a:t>Developing a green project </a:t>
            </a:r>
            <a:r>
              <a:rPr lang="en-GB" sz="2400" dirty="0" smtClean="0">
                <a:latin typeface="Times New Roman" panose="02020603050405020304" pitchFamily="18" charset="0"/>
                <a:ea typeface="Calibri" panose="020F0502020204030204" pitchFamily="34" charset="0"/>
                <a:cs typeface="Times New Roman" panose="02020603050405020304" pitchFamily="18" charset="0"/>
              </a:rPr>
              <a:t>estimate </a:t>
            </a:r>
            <a:r>
              <a:rPr lang="en-GB" sz="2400" dirty="0">
                <a:latin typeface="Times New Roman" panose="02020603050405020304" pitchFamily="18" charset="0"/>
                <a:ea typeface="Calibri" panose="020F0502020204030204" pitchFamily="34" charset="0"/>
                <a:cs typeface="Times New Roman" panose="02020603050405020304" pitchFamily="18" charset="0"/>
              </a:rPr>
              <a:t>requires a balancing of long </a:t>
            </a:r>
            <a:r>
              <a:rPr lang="en-GB" sz="2400" dirty="0" smtClean="0">
                <a:latin typeface="Times New Roman" panose="02020603050405020304" pitchFamily="18" charset="0"/>
                <a:ea typeface="Calibri" panose="020F0502020204030204" pitchFamily="34" charset="0"/>
                <a:cs typeface="Times New Roman" panose="02020603050405020304" pitchFamily="18" charset="0"/>
              </a:rPr>
              <a:t>term savings </a:t>
            </a:r>
            <a:r>
              <a:rPr lang="en-GB" sz="2400" dirty="0">
                <a:latin typeface="Times New Roman" panose="02020603050405020304" pitchFamily="18" charset="0"/>
                <a:ea typeface="Calibri" panose="020F0502020204030204" pitchFamily="34" charset="0"/>
                <a:cs typeface="Times New Roman" panose="02020603050405020304" pitchFamily="18" charset="0"/>
              </a:rPr>
              <a:t>against initial </a:t>
            </a:r>
            <a:r>
              <a:rPr lang="en-GB" sz="2400" dirty="0" smtClean="0">
                <a:latin typeface="Times New Roman" panose="02020603050405020304" pitchFamily="18" charset="0"/>
                <a:ea typeface="Calibri" panose="020F0502020204030204" pitchFamily="34" charset="0"/>
                <a:cs typeface="Times New Roman" panose="02020603050405020304" pitchFamily="18" charset="0"/>
              </a:rPr>
              <a:t>costs.</a:t>
            </a:r>
            <a:endParaRPr lang="en-GB" sz="2400" dirty="0">
              <a:latin typeface="Times New Roman" panose="02020603050405020304" pitchFamily="18" charset="0"/>
              <a:ea typeface="Calibri" panose="020F0502020204030204" pitchFamily="34" charset="0"/>
              <a:cs typeface="Times New Roman" panose="02020603050405020304" pitchFamily="18" charset="0"/>
            </a:endParaRPr>
          </a:p>
          <a:p>
            <a:pPr marL="342900" lvl="0" indent="-342900">
              <a:lnSpc>
                <a:spcPct val="160000"/>
              </a:lnSpc>
              <a:spcAft>
                <a:spcPts val="0"/>
              </a:spcAft>
              <a:buFont typeface="Symbol" panose="05050102010706020507" pitchFamily="18" charset="2"/>
              <a:buChar char=""/>
            </a:pPr>
            <a:r>
              <a:rPr lang="en-GB" sz="2400" dirty="0">
                <a:latin typeface="Times New Roman" panose="02020603050405020304" pitchFamily="18" charset="0"/>
                <a:ea typeface="Calibri" panose="020F0502020204030204" pitchFamily="34" charset="0"/>
                <a:cs typeface="Times New Roman" panose="02020603050405020304" pitchFamily="18" charset="0"/>
              </a:rPr>
              <a:t>Often the approach to green building costs </a:t>
            </a:r>
            <a:r>
              <a:rPr lang="en-GB" sz="2400" dirty="0" smtClean="0">
                <a:latin typeface="Times New Roman" panose="02020603050405020304" pitchFamily="18" charset="0"/>
                <a:ea typeface="Calibri" panose="020F0502020204030204" pitchFamily="34" charset="0"/>
                <a:cs typeface="Times New Roman" panose="02020603050405020304" pitchFamily="18" charset="0"/>
              </a:rPr>
              <a:t>is to </a:t>
            </a:r>
            <a:r>
              <a:rPr lang="en-GB" sz="2400" dirty="0">
                <a:latin typeface="Times New Roman" panose="02020603050405020304" pitchFamily="18" charset="0"/>
                <a:ea typeface="Calibri" panose="020F0502020204030204" pitchFamily="34" charset="0"/>
                <a:cs typeface="Times New Roman" panose="02020603050405020304" pitchFamily="18" charset="0"/>
              </a:rPr>
              <a:t>get the most </a:t>
            </a:r>
            <a:r>
              <a:rPr lang="en-GB" sz="2400" dirty="0" smtClean="0">
                <a:latin typeface="Times New Roman" panose="02020603050405020304" pitchFamily="18" charset="0"/>
                <a:ea typeface="Calibri" panose="020F0502020204030204" pitchFamily="34" charset="0"/>
                <a:cs typeface="Times New Roman" panose="02020603050405020304" pitchFamily="18" charset="0"/>
              </a:rPr>
              <a:t>“Return on Investment” </a:t>
            </a:r>
            <a:r>
              <a:rPr lang="en-GB" sz="2400" dirty="0">
                <a:latin typeface="Times New Roman" panose="02020603050405020304" pitchFamily="18" charset="0"/>
                <a:ea typeface="Calibri" panose="020F0502020204030204" pitchFamily="34" charset="0"/>
                <a:cs typeface="Times New Roman" panose="02020603050405020304" pitchFamily="18" charset="0"/>
              </a:rPr>
              <a:t>by incorporating as many low- </a:t>
            </a:r>
            <a:r>
              <a:rPr lang="en-GB" sz="2400" dirty="0" smtClean="0">
                <a:latin typeface="Times New Roman" panose="02020603050405020304" pitchFamily="18" charset="0"/>
                <a:ea typeface="Calibri" panose="020F0502020204030204" pitchFamily="34" charset="0"/>
                <a:cs typeface="Times New Roman" panose="02020603050405020304" pitchFamily="18" charset="0"/>
              </a:rPr>
              <a:t>or  no-cost </a:t>
            </a:r>
            <a:r>
              <a:rPr lang="en-GB" sz="2400" dirty="0">
                <a:latin typeface="Times New Roman" panose="02020603050405020304" pitchFamily="18" charset="0"/>
                <a:ea typeface="Calibri" panose="020F0502020204030204" pitchFamily="34" charset="0"/>
                <a:cs typeface="Times New Roman" panose="02020603050405020304" pitchFamily="18" charset="0"/>
              </a:rPr>
              <a:t>green measures as possible, or in the case of </a:t>
            </a:r>
            <a:r>
              <a:rPr lang="en-GB" sz="2400" dirty="0" smtClean="0">
                <a:latin typeface="Times New Roman" panose="02020603050405020304" pitchFamily="18" charset="0"/>
                <a:ea typeface="Calibri" panose="020F0502020204030204" pitchFamily="34" charset="0"/>
                <a:cs typeface="Times New Roman" panose="02020603050405020304" pitchFamily="18" charset="0"/>
              </a:rPr>
              <a:t>a credit rating programmes, earning </a:t>
            </a:r>
            <a:r>
              <a:rPr lang="en-GB" sz="2400" dirty="0">
                <a:latin typeface="Times New Roman" panose="02020603050405020304" pitchFamily="18" charset="0"/>
                <a:ea typeface="Calibri" panose="020F0502020204030204" pitchFamily="34" charset="0"/>
                <a:cs typeface="Times New Roman" panose="02020603050405020304" pitchFamily="18" charset="0"/>
              </a:rPr>
              <a:t>the most credits at the lowest </a:t>
            </a:r>
            <a:r>
              <a:rPr lang="en-GB" sz="2400" dirty="0" smtClean="0">
                <a:latin typeface="Times New Roman" panose="02020603050405020304" pitchFamily="18" charset="0"/>
                <a:ea typeface="Calibri" panose="020F0502020204030204" pitchFamily="34" charset="0"/>
                <a:cs typeface="Times New Roman" panose="02020603050405020304" pitchFamily="18" charset="0"/>
              </a:rPr>
              <a:t>cost.</a:t>
            </a:r>
          </a:p>
          <a:p>
            <a:pPr marL="342900" lvl="0" indent="-342900">
              <a:lnSpc>
                <a:spcPct val="160000"/>
              </a:lnSpc>
              <a:spcAft>
                <a:spcPts val="0"/>
              </a:spcAft>
              <a:buFont typeface="Symbol" panose="05050102010706020507" pitchFamily="18" charset="2"/>
              <a:buChar char=""/>
            </a:pPr>
            <a:r>
              <a:rPr lang="en-GB" sz="2400" dirty="0">
                <a:latin typeface="Times New Roman" panose="02020603050405020304" pitchFamily="18" charset="0"/>
                <a:ea typeface="Calibri" panose="020F0502020204030204" pitchFamily="34" charset="0"/>
                <a:cs typeface="Times New Roman" panose="02020603050405020304" pitchFamily="18" charset="0"/>
              </a:rPr>
              <a:t>It is </a:t>
            </a:r>
            <a:r>
              <a:rPr lang="en-GB" sz="2400" dirty="0" smtClean="0">
                <a:latin typeface="Times New Roman" panose="02020603050405020304" pitchFamily="18" charset="0"/>
                <a:ea typeface="Calibri" panose="020F0502020204030204" pitchFamily="34" charset="0"/>
                <a:cs typeface="Times New Roman" panose="02020603050405020304" pitchFamily="18" charset="0"/>
              </a:rPr>
              <a:t>difficult </a:t>
            </a:r>
            <a:r>
              <a:rPr lang="en-GB" sz="2400" dirty="0">
                <a:latin typeface="Times New Roman" panose="02020603050405020304" pitchFamily="18" charset="0"/>
                <a:ea typeface="Calibri" panose="020F0502020204030204" pitchFamily="34" charset="0"/>
                <a:cs typeface="Times New Roman" panose="02020603050405020304" pitchFamily="18" charset="0"/>
              </a:rPr>
              <a:t>to make blanket statements about the cost of a </a:t>
            </a:r>
            <a:r>
              <a:rPr lang="en-GB" sz="2400" dirty="0" smtClean="0">
                <a:latin typeface="Times New Roman" panose="02020603050405020304" pitchFamily="18" charset="0"/>
                <a:ea typeface="Calibri" panose="020F0502020204030204" pitchFamily="34" charset="0"/>
                <a:cs typeface="Times New Roman" panose="02020603050405020304" pitchFamily="18" charset="0"/>
              </a:rPr>
              <a:t>GB </a:t>
            </a:r>
            <a:r>
              <a:rPr lang="en-GB" sz="2400" dirty="0">
                <a:latin typeface="Times New Roman" panose="02020603050405020304" pitchFamily="18" charset="0"/>
                <a:ea typeface="Calibri" panose="020F0502020204030204" pitchFamily="34" charset="0"/>
                <a:cs typeface="Times New Roman" panose="02020603050405020304" pitchFamily="18" charset="0"/>
              </a:rPr>
              <a:t>because of the thousands of systems and components </a:t>
            </a:r>
            <a:r>
              <a:rPr lang="en-GB" sz="2400" dirty="0" smtClean="0">
                <a:latin typeface="Times New Roman" panose="02020603050405020304" pitchFamily="18" charset="0"/>
                <a:ea typeface="Calibri" panose="020F0502020204030204" pitchFamily="34" charset="0"/>
                <a:cs typeface="Times New Roman" panose="02020603050405020304" pitchFamily="18" charset="0"/>
              </a:rPr>
              <a:t>that make </a:t>
            </a:r>
            <a:r>
              <a:rPr lang="en-GB" sz="2400" dirty="0">
                <a:latin typeface="Times New Roman" panose="02020603050405020304" pitchFamily="18" charset="0"/>
                <a:ea typeface="Calibri" panose="020F0502020204030204" pitchFamily="34" charset="0"/>
                <a:cs typeface="Times New Roman" panose="02020603050405020304" pitchFamily="18" charset="0"/>
              </a:rPr>
              <a:t>up a facility, and the countless design </a:t>
            </a:r>
            <a:r>
              <a:rPr lang="en-GB" sz="2400" dirty="0" smtClean="0">
                <a:latin typeface="Times New Roman" panose="02020603050405020304" pitchFamily="18" charset="0"/>
                <a:ea typeface="Calibri" panose="020F0502020204030204" pitchFamily="34" charset="0"/>
                <a:cs typeface="Times New Roman" panose="02020603050405020304" pitchFamily="18" charset="0"/>
              </a:rPr>
              <a:t>options. </a:t>
            </a:r>
          </a:p>
          <a:p>
            <a:pPr marL="342900" lvl="0" indent="-342900">
              <a:lnSpc>
                <a:spcPct val="160000"/>
              </a:lnSpc>
              <a:spcAft>
                <a:spcPts val="0"/>
              </a:spcAft>
              <a:buFont typeface="Symbol" panose="05050102010706020507" pitchFamily="18" charset="2"/>
              <a:buChar char=""/>
            </a:pPr>
            <a:r>
              <a:rPr lang="en-GB" sz="2400" dirty="0">
                <a:latin typeface="Times New Roman" panose="02020603050405020304" pitchFamily="18" charset="0"/>
                <a:ea typeface="Calibri" panose="020F0502020204030204" pitchFamily="34" charset="0"/>
                <a:cs typeface="Times New Roman" panose="02020603050405020304" pitchFamily="18" charset="0"/>
              </a:rPr>
              <a:t>How </a:t>
            </a:r>
            <a:r>
              <a:rPr lang="en-GB" sz="2400" dirty="0" smtClean="0">
                <a:latin typeface="Times New Roman" panose="02020603050405020304" pitchFamily="18" charset="0"/>
                <a:ea typeface="Calibri" panose="020F0502020204030204" pitchFamily="34" charset="0"/>
                <a:cs typeface="Times New Roman" panose="02020603050405020304" pitchFamily="18" charset="0"/>
              </a:rPr>
              <a:t>those systems </a:t>
            </a:r>
            <a:r>
              <a:rPr lang="en-GB" sz="2400" dirty="0">
                <a:latin typeface="Times New Roman" panose="02020603050405020304" pitchFamily="18" charset="0"/>
                <a:ea typeface="Calibri" panose="020F0502020204030204" pitchFamily="34" charset="0"/>
                <a:cs typeface="Times New Roman" panose="02020603050405020304" pitchFamily="18" charset="0"/>
              </a:rPr>
              <a:t>(or “assemblies”) are selected and interconnected and </a:t>
            </a:r>
            <a:r>
              <a:rPr lang="en-GB" sz="2400" dirty="0" smtClean="0">
                <a:latin typeface="Times New Roman" panose="02020603050405020304" pitchFamily="18" charset="0"/>
                <a:ea typeface="Calibri" panose="020F0502020204030204" pitchFamily="34" charset="0"/>
                <a:cs typeface="Times New Roman" panose="02020603050405020304" pitchFamily="18" charset="0"/>
              </a:rPr>
              <a:t>the green </a:t>
            </a:r>
            <a:r>
              <a:rPr lang="en-GB" sz="2400" dirty="0">
                <a:latin typeface="Times New Roman" panose="02020603050405020304" pitchFamily="18" charset="0"/>
                <a:ea typeface="Calibri" panose="020F0502020204030204" pitchFamily="34" charset="0"/>
                <a:cs typeface="Times New Roman" panose="02020603050405020304" pitchFamily="18" charset="0"/>
              </a:rPr>
              <a:t>strategies used greatly affect both initial and future </a:t>
            </a:r>
            <a:r>
              <a:rPr lang="en-GB" sz="2400" dirty="0" smtClean="0">
                <a:latin typeface="Times New Roman" panose="02020603050405020304" pitchFamily="18" charset="0"/>
                <a:ea typeface="Calibri" panose="020F0502020204030204" pitchFamily="34" charset="0"/>
                <a:cs typeface="Times New Roman" panose="02020603050405020304" pitchFamily="18" charset="0"/>
              </a:rPr>
              <a:t>building costs. </a:t>
            </a:r>
          </a:p>
        </p:txBody>
      </p:sp>
    </p:spTree>
    <p:extLst>
      <p:ext uri="{BB962C8B-B14F-4D97-AF65-F5344CB8AC3E}">
        <p14:creationId xmlns:p14="http://schemas.microsoft.com/office/powerpoint/2010/main" val="157759382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5604" y="205740"/>
            <a:ext cx="11644993" cy="662941"/>
          </a:xfrm>
        </p:spPr>
        <p:txBody>
          <a:bodyPr>
            <a:noAutofit/>
          </a:bodyPr>
          <a:lstStyle/>
          <a:p>
            <a:r>
              <a:rPr lang="en-GB" sz="3200" b="1" dirty="0" smtClean="0">
                <a:latin typeface="Times New Roman" panose="02020603050405020304" pitchFamily="18" charset="0"/>
                <a:cs typeface="Times New Roman" panose="02020603050405020304" pitchFamily="18" charset="0"/>
              </a:rPr>
              <a:t/>
            </a:r>
            <a:br>
              <a:rPr lang="en-GB" sz="3200" b="1" dirty="0" smtClean="0">
                <a:latin typeface="Times New Roman" panose="02020603050405020304" pitchFamily="18" charset="0"/>
                <a:cs typeface="Times New Roman" panose="02020603050405020304" pitchFamily="18" charset="0"/>
              </a:rPr>
            </a:br>
            <a:r>
              <a:rPr lang="en-GB" sz="4000" b="1" i="1" dirty="0" smtClean="0">
                <a:latin typeface="Times New Roman" panose="02020603050405020304" pitchFamily="18" charset="0"/>
                <a:cs typeface="Times New Roman" panose="02020603050405020304" pitchFamily="18" charset="0"/>
              </a:rPr>
              <a:t>Cost Estimating and Green Building</a:t>
            </a:r>
            <a:r>
              <a:rPr lang="en-GB" sz="3600" dirty="0" smtClean="0"/>
              <a:t/>
            </a:r>
            <a:br>
              <a:rPr lang="en-GB" sz="3600" dirty="0" smtClean="0"/>
            </a:br>
            <a:endParaRPr lang="en-GB" sz="3600" dirty="0"/>
          </a:p>
        </p:txBody>
      </p:sp>
      <p:sp>
        <p:nvSpPr>
          <p:cNvPr id="3" name="Content Placeholder 2"/>
          <p:cNvSpPr>
            <a:spLocks noGrp="1"/>
          </p:cNvSpPr>
          <p:nvPr>
            <p:ph idx="1"/>
          </p:nvPr>
        </p:nvSpPr>
        <p:spPr>
          <a:xfrm>
            <a:off x="418010" y="742950"/>
            <a:ext cx="11260183" cy="5840730"/>
          </a:xfrm>
        </p:spPr>
        <p:txBody>
          <a:bodyPr>
            <a:noAutofit/>
          </a:bodyPr>
          <a:lstStyle/>
          <a:p>
            <a:pPr>
              <a:lnSpc>
                <a:spcPct val="100000"/>
              </a:lnSpc>
            </a:pPr>
            <a:r>
              <a:rPr lang="en-GB" sz="2200" dirty="0" smtClean="0">
                <a:latin typeface="Times New Roman" panose="02020603050405020304" pitchFamily="18" charset="0"/>
                <a:cs typeface="Times New Roman" panose="02020603050405020304" pitchFamily="18" charset="0"/>
              </a:rPr>
              <a:t>Cost estimating  is the process of projecting the cost of building a physical structure.</a:t>
            </a:r>
          </a:p>
          <a:p>
            <a:pPr>
              <a:lnSpc>
                <a:spcPct val="100000"/>
              </a:lnSpc>
            </a:pPr>
            <a:r>
              <a:rPr lang="en-GB" sz="2200" dirty="0" smtClean="0">
                <a:latin typeface="Times New Roman" panose="02020603050405020304" pitchFamily="18" charset="0"/>
                <a:cs typeface="Times New Roman" panose="02020603050405020304" pitchFamily="18" charset="0"/>
              </a:rPr>
              <a:t>Absence </a:t>
            </a:r>
            <a:r>
              <a:rPr lang="en-GB" sz="2200" dirty="0">
                <a:latin typeface="Times New Roman" panose="02020603050405020304" pitchFamily="18" charset="0"/>
                <a:cs typeface="Times New Roman" panose="02020603050405020304" pitchFamily="18" charset="0"/>
              </a:rPr>
              <a:t>of a cost model and standard method of measurement for green home </a:t>
            </a:r>
            <a:r>
              <a:rPr lang="en-GB" sz="2200" dirty="0" smtClean="0">
                <a:latin typeface="Times New Roman" panose="02020603050405020304" pitchFamily="18" charset="0"/>
                <a:cs typeface="Times New Roman" panose="02020603050405020304" pitchFamily="18" charset="0"/>
              </a:rPr>
              <a:t>design, is </a:t>
            </a:r>
            <a:r>
              <a:rPr lang="en-GB" sz="2200" dirty="0">
                <a:latin typeface="Times New Roman" panose="02020603050405020304" pitchFamily="18" charset="0"/>
                <a:cs typeface="Times New Roman" panose="02020603050405020304" pitchFamily="18" charset="0"/>
              </a:rPr>
              <a:t>causing additional cost towards the construction of green homes as compared to the traditional </a:t>
            </a:r>
            <a:r>
              <a:rPr lang="en-GB" sz="2200" dirty="0" smtClean="0">
                <a:latin typeface="Times New Roman" panose="02020603050405020304" pitchFamily="18" charset="0"/>
                <a:cs typeface="Times New Roman" panose="02020603050405020304" pitchFamily="18" charset="0"/>
              </a:rPr>
              <a:t>building  development (Naamandadin</a:t>
            </a:r>
            <a:r>
              <a:rPr lang="en-GB" sz="2200" dirty="0">
                <a:latin typeface="Times New Roman" panose="02020603050405020304" pitchFamily="18" charset="0"/>
                <a:cs typeface="Times New Roman" panose="02020603050405020304" pitchFamily="18" charset="0"/>
              </a:rPr>
              <a:t>, </a:t>
            </a:r>
            <a:r>
              <a:rPr lang="en-GB" sz="2200" dirty="0" err="1">
                <a:latin typeface="Times New Roman" panose="02020603050405020304" pitchFamily="18" charset="0"/>
                <a:cs typeface="Times New Roman" panose="02020603050405020304" pitchFamily="18" charset="0"/>
              </a:rPr>
              <a:t>Sapian</a:t>
            </a:r>
            <a:r>
              <a:rPr lang="en-GB" sz="2200" dirty="0">
                <a:latin typeface="Times New Roman" panose="02020603050405020304" pitchFamily="18" charset="0"/>
                <a:cs typeface="Times New Roman" panose="02020603050405020304" pitchFamily="18" charset="0"/>
              </a:rPr>
              <a:t> and </a:t>
            </a:r>
            <a:r>
              <a:rPr lang="en-GB" sz="2200" dirty="0" err="1">
                <a:latin typeface="Times New Roman" panose="02020603050405020304" pitchFamily="18" charset="0"/>
                <a:cs typeface="Times New Roman" panose="02020603050405020304" pitchFamily="18" charset="0"/>
              </a:rPr>
              <a:t>Khuzzan</a:t>
            </a:r>
            <a:r>
              <a:rPr lang="en-GB" sz="2200" dirty="0">
                <a:latin typeface="Times New Roman" panose="02020603050405020304" pitchFamily="18" charset="0"/>
                <a:cs typeface="Times New Roman" panose="02020603050405020304" pitchFamily="18" charset="0"/>
              </a:rPr>
              <a:t> 2014)</a:t>
            </a:r>
          </a:p>
          <a:p>
            <a:pPr>
              <a:lnSpc>
                <a:spcPct val="100000"/>
              </a:lnSpc>
            </a:pPr>
            <a:r>
              <a:rPr lang="en-GB" sz="2200" dirty="0">
                <a:solidFill>
                  <a:srgbClr val="000000"/>
                </a:solidFill>
                <a:latin typeface="Times New Roman" panose="02020603050405020304" pitchFamily="18" charset="0"/>
              </a:rPr>
              <a:t>Cost is one of the measures of function and performance of a </a:t>
            </a:r>
            <a:r>
              <a:rPr lang="en-GB" sz="2200" dirty="0" smtClean="0">
                <a:solidFill>
                  <a:srgbClr val="000000"/>
                </a:solidFill>
                <a:latin typeface="Times New Roman" panose="02020603050405020304" pitchFamily="18" charset="0"/>
              </a:rPr>
              <a:t>building.</a:t>
            </a:r>
          </a:p>
          <a:p>
            <a:pPr>
              <a:lnSpc>
                <a:spcPct val="100000"/>
              </a:lnSpc>
            </a:pPr>
            <a:r>
              <a:rPr lang="en-GB" sz="2200" dirty="0" smtClean="0">
                <a:solidFill>
                  <a:srgbClr val="000000"/>
                </a:solidFill>
                <a:latin typeface="Times New Roman" panose="02020603050405020304" pitchFamily="18" charset="0"/>
              </a:rPr>
              <a:t>Construction development cost does not only involve the material costs but also the method of implementation. </a:t>
            </a:r>
          </a:p>
          <a:p>
            <a:pPr>
              <a:lnSpc>
                <a:spcPct val="100000"/>
              </a:lnSpc>
            </a:pPr>
            <a:r>
              <a:rPr lang="en-GB" sz="2200" dirty="0">
                <a:solidFill>
                  <a:srgbClr val="000000"/>
                </a:solidFill>
                <a:latin typeface="Times New Roman" panose="02020603050405020304" pitchFamily="18" charset="0"/>
              </a:rPr>
              <a:t>However, improving occupant health, comfort, and productivity or </a:t>
            </a:r>
            <a:r>
              <a:rPr lang="en-GB" sz="2200" dirty="0" smtClean="0">
                <a:solidFill>
                  <a:srgbClr val="000000"/>
                </a:solidFill>
                <a:latin typeface="Times New Roman" panose="02020603050405020304" pitchFamily="18" charset="0"/>
              </a:rPr>
              <a:t>pollution reduction </a:t>
            </a:r>
            <a:r>
              <a:rPr lang="en-GB" sz="2200" dirty="0">
                <a:solidFill>
                  <a:srgbClr val="000000"/>
                </a:solidFill>
                <a:latin typeface="Times New Roman" panose="02020603050405020304" pitchFamily="18" charset="0"/>
              </a:rPr>
              <a:t>are not easy to quantify. </a:t>
            </a:r>
            <a:endParaRPr lang="en-GB" sz="2200" dirty="0" smtClean="0">
              <a:solidFill>
                <a:srgbClr val="000000"/>
              </a:solidFill>
              <a:latin typeface="Times New Roman" panose="02020603050405020304" pitchFamily="18" charset="0"/>
            </a:endParaRPr>
          </a:p>
          <a:p>
            <a:pPr>
              <a:lnSpc>
                <a:spcPct val="100000"/>
              </a:lnSpc>
            </a:pPr>
            <a:r>
              <a:rPr lang="en-GB" sz="2200" dirty="0" smtClean="0">
                <a:solidFill>
                  <a:srgbClr val="000000"/>
                </a:solidFill>
                <a:latin typeface="Times New Roman" panose="02020603050405020304" pitchFamily="18" charset="0"/>
              </a:rPr>
              <a:t>When </a:t>
            </a:r>
            <a:r>
              <a:rPr lang="en-GB" sz="2200" dirty="0">
                <a:solidFill>
                  <a:srgbClr val="000000"/>
                </a:solidFill>
                <a:latin typeface="Times New Roman" panose="02020603050405020304" pitchFamily="18" charset="0"/>
              </a:rPr>
              <a:t>considering green design and its </a:t>
            </a:r>
            <a:r>
              <a:rPr lang="en-GB" sz="2200" dirty="0" smtClean="0">
                <a:solidFill>
                  <a:srgbClr val="000000"/>
                </a:solidFill>
                <a:latin typeface="Times New Roman" panose="02020603050405020304" pitchFamily="18" charset="0"/>
              </a:rPr>
              <a:t>relationship to </a:t>
            </a:r>
            <a:r>
              <a:rPr lang="en-GB" sz="2200" dirty="0">
                <a:solidFill>
                  <a:srgbClr val="000000"/>
                </a:solidFill>
                <a:latin typeface="Times New Roman" panose="02020603050405020304" pitchFamily="18" charset="0"/>
              </a:rPr>
              <a:t>the construction costs, the costs and benefits have to be analysed </a:t>
            </a:r>
            <a:r>
              <a:rPr lang="en-GB" sz="2200" dirty="0" smtClean="0">
                <a:solidFill>
                  <a:srgbClr val="000000"/>
                </a:solidFill>
                <a:latin typeface="Times New Roman" panose="02020603050405020304" pitchFamily="18" charset="0"/>
              </a:rPr>
              <a:t>using </a:t>
            </a:r>
            <a:r>
              <a:rPr lang="en-GB" sz="2200" dirty="0">
                <a:solidFill>
                  <a:srgbClr val="000000"/>
                </a:solidFill>
                <a:latin typeface="Times New Roman" panose="02020603050405020304" pitchFamily="18" charset="0"/>
              </a:rPr>
              <a:t>a </a:t>
            </a:r>
            <a:r>
              <a:rPr lang="en-GB" sz="2200" dirty="0" smtClean="0">
                <a:solidFill>
                  <a:srgbClr val="000000"/>
                </a:solidFill>
                <a:latin typeface="Times New Roman" panose="02020603050405020304" pitchFamily="18" charset="0"/>
              </a:rPr>
              <a:t>holistic approach.</a:t>
            </a:r>
          </a:p>
          <a:p>
            <a:pPr>
              <a:lnSpc>
                <a:spcPct val="100000"/>
              </a:lnSpc>
            </a:pPr>
            <a:r>
              <a:rPr lang="en-GB" sz="2200" dirty="0">
                <a:solidFill>
                  <a:srgbClr val="000000"/>
                </a:solidFill>
                <a:latin typeface="Times New Roman" panose="02020603050405020304" pitchFamily="18" charset="0"/>
              </a:rPr>
              <a:t> To achieve higher Green rating/marks and to minimizing life cycle impact on both new and rehabilitation programmes, it is essential to establish accurately the cost implications incurred and higher value that GB offer (Qian and </a:t>
            </a:r>
            <a:r>
              <a:rPr lang="en-GB" sz="2200" dirty="0" err="1">
                <a:solidFill>
                  <a:srgbClr val="000000"/>
                </a:solidFill>
                <a:latin typeface="Times New Roman" panose="02020603050405020304" pitchFamily="18" charset="0"/>
              </a:rPr>
              <a:t>Foong</a:t>
            </a:r>
            <a:r>
              <a:rPr lang="en-GB" sz="2200" dirty="0">
                <a:solidFill>
                  <a:srgbClr val="000000"/>
                </a:solidFill>
                <a:latin typeface="Times New Roman" panose="02020603050405020304" pitchFamily="18" charset="0"/>
              </a:rPr>
              <a:t>, 2013) . </a:t>
            </a:r>
          </a:p>
          <a:p>
            <a:pPr>
              <a:lnSpc>
                <a:spcPct val="100000"/>
              </a:lnSpc>
            </a:pPr>
            <a:endParaRPr lang="en-GB" sz="2200" dirty="0" smtClean="0">
              <a:solidFill>
                <a:srgbClr val="000000"/>
              </a:solidFill>
              <a:latin typeface="Times New Roman" panose="02020603050405020304" pitchFamily="18" charset="0"/>
            </a:endParaRPr>
          </a:p>
        </p:txBody>
      </p:sp>
    </p:spTree>
    <p:extLst>
      <p:ext uri="{BB962C8B-B14F-4D97-AF65-F5344CB8AC3E}">
        <p14:creationId xmlns:p14="http://schemas.microsoft.com/office/powerpoint/2010/main" val="80083348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41812" y="116932"/>
            <a:ext cx="11011988" cy="745218"/>
          </a:xfrm>
        </p:spPr>
        <p:txBody>
          <a:bodyPr>
            <a:normAutofit/>
          </a:bodyPr>
          <a:lstStyle/>
          <a:p>
            <a:r>
              <a:rPr lang="en-GB" sz="3600" b="1" i="1" dirty="0">
                <a:latin typeface="Times New Roman" panose="02020603050405020304" pitchFamily="18" charset="0"/>
                <a:ea typeface="Calibri" panose="020F0502020204030204" pitchFamily="34" charset="0"/>
              </a:rPr>
              <a:t>Cost Estimating and Green </a:t>
            </a:r>
            <a:r>
              <a:rPr lang="en-GB" sz="3600" b="1" i="1" dirty="0" smtClean="0">
                <a:latin typeface="Times New Roman" panose="02020603050405020304" pitchFamily="18" charset="0"/>
                <a:ea typeface="Calibri" panose="020F0502020204030204" pitchFamily="34" charset="0"/>
              </a:rPr>
              <a:t>Building cont’d</a:t>
            </a:r>
            <a:endParaRPr lang="en-GB" sz="3600" i="1" dirty="0"/>
          </a:p>
        </p:txBody>
      </p:sp>
      <p:sp>
        <p:nvSpPr>
          <p:cNvPr id="3" name="Content Placeholder 2"/>
          <p:cNvSpPr>
            <a:spLocks noGrp="1"/>
          </p:cNvSpPr>
          <p:nvPr>
            <p:ph idx="1"/>
          </p:nvPr>
        </p:nvSpPr>
        <p:spPr>
          <a:xfrm>
            <a:off x="341812" y="862149"/>
            <a:ext cx="11586952" cy="5663341"/>
          </a:xfrm>
        </p:spPr>
        <p:txBody>
          <a:bodyPr>
            <a:noAutofit/>
          </a:bodyPr>
          <a:lstStyle/>
          <a:p>
            <a:pPr>
              <a:lnSpc>
                <a:spcPct val="100000"/>
              </a:lnSpc>
              <a:spcBef>
                <a:spcPts val="0"/>
              </a:spcBef>
              <a:spcAft>
                <a:spcPts val="1200"/>
              </a:spcAft>
            </a:pPr>
            <a:r>
              <a:rPr lang="en-GB" sz="2200" dirty="0" smtClean="0">
                <a:latin typeface="Times New Roman" panose="02020603050405020304" pitchFamily="18" charset="0"/>
                <a:cs typeface="Times New Roman" panose="02020603050405020304" pitchFamily="18" charset="0"/>
              </a:rPr>
              <a:t>In China incorporation </a:t>
            </a:r>
            <a:r>
              <a:rPr lang="en-GB" sz="2200" dirty="0">
                <a:latin typeface="Times New Roman" panose="02020603050405020304" pitchFamily="18" charset="0"/>
                <a:cs typeface="Times New Roman" panose="02020603050405020304" pitchFamily="18" charset="0"/>
              </a:rPr>
              <a:t>of </a:t>
            </a:r>
            <a:r>
              <a:rPr lang="en-GB" sz="2200" dirty="0" smtClean="0">
                <a:latin typeface="Times New Roman" panose="02020603050405020304" pitchFamily="18" charset="0"/>
                <a:cs typeface="Times New Roman" panose="02020603050405020304" pitchFamily="18" charset="0"/>
              </a:rPr>
              <a:t>GB systems such </a:t>
            </a:r>
            <a:r>
              <a:rPr lang="en-GB" sz="2200" dirty="0">
                <a:latin typeface="Times New Roman" panose="02020603050405020304" pitchFamily="18" charset="0"/>
                <a:cs typeface="Times New Roman" panose="02020603050405020304" pitchFamily="18" charset="0"/>
              </a:rPr>
              <a:t>as </a:t>
            </a:r>
            <a:r>
              <a:rPr lang="en-GB" sz="2200" dirty="0" smtClean="0">
                <a:latin typeface="Times New Roman" panose="02020603050405020304" pitchFamily="18" charset="0"/>
                <a:cs typeface="Times New Roman" panose="02020603050405020304" pitchFamily="18" charset="0"/>
              </a:rPr>
              <a:t>energy-efficient appliances</a:t>
            </a:r>
            <a:r>
              <a:rPr lang="en-GB" sz="2200" dirty="0">
                <a:latin typeface="Times New Roman" panose="02020603050405020304" pitchFamily="18" charset="0"/>
                <a:cs typeface="Times New Roman" panose="02020603050405020304" pitchFamily="18" charset="0"/>
              </a:rPr>
              <a:t>, equipment, and lighting caused the construction costs to </a:t>
            </a:r>
            <a:r>
              <a:rPr lang="en-GB" sz="2200" dirty="0" smtClean="0">
                <a:latin typeface="Times New Roman" panose="02020603050405020304" pitchFamily="18" charset="0"/>
                <a:cs typeface="Times New Roman" panose="02020603050405020304" pitchFamily="18" charset="0"/>
              </a:rPr>
              <a:t>increase by </a:t>
            </a:r>
            <a:r>
              <a:rPr lang="en-GB" sz="2200" dirty="0">
                <a:latin typeface="Times New Roman" panose="02020603050405020304" pitchFamily="18" charset="0"/>
                <a:cs typeface="Times New Roman" panose="02020603050405020304" pitchFamily="18" charset="0"/>
              </a:rPr>
              <a:t>10.77% compared to traditional </a:t>
            </a:r>
            <a:r>
              <a:rPr lang="en-GB" sz="2200" dirty="0" smtClean="0">
                <a:latin typeface="Times New Roman" panose="02020603050405020304" pitchFamily="18" charset="0"/>
                <a:cs typeface="Times New Roman" panose="02020603050405020304" pitchFamily="18" charset="0"/>
              </a:rPr>
              <a:t>buildings.</a:t>
            </a:r>
          </a:p>
          <a:p>
            <a:pPr>
              <a:lnSpc>
                <a:spcPct val="100000"/>
              </a:lnSpc>
              <a:spcBef>
                <a:spcPts val="0"/>
              </a:spcBef>
              <a:spcAft>
                <a:spcPts val="1200"/>
              </a:spcAft>
            </a:pPr>
            <a:r>
              <a:rPr lang="en-GB" sz="2200" dirty="0" smtClean="0">
                <a:latin typeface="Times New Roman" panose="02020603050405020304" pitchFamily="18" charset="0"/>
                <a:cs typeface="Times New Roman" panose="02020603050405020304" pitchFamily="18" charset="0"/>
              </a:rPr>
              <a:t>Also, in China energy efficient technology application </a:t>
            </a:r>
            <a:r>
              <a:rPr lang="en-GB" sz="2200" dirty="0">
                <a:latin typeface="Times New Roman" panose="02020603050405020304" pitchFamily="18" charset="0"/>
                <a:cs typeface="Times New Roman" panose="02020603050405020304" pitchFamily="18" charset="0"/>
              </a:rPr>
              <a:t>(EETA) accounted for a large proportion (more than 50%) of the total incremental costs of </a:t>
            </a:r>
            <a:r>
              <a:rPr lang="en-GB" sz="2200" dirty="0" smtClean="0">
                <a:latin typeface="Times New Roman" panose="02020603050405020304" pitchFamily="18" charset="0"/>
                <a:cs typeface="Times New Roman" panose="02020603050405020304" pitchFamily="18" charset="0"/>
              </a:rPr>
              <a:t>GBs (Sun et al., 2019).</a:t>
            </a:r>
          </a:p>
          <a:p>
            <a:pPr>
              <a:lnSpc>
                <a:spcPct val="100000"/>
              </a:lnSpc>
              <a:spcBef>
                <a:spcPts val="0"/>
              </a:spcBef>
              <a:spcAft>
                <a:spcPts val="1200"/>
              </a:spcAft>
            </a:pPr>
            <a:r>
              <a:rPr lang="en-GB" sz="2200" dirty="0" smtClean="0">
                <a:latin typeface="Times New Roman" panose="02020603050405020304" pitchFamily="18" charset="0"/>
                <a:cs typeface="Times New Roman" panose="02020603050405020304" pitchFamily="18" charset="0"/>
              </a:rPr>
              <a:t>China’s GB case </a:t>
            </a:r>
            <a:r>
              <a:rPr lang="en-GB" sz="2200" dirty="0">
                <a:latin typeface="Times New Roman" panose="02020603050405020304" pitchFamily="18" charset="0"/>
                <a:cs typeface="Times New Roman" panose="02020603050405020304" pitchFamily="18" charset="0"/>
              </a:rPr>
              <a:t>analysis showed that the average green premium percentage of the overall project </a:t>
            </a:r>
            <a:r>
              <a:rPr lang="en-GB" sz="2200" dirty="0" smtClean="0">
                <a:latin typeface="Times New Roman" panose="02020603050405020304" pitchFamily="18" charset="0"/>
                <a:cs typeface="Times New Roman" panose="02020603050405020304" pitchFamily="18" charset="0"/>
              </a:rPr>
              <a:t>investment in </a:t>
            </a:r>
            <a:r>
              <a:rPr lang="en-GB" sz="2200" dirty="0">
                <a:latin typeface="Times New Roman" panose="02020603050405020304" pitchFamily="18" charset="0"/>
                <a:cs typeface="Times New Roman" panose="02020603050405020304" pitchFamily="18" charset="0"/>
              </a:rPr>
              <a:t>China is 10.9%</a:t>
            </a:r>
            <a:endParaRPr lang="en-GB" sz="2200" dirty="0" smtClean="0">
              <a:latin typeface="Times New Roman" panose="02020603050405020304" pitchFamily="18" charset="0"/>
              <a:cs typeface="Times New Roman" panose="02020603050405020304" pitchFamily="18" charset="0"/>
            </a:endParaRPr>
          </a:p>
          <a:p>
            <a:pPr>
              <a:lnSpc>
                <a:spcPct val="100000"/>
              </a:lnSpc>
              <a:spcBef>
                <a:spcPts val="0"/>
              </a:spcBef>
              <a:spcAft>
                <a:spcPts val="1200"/>
              </a:spcAft>
            </a:pPr>
            <a:r>
              <a:rPr lang="en-GB" sz="2200" dirty="0" smtClean="0">
                <a:latin typeface="Times New Roman" panose="02020603050405020304" pitchFamily="18" charset="0"/>
                <a:cs typeface="Times New Roman" panose="02020603050405020304" pitchFamily="18" charset="0"/>
              </a:rPr>
              <a:t>According to </a:t>
            </a:r>
            <a:r>
              <a:rPr lang="en-GB" sz="2200" dirty="0" err="1" smtClean="0">
                <a:latin typeface="Times New Roman" panose="02020603050405020304" pitchFamily="18" charset="0"/>
                <a:cs typeface="Times New Roman" panose="02020603050405020304" pitchFamily="18" charset="0"/>
              </a:rPr>
              <a:t>Dahiru</a:t>
            </a:r>
            <a:r>
              <a:rPr lang="en-GB" sz="2200" dirty="0">
                <a:latin typeface="Times New Roman" panose="02020603050405020304" pitchFamily="18" charset="0"/>
                <a:cs typeface="Times New Roman" panose="02020603050405020304" pitchFamily="18" charset="0"/>
              </a:rPr>
              <a:t> </a:t>
            </a:r>
            <a:r>
              <a:rPr lang="en-GB" sz="2200" dirty="0" smtClean="0">
                <a:latin typeface="Times New Roman" panose="02020603050405020304" pitchFamily="18" charset="0"/>
                <a:cs typeface="Times New Roman" panose="02020603050405020304" pitchFamily="18" charset="0"/>
              </a:rPr>
              <a:t>(2014) and </a:t>
            </a:r>
            <a:r>
              <a:rPr lang="en-GB" sz="2200" dirty="0" err="1" smtClean="0">
                <a:latin typeface="Times New Roman" panose="02020603050405020304" pitchFamily="18" charset="0"/>
                <a:cs typeface="Times New Roman" panose="02020603050405020304" pitchFamily="18" charset="0"/>
              </a:rPr>
              <a:t>Darko</a:t>
            </a:r>
            <a:r>
              <a:rPr lang="en-GB" sz="2200" dirty="0" smtClean="0">
                <a:latin typeface="Times New Roman" panose="02020603050405020304" pitchFamily="18" charset="0"/>
                <a:cs typeface="Times New Roman" panose="02020603050405020304" pitchFamily="18" charset="0"/>
              </a:rPr>
              <a:t> et al., 2017, GBs deliver projects at reduced cost.</a:t>
            </a:r>
          </a:p>
          <a:p>
            <a:pPr>
              <a:lnSpc>
                <a:spcPct val="100000"/>
              </a:lnSpc>
              <a:spcBef>
                <a:spcPts val="600"/>
              </a:spcBef>
              <a:spcAft>
                <a:spcPts val="1200"/>
              </a:spcAft>
            </a:pPr>
            <a:r>
              <a:rPr lang="fi-FI" sz="2200" dirty="0" smtClean="0">
                <a:latin typeface="Times New Roman" panose="02020603050405020304" pitchFamily="18" charset="0"/>
                <a:cs typeface="Times New Roman" panose="02020603050405020304" pitchFamily="18" charset="0"/>
              </a:rPr>
              <a:t>Naamandadin</a:t>
            </a:r>
            <a:r>
              <a:rPr lang="fi-FI" sz="2200" dirty="0">
                <a:latin typeface="Times New Roman" panose="02020603050405020304" pitchFamily="18" charset="0"/>
                <a:cs typeface="Times New Roman" panose="02020603050405020304" pitchFamily="18" charset="0"/>
              </a:rPr>
              <a:t>, Sapian and Khuzzan (2014</a:t>
            </a:r>
            <a:r>
              <a:rPr lang="fi-FI" sz="2200" dirty="0" smtClean="0">
                <a:latin typeface="Times New Roman" panose="02020603050405020304" pitchFamily="18" charset="0"/>
                <a:cs typeface="Times New Roman" panose="02020603050405020304" pitchFamily="18" charset="0"/>
              </a:rPr>
              <a:t>) </a:t>
            </a:r>
            <a:r>
              <a:rPr lang="en-GB" sz="2200" dirty="0" smtClean="0">
                <a:latin typeface="Times New Roman" panose="02020603050405020304" pitchFamily="18" charset="0"/>
                <a:cs typeface="Times New Roman" panose="02020603050405020304" pitchFamily="18" charset="0"/>
              </a:rPr>
              <a:t>suggests </a:t>
            </a:r>
            <a:r>
              <a:rPr lang="en-GB" sz="2200" dirty="0">
                <a:latin typeface="Times New Roman" panose="02020603050405020304" pitchFamily="18" charset="0"/>
                <a:cs typeface="Times New Roman" panose="02020603050405020304" pitchFamily="18" charset="0"/>
              </a:rPr>
              <a:t>that, to succeed in building green and to keep </a:t>
            </a:r>
            <a:r>
              <a:rPr lang="en-GB" sz="2200" dirty="0" smtClean="0">
                <a:latin typeface="Times New Roman" panose="02020603050405020304" pitchFamily="18" charset="0"/>
                <a:cs typeface="Times New Roman" panose="02020603050405020304" pitchFamily="18" charset="0"/>
              </a:rPr>
              <a:t>the costs </a:t>
            </a:r>
            <a:r>
              <a:rPr lang="en-GB" sz="2200" dirty="0">
                <a:latin typeface="Times New Roman" panose="02020603050405020304" pitchFamily="18" charset="0"/>
                <a:cs typeface="Times New Roman" panose="02020603050405020304" pitchFamily="18" charset="0"/>
              </a:rPr>
              <a:t>of its design under control, three critical factors must be understood </a:t>
            </a:r>
            <a:r>
              <a:rPr lang="en-GB" sz="2200" dirty="0" smtClean="0">
                <a:latin typeface="Times New Roman" panose="02020603050405020304" pitchFamily="18" charset="0"/>
                <a:cs typeface="Times New Roman" panose="02020603050405020304" pitchFamily="18" charset="0"/>
              </a:rPr>
              <a:t>and implemented;</a:t>
            </a:r>
          </a:p>
          <a:p>
            <a:pPr marL="0" indent="0">
              <a:lnSpc>
                <a:spcPct val="100000"/>
              </a:lnSpc>
              <a:spcBef>
                <a:spcPts val="600"/>
              </a:spcBef>
              <a:spcAft>
                <a:spcPts val="1200"/>
              </a:spcAft>
              <a:buNone/>
            </a:pPr>
            <a:r>
              <a:rPr lang="en-GB" sz="2200" dirty="0" smtClean="0">
                <a:latin typeface="Times New Roman" panose="02020603050405020304" pitchFamily="18" charset="0"/>
                <a:cs typeface="Times New Roman" panose="02020603050405020304" pitchFamily="18" charset="0"/>
              </a:rPr>
              <a:t> (</a:t>
            </a:r>
            <a:r>
              <a:rPr lang="en-GB" sz="2200" dirty="0" err="1">
                <a:latin typeface="Times New Roman" panose="02020603050405020304" pitchFamily="18" charset="0"/>
                <a:cs typeface="Times New Roman" panose="02020603050405020304" pitchFamily="18" charset="0"/>
              </a:rPr>
              <a:t>i</a:t>
            </a:r>
            <a:r>
              <a:rPr lang="en-GB" sz="2200" dirty="0">
                <a:latin typeface="Times New Roman" panose="02020603050405020304" pitchFamily="18" charset="0"/>
                <a:cs typeface="Times New Roman" panose="02020603050405020304" pitchFamily="18" charset="0"/>
              </a:rPr>
              <a:t>) </a:t>
            </a:r>
            <a:r>
              <a:rPr lang="en-GB" sz="2200" dirty="0" smtClean="0">
                <a:latin typeface="Times New Roman" panose="02020603050405020304" pitchFamily="18" charset="0"/>
                <a:cs typeface="Times New Roman" panose="02020603050405020304" pitchFamily="18" charset="0"/>
              </a:rPr>
              <a:t>Clear </a:t>
            </a:r>
            <a:r>
              <a:rPr lang="en-GB" sz="2200" dirty="0">
                <a:latin typeface="Times New Roman" panose="02020603050405020304" pitchFamily="18" charset="0"/>
                <a:cs typeface="Times New Roman" panose="02020603050405020304" pitchFamily="18" charset="0"/>
              </a:rPr>
              <a:t>goals should be determined </a:t>
            </a:r>
            <a:r>
              <a:rPr lang="en-GB" sz="2200" dirty="0" smtClean="0">
                <a:latin typeface="Times New Roman" panose="02020603050405020304" pitchFamily="18" charset="0"/>
                <a:cs typeface="Times New Roman" panose="02020603050405020304" pitchFamily="18" charset="0"/>
              </a:rPr>
              <a:t>at </a:t>
            </a:r>
            <a:r>
              <a:rPr lang="en-GB" sz="2200" dirty="0">
                <a:latin typeface="Times New Roman" panose="02020603050405020304" pitchFamily="18" charset="0"/>
                <a:cs typeface="Times New Roman" panose="02020603050405020304" pitchFamily="18" charset="0"/>
              </a:rPr>
              <a:t>the </a:t>
            </a:r>
            <a:r>
              <a:rPr lang="en-GB" sz="2200" dirty="0" smtClean="0">
                <a:latin typeface="Times New Roman" panose="02020603050405020304" pitchFamily="18" charset="0"/>
                <a:cs typeface="Times New Roman" panose="02020603050405020304" pitchFamily="18" charset="0"/>
              </a:rPr>
              <a:t>very beginning </a:t>
            </a:r>
            <a:r>
              <a:rPr lang="en-GB" sz="2200" dirty="0">
                <a:latin typeface="Times New Roman" panose="02020603050405020304" pitchFamily="18" charset="0"/>
                <a:cs typeface="Times New Roman" panose="02020603050405020304" pitchFamily="18" charset="0"/>
              </a:rPr>
              <a:t>in the design process</a:t>
            </a:r>
            <a:r>
              <a:rPr lang="en-GB" sz="2200" dirty="0" smtClean="0">
                <a:latin typeface="Times New Roman" panose="02020603050405020304" pitchFamily="18" charset="0"/>
                <a:cs typeface="Times New Roman" panose="02020603050405020304" pitchFamily="18" charset="0"/>
              </a:rPr>
              <a:t>,</a:t>
            </a:r>
          </a:p>
          <a:p>
            <a:pPr marL="0" indent="0">
              <a:lnSpc>
                <a:spcPct val="100000"/>
              </a:lnSpc>
              <a:spcBef>
                <a:spcPts val="0"/>
              </a:spcBef>
              <a:spcAft>
                <a:spcPts val="1200"/>
              </a:spcAft>
              <a:buNone/>
            </a:pPr>
            <a:r>
              <a:rPr lang="en-GB" sz="2200" dirty="0" smtClean="0">
                <a:latin typeface="Times New Roman" panose="02020603050405020304" pitchFamily="18" charset="0"/>
                <a:cs typeface="Times New Roman" panose="02020603050405020304" pitchFamily="18" charset="0"/>
              </a:rPr>
              <a:t> </a:t>
            </a:r>
            <a:r>
              <a:rPr lang="en-GB" sz="2200" dirty="0">
                <a:latin typeface="Times New Roman" panose="02020603050405020304" pitchFamily="18" charset="0"/>
                <a:cs typeface="Times New Roman" panose="02020603050405020304" pitchFamily="18" charset="0"/>
              </a:rPr>
              <a:t>(ii) </a:t>
            </a:r>
            <a:r>
              <a:rPr lang="en-GB" sz="2200" dirty="0" smtClean="0">
                <a:latin typeface="Times New Roman" panose="02020603050405020304" pitchFamily="18" charset="0"/>
                <a:cs typeface="Times New Roman" panose="02020603050405020304" pitchFamily="18" charset="0"/>
              </a:rPr>
              <a:t>Once </a:t>
            </a:r>
            <a:r>
              <a:rPr lang="en-GB" sz="2200" dirty="0">
                <a:latin typeface="Times New Roman" panose="02020603050405020304" pitchFamily="18" charset="0"/>
                <a:cs typeface="Times New Roman" panose="02020603050405020304" pitchFamily="18" charset="0"/>
              </a:rPr>
              <a:t>the sustainability goals have been defined, </a:t>
            </a:r>
            <a:r>
              <a:rPr lang="en-GB" sz="2200" dirty="0" smtClean="0">
                <a:latin typeface="Times New Roman" panose="02020603050405020304" pitchFamily="18" charset="0"/>
                <a:cs typeface="Times New Roman" panose="02020603050405020304" pitchFamily="18" charset="0"/>
              </a:rPr>
              <a:t>it is </a:t>
            </a:r>
            <a:r>
              <a:rPr lang="en-GB" sz="2200" dirty="0">
                <a:latin typeface="Times New Roman" panose="02020603050405020304" pitchFamily="18" charset="0"/>
                <a:cs typeface="Times New Roman" panose="02020603050405020304" pitchFamily="18" charset="0"/>
              </a:rPr>
              <a:t>necessary to integrate them into the </a:t>
            </a:r>
            <a:r>
              <a:rPr lang="en-GB" sz="2200" dirty="0" smtClean="0">
                <a:latin typeface="Times New Roman" panose="02020603050405020304" pitchFamily="18" charset="0"/>
                <a:cs typeface="Times New Roman" panose="02020603050405020304" pitchFamily="18" charset="0"/>
              </a:rPr>
              <a:t>design,</a:t>
            </a:r>
          </a:p>
          <a:p>
            <a:pPr marL="0" indent="0">
              <a:lnSpc>
                <a:spcPct val="100000"/>
              </a:lnSpc>
              <a:spcBef>
                <a:spcPts val="0"/>
              </a:spcBef>
              <a:spcAft>
                <a:spcPts val="1200"/>
              </a:spcAft>
              <a:buNone/>
            </a:pPr>
            <a:r>
              <a:rPr lang="en-GB" sz="2200" dirty="0" smtClean="0">
                <a:latin typeface="Times New Roman" panose="02020603050405020304" pitchFamily="18" charset="0"/>
                <a:cs typeface="Times New Roman" panose="02020603050405020304" pitchFamily="18" charset="0"/>
              </a:rPr>
              <a:t> </a:t>
            </a:r>
            <a:r>
              <a:rPr lang="en-GB" sz="2200" dirty="0">
                <a:latin typeface="Times New Roman" panose="02020603050405020304" pitchFamily="18" charset="0"/>
                <a:cs typeface="Times New Roman" panose="02020603050405020304" pitchFamily="18" charset="0"/>
              </a:rPr>
              <a:t>(iii) </a:t>
            </a:r>
            <a:r>
              <a:rPr lang="en-GB" sz="2200" dirty="0" smtClean="0">
                <a:latin typeface="Times New Roman" panose="02020603050405020304" pitchFamily="18" charset="0"/>
                <a:cs typeface="Times New Roman" panose="02020603050405020304" pitchFamily="18" charset="0"/>
              </a:rPr>
              <a:t>Integrate </a:t>
            </a:r>
            <a:r>
              <a:rPr lang="en-GB" sz="2200" dirty="0">
                <a:latin typeface="Times New Roman" panose="02020603050405020304" pitchFamily="18" charset="0"/>
                <a:cs typeface="Times New Roman" panose="02020603050405020304" pitchFamily="18" charset="0"/>
              </a:rPr>
              <a:t>the construction team into the project team as to avoid poor </a:t>
            </a:r>
            <a:r>
              <a:rPr lang="en-GB" sz="2200" dirty="0" smtClean="0">
                <a:latin typeface="Times New Roman" panose="02020603050405020304" pitchFamily="18" charset="0"/>
                <a:cs typeface="Times New Roman" panose="02020603050405020304" pitchFamily="18" charset="0"/>
              </a:rPr>
              <a:t>construction practices</a:t>
            </a:r>
            <a:r>
              <a:rPr lang="en-GB" sz="2200" dirty="0">
                <a:latin typeface="Times New Roman" panose="02020603050405020304" pitchFamily="18" charset="0"/>
                <a:cs typeface="Times New Roman" panose="02020603050405020304" pitchFamily="18" charset="0"/>
              </a:rPr>
              <a:t>.</a:t>
            </a:r>
          </a:p>
          <a:p>
            <a:pPr marL="0" indent="0">
              <a:lnSpc>
                <a:spcPct val="100000"/>
              </a:lnSpc>
              <a:spcBef>
                <a:spcPts val="0"/>
              </a:spcBef>
              <a:spcAft>
                <a:spcPts val="800"/>
              </a:spcAft>
              <a:buNone/>
            </a:pPr>
            <a:endParaRPr lang="en-US" sz="1800" b="1" i="1" dirty="0" smtClean="0">
              <a:latin typeface="Times New Roman" panose="02020603050405020304" pitchFamily="18" charset="0"/>
              <a:ea typeface="Calibri" panose="020F0502020204030204" pitchFamily="34" charset="0"/>
              <a:cs typeface="Times New Roman" panose="02020603050405020304" pitchFamily="18" charset="0"/>
            </a:endParaRPr>
          </a:p>
          <a:p>
            <a:pPr marL="0" indent="0">
              <a:lnSpc>
                <a:spcPct val="110000"/>
              </a:lnSpc>
              <a:spcBef>
                <a:spcPts val="0"/>
              </a:spcBef>
              <a:spcAft>
                <a:spcPts val="800"/>
              </a:spcAft>
              <a:buNone/>
            </a:pPr>
            <a:endParaRPr lang="en-GB" sz="2000" dirty="0">
              <a:latin typeface="Times New Roman" panose="02020603050405020304" pitchFamily="18" charset="0"/>
              <a:ea typeface="Calibri" panose="020F0502020204030204" pitchFamily="34" charset="0"/>
              <a:cs typeface="Times New Roman" panose="02020603050405020304" pitchFamily="18" charset="0"/>
            </a:endParaRPr>
          </a:p>
          <a:p>
            <a:pPr>
              <a:lnSpc>
                <a:spcPct val="100000"/>
              </a:lnSpc>
              <a:spcBef>
                <a:spcPts val="0"/>
              </a:spcBef>
              <a:spcAft>
                <a:spcPts val="800"/>
              </a:spcAft>
            </a:pPr>
            <a:endParaRPr lang="en-GB" sz="2000" dirty="0" smtClean="0">
              <a:latin typeface="Times New Roman" panose="02020603050405020304" pitchFamily="18" charset="0"/>
              <a:ea typeface="Calibri" panose="020F0502020204030204" pitchFamily="34" charset="0"/>
              <a:cs typeface="Times New Roman" panose="02020603050405020304" pitchFamily="18" charset="0"/>
            </a:endParaRPr>
          </a:p>
          <a:p>
            <a:endParaRPr lang="en-US" sz="2000" dirty="0" smtClean="0">
              <a:latin typeface="Times New Roman" panose="02020603050405020304" pitchFamily="18" charset="0"/>
              <a:ea typeface="Calibri" panose="020F0502020204030204" pitchFamily="34" charset="0"/>
              <a:cs typeface="Times New Roman" panose="02020603050405020304" pitchFamily="18" charset="0"/>
            </a:endParaRPr>
          </a:p>
          <a:p>
            <a:endParaRPr lang="en-US" sz="2000" dirty="0" smtClean="0">
              <a:solidFill>
                <a:prstClr val="black"/>
              </a:solidFill>
              <a:latin typeface="Times New Roman" panose="02020603050405020304" pitchFamily="18" charset="0"/>
              <a:ea typeface="Calibri" panose="020F0502020204030204" pitchFamily="34" charset="0"/>
              <a:cs typeface="Times New Roman" panose="02020603050405020304" pitchFamily="18" charset="0"/>
            </a:endParaRPr>
          </a:p>
          <a:p>
            <a:endParaRPr lang="en-GB"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98715516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41812" y="116932"/>
            <a:ext cx="11011988" cy="745218"/>
          </a:xfrm>
        </p:spPr>
        <p:txBody>
          <a:bodyPr>
            <a:normAutofit/>
          </a:bodyPr>
          <a:lstStyle/>
          <a:p>
            <a:r>
              <a:rPr lang="en-GB" sz="3600" b="1" i="1" dirty="0">
                <a:latin typeface="Times New Roman" panose="02020603050405020304" pitchFamily="18" charset="0"/>
                <a:ea typeface="Calibri" panose="020F0502020204030204" pitchFamily="34" charset="0"/>
              </a:rPr>
              <a:t>Green Building Certification System</a:t>
            </a:r>
            <a:endParaRPr lang="en-GB" sz="3600" i="1" dirty="0"/>
          </a:p>
        </p:txBody>
      </p:sp>
      <p:sp>
        <p:nvSpPr>
          <p:cNvPr id="3" name="Content Placeholder 2"/>
          <p:cNvSpPr>
            <a:spLocks noGrp="1"/>
          </p:cNvSpPr>
          <p:nvPr>
            <p:ph idx="1"/>
          </p:nvPr>
        </p:nvSpPr>
        <p:spPr>
          <a:xfrm>
            <a:off x="341812" y="862149"/>
            <a:ext cx="11586952" cy="5663341"/>
          </a:xfrm>
        </p:spPr>
        <p:txBody>
          <a:bodyPr>
            <a:noAutofit/>
          </a:bodyPr>
          <a:lstStyle/>
          <a:p>
            <a:pPr>
              <a:lnSpc>
                <a:spcPct val="100000"/>
              </a:lnSpc>
              <a:spcBef>
                <a:spcPts val="0"/>
              </a:spcBef>
              <a:spcAft>
                <a:spcPts val="1200"/>
              </a:spcAft>
            </a:pPr>
            <a:r>
              <a:rPr lang="en-GB" sz="2200" dirty="0">
                <a:latin typeface="Times New Roman" panose="02020603050405020304" pitchFamily="18" charset="0"/>
                <a:cs typeface="Times New Roman" panose="02020603050405020304" pitchFamily="18" charset="0"/>
              </a:rPr>
              <a:t>In order to practice the goal of sustainable development, several countries launched green </a:t>
            </a:r>
            <a:r>
              <a:rPr lang="en-GB" sz="2200" dirty="0" smtClean="0">
                <a:latin typeface="Times New Roman" panose="02020603050405020304" pitchFamily="18" charset="0"/>
                <a:cs typeface="Times New Roman" panose="02020603050405020304" pitchFamily="18" charset="0"/>
              </a:rPr>
              <a:t>building promotion </a:t>
            </a:r>
            <a:r>
              <a:rPr lang="en-GB" sz="2200" dirty="0">
                <a:latin typeface="Times New Roman" panose="02020603050405020304" pitchFamily="18" charset="0"/>
                <a:cs typeface="Times New Roman" panose="02020603050405020304" pitchFamily="18" charset="0"/>
              </a:rPr>
              <a:t>activities by the end of the 20th </a:t>
            </a:r>
            <a:r>
              <a:rPr lang="en-GB" sz="2200" dirty="0" smtClean="0">
                <a:latin typeface="Times New Roman" panose="02020603050405020304" pitchFamily="18" charset="0"/>
                <a:cs typeface="Times New Roman" panose="02020603050405020304" pitchFamily="18" charset="0"/>
              </a:rPr>
              <a:t>century</a:t>
            </a:r>
          </a:p>
          <a:p>
            <a:pPr>
              <a:lnSpc>
                <a:spcPct val="100000"/>
              </a:lnSpc>
              <a:spcBef>
                <a:spcPts val="0"/>
              </a:spcBef>
              <a:spcAft>
                <a:spcPts val="1200"/>
              </a:spcAft>
            </a:pPr>
            <a:r>
              <a:rPr lang="en-GB" sz="2200" dirty="0">
                <a:latin typeface="Times New Roman" panose="02020603050405020304" pitchFamily="18" charset="0"/>
                <a:cs typeface="Times New Roman" panose="02020603050405020304" pitchFamily="18" charset="0"/>
              </a:rPr>
              <a:t>M</a:t>
            </a:r>
            <a:r>
              <a:rPr lang="en-GB" sz="2200" dirty="0" smtClean="0">
                <a:latin typeface="Times New Roman" panose="02020603050405020304" pitchFamily="18" charset="0"/>
                <a:cs typeface="Times New Roman" panose="02020603050405020304" pitchFamily="18" charset="0"/>
              </a:rPr>
              <a:t>any </a:t>
            </a:r>
            <a:r>
              <a:rPr lang="en-GB" sz="2200" dirty="0">
                <a:latin typeface="Times New Roman" panose="02020603050405020304" pitchFamily="18" charset="0"/>
                <a:cs typeface="Times New Roman" panose="02020603050405020304" pitchFamily="18" charset="0"/>
              </a:rPr>
              <a:t>countries have developed </a:t>
            </a:r>
            <a:r>
              <a:rPr lang="en-GB" sz="2200" dirty="0" smtClean="0">
                <a:latin typeface="Times New Roman" panose="02020603050405020304" pitchFamily="18" charset="0"/>
                <a:cs typeface="Times New Roman" panose="02020603050405020304" pitchFamily="18" charset="0"/>
              </a:rPr>
              <a:t>various evaluation </a:t>
            </a:r>
            <a:r>
              <a:rPr lang="en-GB" sz="2200" dirty="0">
                <a:latin typeface="Times New Roman" panose="02020603050405020304" pitchFamily="18" charset="0"/>
                <a:cs typeface="Times New Roman" panose="02020603050405020304" pitchFamily="18" charset="0"/>
              </a:rPr>
              <a:t>systems and certification systems for green buildings, such as the </a:t>
            </a:r>
            <a:r>
              <a:rPr lang="en-GB" sz="2200" dirty="0" smtClean="0">
                <a:latin typeface="Times New Roman" panose="02020603050405020304" pitchFamily="18" charset="0"/>
                <a:cs typeface="Times New Roman" panose="02020603050405020304" pitchFamily="18" charset="0"/>
              </a:rPr>
              <a:t>BREEAM </a:t>
            </a:r>
            <a:r>
              <a:rPr lang="en-GB" sz="2200" dirty="0">
                <a:latin typeface="Times New Roman" panose="02020603050405020304" pitchFamily="18" charset="0"/>
                <a:cs typeface="Times New Roman" panose="02020603050405020304" pitchFamily="18" charset="0"/>
              </a:rPr>
              <a:t>in the </a:t>
            </a:r>
            <a:r>
              <a:rPr lang="en-GB" sz="2200" dirty="0" smtClean="0">
                <a:latin typeface="Times New Roman" panose="02020603050405020304" pitchFamily="18" charset="0"/>
                <a:cs typeface="Times New Roman" panose="02020603050405020304" pitchFamily="18" charset="0"/>
              </a:rPr>
              <a:t>UK; LEED </a:t>
            </a:r>
            <a:r>
              <a:rPr lang="en-GB" sz="2200" dirty="0">
                <a:latin typeface="Times New Roman" panose="02020603050405020304" pitchFamily="18" charset="0"/>
                <a:cs typeface="Times New Roman" panose="02020603050405020304" pitchFamily="18" charset="0"/>
              </a:rPr>
              <a:t>in the </a:t>
            </a:r>
            <a:r>
              <a:rPr lang="en-GB" sz="2200" dirty="0" smtClean="0">
                <a:latin typeface="Times New Roman" panose="02020603050405020304" pitchFamily="18" charset="0"/>
                <a:cs typeface="Times New Roman" panose="02020603050405020304" pitchFamily="18" charset="0"/>
              </a:rPr>
              <a:t>USA.</a:t>
            </a:r>
          </a:p>
          <a:p>
            <a:pPr>
              <a:lnSpc>
                <a:spcPct val="100000"/>
              </a:lnSpc>
              <a:spcBef>
                <a:spcPts val="0"/>
              </a:spcBef>
              <a:spcAft>
                <a:spcPts val="1200"/>
              </a:spcAft>
            </a:pPr>
            <a:r>
              <a:rPr lang="en-GB" sz="2200" dirty="0" smtClean="0">
                <a:latin typeface="Times New Roman" panose="02020603050405020304" pitchFamily="18" charset="0"/>
                <a:cs typeface="Times New Roman" panose="02020603050405020304" pitchFamily="18" charset="0"/>
              </a:rPr>
              <a:t>Revenue considerations of GBs </a:t>
            </a:r>
            <a:r>
              <a:rPr lang="en-GB" sz="2200" dirty="0">
                <a:latin typeface="Times New Roman" panose="02020603050405020304" pitchFamily="18" charset="0"/>
                <a:cs typeface="Times New Roman" panose="02020603050405020304" pitchFamily="18" charset="0"/>
              </a:rPr>
              <a:t>are also worthy of </a:t>
            </a:r>
            <a:r>
              <a:rPr lang="en-GB" sz="2200" dirty="0" smtClean="0">
                <a:latin typeface="Times New Roman" panose="02020603050405020304" pitchFamily="18" charset="0"/>
                <a:cs typeface="Times New Roman" panose="02020603050405020304" pitchFamily="18" charset="0"/>
              </a:rPr>
              <a:t>investment; however, additional construction cost associated with GB is also source </a:t>
            </a:r>
            <a:r>
              <a:rPr lang="en-GB" sz="2200" dirty="0">
                <a:latin typeface="Times New Roman" panose="02020603050405020304" pitchFamily="18" charset="0"/>
                <a:cs typeface="Times New Roman" panose="02020603050405020304" pitchFamily="18" charset="0"/>
              </a:rPr>
              <a:t>of </a:t>
            </a:r>
            <a:r>
              <a:rPr lang="en-GB" sz="2200" dirty="0" smtClean="0">
                <a:latin typeface="Times New Roman" panose="02020603050405020304" pitchFamily="18" charset="0"/>
                <a:cs typeface="Times New Roman" panose="02020603050405020304" pitchFamily="18" charset="0"/>
              </a:rPr>
              <a:t>concern (</a:t>
            </a:r>
            <a:r>
              <a:rPr lang="en-GB" sz="2200" dirty="0">
                <a:latin typeface="Times New Roman" panose="02020603050405020304" pitchFamily="18" charset="0"/>
                <a:cs typeface="Times New Roman" panose="02020603050405020304" pitchFamily="18" charset="0"/>
              </a:rPr>
              <a:t>Sun et al., 2019</a:t>
            </a:r>
            <a:r>
              <a:rPr lang="en-GB" sz="2200" dirty="0" smtClean="0">
                <a:latin typeface="Times New Roman" panose="02020603050405020304" pitchFamily="18" charset="0"/>
                <a:cs typeface="Times New Roman" panose="02020603050405020304" pitchFamily="18" charset="0"/>
              </a:rPr>
              <a:t>).</a:t>
            </a:r>
          </a:p>
          <a:p>
            <a:pPr>
              <a:lnSpc>
                <a:spcPct val="100000"/>
              </a:lnSpc>
              <a:spcBef>
                <a:spcPts val="0"/>
              </a:spcBef>
              <a:spcAft>
                <a:spcPts val="1200"/>
              </a:spcAft>
            </a:pPr>
            <a:r>
              <a:rPr lang="en-GB" sz="2200" dirty="0" smtClean="0">
                <a:latin typeface="Times New Roman" panose="02020603050405020304" pitchFamily="18" charset="0"/>
                <a:cs typeface="Times New Roman" panose="02020603050405020304" pitchFamily="18" charset="0"/>
              </a:rPr>
              <a:t>GB certification benefits include tax incentives, visibility of commitment, increased sales and lease rates. </a:t>
            </a:r>
            <a:endParaRPr lang="en-GB" sz="2200" dirty="0">
              <a:latin typeface="Times New Roman" panose="02020603050405020304" pitchFamily="18" charset="0"/>
              <a:cs typeface="Times New Roman" panose="02020603050405020304" pitchFamily="18" charset="0"/>
            </a:endParaRPr>
          </a:p>
          <a:p>
            <a:pPr>
              <a:lnSpc>
                <a:spcPct val="100000"/>
              </a:lnSpc>
              <a:spcBef>
                <a:spcPts val="0"/>
              </a:spcBef>
            </a:pPr>
            <a:endParaRPr lang="en-GB" sz="2200" dirty="0" smtClean="0">
              <a:latin typeface="Times New Roman" panose="02020603050405020304" pitchFamily="18" charset="0"/>
              <a:cs typeface="Times New Roman" panose="02020603050405020304" pitchFamily="18" charset="0"/>
            </a:endParaRPr>
          </a:p>
          <a:p>
            <a:pPr marL="0" indent="0">
              <a:lnSpc>
                <a:spcPct val="100000"/>
              </a:lnSpc>
              <a:spcBef>
                <a:spcPts val="0"/>
              </a:spcBef>
              <a:spcAft>
                <a:spcPts val="800"/>
              </a:spcAft>
              <a:buNone/>
            </a:pPr>
            <a:endParaRPr lang="en-US" sz="1800" b="1" i="1" dirty="0" smtClean="0">
              <a:latin typeface="Times New Roman" panose="02020603050405020304" pitchFamily="18" charset="0"/>
              <a:ea typeface="Calibri" panose="020F0502020204030204" pitchFamily="34" charset="0"/>
              <a:cs typeface="Times New Roman" panose="02020603050405020304" pitchFamily="18" charset="0"/>
            </a:endParaRPr>
          </a:p>
          <a:p>
            <a:pPr marL="0" indent="0">
              <a:lnSpc>
                <a:spcPct val="110000"/>
              </a:lnSpc>
              <a:spcBef>
                <a:spcPts val="0"/>
              </a:spcBef>
              <a:spcAft>
                <a:spcPts val="800"/>
              </a:spcAft>
              <a:buNone/>
            </a:pPr>
            <a:endParaRPr lang="en-GB" sz="2000" dirty="0">
              <a:latin typeface="Times New Roman" panose="02020603050405020304" pitchFamily="18" charset="0"/>
              <a:ea typeface="Calibri" panose="020F0502020204030204" pitchFamily="34" charset="0"/>
              <a:cs typeface="Times New Roman" panose="02020603050405020304" pitchFamily="18" charset="0"/>
            </a:endParaRPr>
          </a:p>
          <a:p>
            <a:pPr>
              <a:lnSpc>
                <a:spcPct val="100000"/>
              </a:lnSpc>
              <a:spcBef>
                <a:spcPts val="0"/>
              </a:spcBef>
              <a:spcAft>
                <a:spcPts val="800"/>
              </a:spcAft>
            </a:pPr>
            <a:endParaRPr lang="en-GB" sz="2000" dirty="0" smtClean="0">
              <a:latin typeface="Times New Roman" panose="02020603050405020304" pitchFamily="18" charset="0"/>
              <a:ea typeface="Calibri" panose="020F0502020204030204" pitchFamily="34" charset="0"/>
              <a:cs typeface="Times New Roman" panose="02020603050405020304" pitchFamily="18" charset="0"/>
            </a:endParaRPr>
          </a:p>
          <a:p>
            <a:endParaRPr lang="en-US" sz="2000" dirty="0" smtClean="0">
              <a:latin typeface="Times New Roman" panose="02020603050405020304" pitchFamily="18" charset="0"/>
              <a:ea typeface="Calibri" panose="020F0502020204030204" pitchFamily="34" charset="0"/>
              <a:cs typeface="Times New Roman" panose="02020603050405020304" pitchFamily="18" charset="0"/>
            </a:endParaRPr>
          </a:p>
          <a:p>
            <a:endParaRPr lang="en-US" sz="2000" dirty="0" smtClean="0">
              <a:solidFill>
                <a:prstClr val="black"/>
              </a:solidFill>
              <a:latin typeface="Times New Roman" panose="02020603050405020304" pitchFamily="18" charset="0"/>
              <a:ea typeface="Calibri" panose="020F0502020204030204" pitchFamily="34" charset="0"/>
              <a:cs typeface="Times New Roman" panose="02020603050405020304" pitchFamily="18" charset="0"/>
            </a:endParaRPr>
          </a:p>
          <a:p>
            <a:endParaRPr lang="en-GB"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94899012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41812" y="116932"/>
            <a:ext cx="11011988" cy="745218"/>
          </a:xfrm>
        </p:spPr>
        <p:txBody>
          <a:bodyPr>
            <a:normAutofit/>
          </a:bodyPr>
          <a:lstStyle/>
          <a:p>
            <a:r>
              <a:rPr lang="en-GB" sz="3600" b="1" i="1" dirty="0">
                <a:latin typeface="Times New Roman" panose="02020603050405020304" pitchFamily="18" charset="0"/>
                <a:ea typeface="Calibri" panose="020F0502020204030204" pitchFamily="34" charset="0"/>
              </a:rPr>
              <a:t>Green Building Certification </a:t>
            </a:r>
            <a:r>
              <a:rPr lang="en-GB" sz="3600" b="1" i="1" dirty="0" smtClean="0">
                <a:latin typeface="Times New Roman" panose="02020603050405020304" pitchFamily="18" charset="0"/>
                <a:ea typeface="Calibri" panose="020F0502020204030204" pitchFamily="34" charset="0"/>
              </a:rPr>
              <a:t>System cont’d</a:t>
            </a:r>
            <a:endParaRPr lang="en-GB" sz="3600" i="1" dirty="0"/>
          </a:p>
        </p:txBody>
      </p:sp>
      <p:sp>
        <p:nvSpPr>
          <p:cNvPr id="3" name="Content Placeholder 2"/>
          <p:cNvSpPr>
            <a:spLocks noGrp="1"/>
          </p:cNvSpPr>
          <p:nvPr>
            <p:ph idx="1"/>
          </p:nvPr>
        </p:nvSpPr>
        <p:spPr>
          <a:xfrm>
            <a:off x="341812" y="862149"/>
            <a:ext cx="11586952" cy="5663341"/>
          </a:xfrm>
        </p:spPr>
        <p:txBody>
          <a:bodyPr>
            <a:noAutofit/>
          </a:bodyPr>
          <a:lstStyle/>
          <a:p>
            <a:pPr marL="0" indent="0">
              <a:lnSpc>
                <a:spcPct val="100000"/>
              </a:lnSpc>
              <a:spcBef>
                <a:spcPts val="0"/>
              </a:spcBef>
              <a:spcAft>
                <a:spcPts val="1200"/>
              </a:spcAft>
              <a:buNone/>
            </a:pPr>
            <a:endParaRPr lang="en-GB" sz="2200" dirty="0">
              <a:latin typeface="Times New Roman" panose="02020603050405020304" pitchFamily="18" charset="0"/>
              <a:cs typeface="Times New Roman" panose="02020603050405020304" pitchFamily="18" charset="0"/>
            </a:endParaRPr>
          </a:p>
          <a:p>
            <a:pPr>
              <a:lnSpc>
                <a:spcPct val="100000"/>
              </a:lnSpc>
              <a:spcBef>
                <a:spcPts val="0"/>
              </a:spcBef>
            </a:pPr>
            <a:endParaRPr lang="en-GB" sz="2200" dirty="0" smtClean="0">
              <a:latin typeface="Times New Roman" panose="02020603050405020304" pitchFamily="18" charset="0"/>
              <a:cs typeface="Times New Roman" panose="02020603050405020304" pitchFamily="18" charset="0"/>
            </a:endParaRPr>
          </a:p>
          <a:p>
            <a:pPr marL="0" indent="0">
              <a:lnSpc>
                <a:spcPct val="100000"/>
              </a:lnSpc>
              <a:spcBef>
                <a:spcPts val="0"/>
              </a:spcBef>
              <a:spcAft>
                <a:spcPts val="800"/>
              </a:spcAft>
              <a:buNone/>
            </a:pPr>
            <a:endParaRPr lang="en-US" sz="1800" b="1" i="1" dirty="0" smtClean="0">
              <a:latin typeface="Times New Roman" panose="02020603050405020304" pitchFamily="18" charset="0"/>
              <a:ea typeface="Calibri" panose="020F0502020204030204" pitchFamily="34" charset="0"/>
              <a:cs typeface="Times New Roman" panose="02020603050405020304" pitchFamily="18" charset="0"/>
            </a:endParaRPr>
          </a:p>
          <a:p>
            <a:pPr marL="0" indent="0">
              <a:lnSpc>
                <a:spcPct val="110000"/>
              </a:lnSpc>
              <a:spcBef>
                <a:spcPts val="0"/>
              </a:spcBef>
              <a:spcAft>
                <a:spcPts val="800"/>
              </a:spcAft>
              <a:buNone/>
            </a:pPr>
            <a:endParaRPr lang="en-GB" sz="2000" dirty="0">
              <a:latin typeface="Times New Roman" panose="02020603050405020304" pitchFamily="18" charset="0"/>
              <a:ea typeface="Calibri" panose="020F0502020204030204" pitchFamily="34" charset="0"/>
              <a:cs typeface="Times New Roman" panose="02020603050405020304" pitchFamily="18" charset="0"/>
            </a:endParaRPr>
          </a:p>
          <a:p>
            <a:pPr>
              <a:lnSpc>
                <a:spcPct val="100000"/>
              </a:lnSpc>
              <a:spcBef>
                <a:spcPts val="0"/>
              </a:spcBef>
              <a:spcAft>
                <a:spcPts val="800"/>
              </a:spcAft>
            </a:pPr>
            <a:endParaRPr lang="en-GB" sz="2000" dirty="0" smtClean="0">
              <a:latin typeface="Times New Roman" panose="02020603050405020304" pitchFamily="18" charset="0"/>
              <a:ea typeface="Calibri" panose="020F0502020204030204" pitchFamily="34" charset="0"/>
              <a:cs typeface="Times New Roman" panose="02020603050405020304" pitchFamily="18" charset="0"/>
            </a:endParaRPr>
          </a:p>
          <a:p>
            <a:endParaRPr lang="en-US" sz="2000" dirty="0" smtClean="0">
              <a:latin typeface="Times New Roman" panose="02020603050405020304" pitchFamily="18" charset="0"/>
              <a:ea typeface="Calibri" panose="020F0502020204030204" pitchFamily="34" charset="0"/>
              <a:cs typeface="Times New Roman" panose="02020603050405020304" pitchFamily="18" charset="0"/>
            </a:endParaRPr>
          </a:p>
          <a:p>
            <a:endParaRPr lang="en-US" sz="2000" dirty="0" smtClean="0">
              <a:solidFill>
                <a:prstClr val="black"/>
              </a:solidFill>
              <a:latin typeface="Times New Roman" panose="02020603050405020304" pitchFamily="18" charset="0"/>
              <a:ea typeface="Calibri" panose="020F0502020204030204" pitchFamily="34" charset="0"/>
              <a:cs typeface="Times New Roman" panose="02020603050405020304" pitchFamily="18" charset="0"/>
            </a:endParaRPr>
          </a:p>
          <a:p>
            <a:endParaRPr lang="en-GB" sz="2000" dirty="0">
              <a:latin typeface="Times New Roman" panose="02020603050405020304" pitchFamily="18" charset="0"/>
              <a:cs typeface="Times New Roman" panose="02020603050405020304" pitchFamily="18" charset="0"/>
            </a:endParaRPr>
          </a:p>
        </p:txBody>
      </p:sp>
      <p:pic>
        <p:nvPicPr>
          <p:cNvPr id="5" name="Picture 4"/>
          <p:cNvPicPr>
            <a:picLocks noChangeAspect="1"/>
          </p:cNvPicPr>
          <p:nvPr/>
        </p:nvPicPr>
        <p:blipFill>
          <a:blip r:embed="rId2"/>
          <a:stretch>
            <a:fillRect/>
          </a:stretch>
        </p:blipFill>
        <p:spPr>
          <a:xfrm>
            <a:off x="1066364" y="889796"/>
            <a:ext cx="10059272" cy="5078408"/>
          </a:xfrm>
          <a:prstGeom prst="rect">
            <a:avLst/>
          </a:prstGeom>
        </p:spPr>
      </p:pic>
    </p:spTree>
    <p:extLst>
      <p:ext uri="{BB962C8B-B14F-4D97-AF65-F5344CB8AC3E}">
        <p14:creationId xmlns:p14="http://schemas.microsoft.com/office/powerpoint/2010/main" val="372507220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41812" y="116932"/>
            <a:ext cx="11011988" cy="745218"/>
          </a:xfrm>
        </p:spPr>
        <p:txBody>
          <a:bodyPr>
            <a:normAutofit/>
          </a:bodyPr>
          <a:lstStyle/>
          <a:p>
            <a:r>
              <a:rPr lang="en-GB" sz="3600" b="1" i="1" dirty="0">
                <a:latin typeface="Times New Roman" panose="02020603050405020304" pitchFamily="18" charset="0"/>
                <a:ea typeface="Calibri" panose="020F0502020204030204" pitchFamily="34" charset="0"/>
              </a:rPr>
              <a:t>Green Building Economic Evaluation Techniques</a:t>
            </a:r>
            <a:endParaRPr lang="en-GB" sz="3600" i="1" dirty="0"/>
          </a:p>
        </p:txBody>
      </p:sp>
      <p:sp>
        <p:nvSpPr>
          <p:cNvPr id="3" name="Content Placeholder 2"/>
          <p:cNvSpPr>
            <a:spLocks noGrp="1"/>
          </p:cNvSpPr>
          <p:nvPr>
            <p:ph idx="1"/>
          </p:nvPr>
        </p:nvSpPr>
        <p:spPr>
          <a:xfrm>
            <a:off x="341812" y="862149"/>
            <a:ext cx="11586952" cy="5663341"/>
          </a:xfrm>
        </p:spPr>
        <p:txBody>
          <a:bodyPr>
            <a:noAutofit/>
          </a:bodyPr>
          <a:lstStyle/>
          <a:p>
            <a:pPr>
              <a:lnSpc>
                <a:spcPct val="100000"/>
              </a:lnSpc>
              <a:spcBef>
                <a:spcPts val="0"/>
              </a:spcBef>
              <a:spcAft>
                <a:spcPts val="1200"/>
              </a:spcAft>
            </a:pPr>
            <a:r>
              <a:rPr lang="en-GB" sz="2400" dirty="0" smtClean="0">
                <a:latin typeface="Times New Roman" panose="02020603050405020304" pitchFamily="18" charset="0"/>
                <a:cs typeface="Times New Roman" panose="02020603050405020304" pitchFamily="18" charset="0"/>
              </a:rPr>
              <a:t>Following incorporation </a:t>
            </a:r>
            <a:r>
              <a:rPr lang="en-GB" sz="2400" dirty="0">
                <a:latin typeface="Times New Roman" panose="02020603050405020304" pitchFamily="18" charset="0"/>
                <a:cs typeface="Times New Roman" panose="02020603050405020304" pitchFamily="18" charset="0"/>
              </a:rPr>
              <a:t>of </a:t>
            </a:r>
            <a:r>
              <a:rPr lang="en-GB" sz="2400" dirty="0" smtClean="0">
                <a:latin typeface="Times New Roman" panose="02020603050405020304" pitchFamily="18" charset="0"/>
                <a:cs typeface="Times New Roman" panose="02020603050405020304" pitchFamily="18" charset="0"/>
              </a:rPr>
              <a:t>GB components like energy-efficient appliances</a:t>
            </a:r>
            <a:r>
              <a:rPr lang="en-GB" sz="2400" dirty="0">
                <a:latin typeface="Times New Roman" panose="02020603050405020304" pitchFamily="18" charset="0"/>
                <a:cs typeface="Times New Roman" panose="02020603050405020304" pitchFamily="18" charset="0"/>
              </a:rPr>
              <a:t>, equipment, and lighting caused the construction costs to </a:t>
            </a:r>
            <a:r>
              <a:rPr lang="en-GB" sz="2400" dirty="0" smtClean="0">
                <a:latin typeface="Times New Roman" panose="02020603050405020304" pitchFamily="18" charset="0"/>
                <a:cs typeface="Times New Roman" panose="02020603050405020304" pitchFamily="18" charset="0"/>
              </a:rPr>
              <a:t>increase by </a:t>
            </a:r>
            <a:r>
              <a:rPr lang="en-GB" sz="2400" dirty="0">
                <a:latin typeface="Times New Roman" panose="02020603050405020304" pitchFamily="18" charset="0"/>
                <a:cs typeface="Times New Roman" panose="02020603050405020304" pitchFamily="18" charset="0"/>
              </a:rPr>
              <a:t>10.77% compared to traditional </a:t>
            </a:r>
            <a:r>
              <a:rPr lang="en-GB" sz="2400" dirty="0" smtClean="0">
                <a:latin typeface="Times New Roman" panose="02020603050405020304" pitchFamily="18" charset="0"/>
                <a:cs typeface="Times New Roman" panose="02020603050405020304" pitchFamily="18" charset="0"/>
              </a:rPr>
              <a:t>buildings (</a:t>
            </a:r>
            <a:r>
              <a:rPr lang="en-GB" sz="2400" dirty="0">
                <a:latin typeface="Times New Roman" panose="02020603050405020304" pitchFamily="18" charset="0"/>
                <a:cs typeface="Times New Roman" panose="02020603050405020304" pitchFamily="18" charset="0"/>
              </a:rPr>
              <a:t>Sun et al., 2019</a:t>
            </a:r>
            <a:r>
              <a:rPr lang="en-GB" sz="2400" dirty="0" smtClean="0">
                <a:latin typeface="Times New Roman" panose="02020603050405020304" pitchFamily="18" charset="0"/>
                <a:cs typeface="Times New Roman" panose="02020603050405020304" pitchFamily="18" charset="0"/>
              </a:rPr>
              <a:t>).</a:t>
            </a:r>
          </a:p>
          <a:p>
            <a:pPr>
              <a:lnSpc>
                <a:spcPct val="100000"/>
              </a:lnSpc>
              <a:spcBef>
                <a:spcPts val="0"/>
              </a:spcBef>
              <a:spcAft>
                <a:spcPts val="1200"/>
              </a:spcAft>
            </a:pPr>
            <a:r>
              <a:rPr lang="en-GB" sz="2400" dirty="0" smtClean="0">
                <a:latin typeface="Times New Roman" panose="02020603050405020304" pitchFamily="18" charset="0"/>
                <a:cs typeface="Times New Roman" panose="02020603050405020304" pitchFamily="18" charset="0"/>
              </a:rPr>
              <a:t>Energy </a:t>
            </a:r>
            <a:r>
              <a:rPr lang="en-GB" sz="2400" dirty="0">
                <a:latin typeface="Times New Roman" panose="02020603050405020304" pitchFamily="18" charset="0"/>
                <a:cs typeface="Times New Roman" panose="02020603050405020304" pitchFamily="18" charset="0"/>
              </a:rPr>
              <a:t>used in buildings accounts for nearly 50% of Carbon Dioxide emissions in the </a:t>
            </a:r>
            <a:r>
              <a:rPr lang="en-GB" sz="2400" dirty="0" smtClean="0">
                <a:latin typeface="Times New Roman" panose="02020603050405020304" pitchFamily="18" charset="0"/>
                <a:cs typeface="Times New Roman" panose="02020603050405020304" pitchFamily="18" charset="0"/>
              </a:rPr>
              <a:t>UK (John and Jones, </a:t>
            </a:r>
            <a:r>
              <a:rPr lang="en-GB" sz="2400" dirty="0">
                <a:latin typeface="Times New Roman" panose="02020603050405020304" pitchFamily="18" charset="0"/>
                <a:cs typeface="Times New Roman" panose="02020603050405020304" pitchFamily="18" charset="0"/>
              </a:rPr>
              <a:t>2019</a:t>
            </a:r>
            <a:r>
              <a:rPr lang="en-GB" sz="2400" dirty="0" smtClean="0">
                <a:latin typeface="Times New Roman" panose="02020603050405020304" pitchFamily="18" charset="0"/>
                <a:cs typeface="Times New Roman" panose="02020603050405020304" pitchFamily="18" charset="0"/>
              </a:rPr>
              <a:t>).</a:t>
            </a:r>
          </a:p>
          <a:p>
            <a:pPr>
              <a:lnSpc>
                <a:spcPct val="100000"/>
              </a:lnSpc>
              <a:spcBef>
                <a:spcPts val="0"/>
              </a:spcBef>
              <a:spcAft>
                <a:spcPts val="1200"/>
              </a:spcAft>
            </a:pPr>
            <a:r>
              <a:rPr lang="en-GB" sz="2400" dirty="0" smtClean="0">
                <a:latin typeface="Times New Roman" panose="02020603050405020304" pitchFamily="18" charset="0"/>
                <a:cs typeface="Times New Roman" panose="02020603050405020304" pitchFamily="18" charset="0"/>
              </a:rPr>
              <a:t>It is indicative that energy system in building is the most contentious in terms of GB design and  implementation. </a:t>
            </a:r>
          </a:p>
          <a:p>
            <a:pPr>
              <a:lnSpc>
                <a:spcPct val="100000"/>
              </a:lnSpc>
              <a:spcBef>
                <a:spcPts val="0"/>
              </a:spcBef>
              <a:spcAft>
                <a:spcPts val="1200"/>
              </a:spcAft>
            </a:pPr>
            <a:r>
              <a:rPr lang="en-GB" sz="2400" dirty="0" smtClean="0">
                <a:latin typeface="Times New Roman" panose="02020603050405020304" pitchFamily="18" charset="0"/>
                <a:cs typeface="Times New Roman" panose="02020603050405020304" pitchFamily="18" charset="0"/>
              </a:rPr>
              <a:t>Hence, means of  sustainable energy provision has to be subjected to economic evaluation.</a:t>
            </a:r>
          </a:p>
          <a:p>
            <a:pPr>
              <a:lnSpc>
                <a:spcPct val="100000"/>
              </a:lnSpc>
              <a:spcBef>
                <a:spcPts val="0"/>
              </a:spcBef>
              <a:spcAft>
                <a:spcPts val="1200"/>
              </a:spcAft>
            </a:pPr>
            <a:r>
              <a:rPr lang="en-GB" sz="2400" dirty="0" smtClean="0">
                <a:latin typeface="Times New Roman" panose="02020603050405020304" pitchFamily="18" charset="0"/>
                <a:cs typeface="Times New Roman" panose="02020603050405020304" pitchFamily="18" charset="0"/>
              </a:rPr>
              <a:t>Renewable energy systems (RES) has been identified as the most sustainable means of energy provision in all ramifications.</a:t>
            </a:r>
          </a:p>
          <a:p>
            <a:pPr>
              <a:lnSpc>
                <a:spcPct val="100000"/>
              </a:lnSpc>
              <a:spcBef>
                <a:spcPts val="0"/>
              </a:spcBef>
              <a:spcAft>
                <a:spcPts val="1200"/>
              </a:spcAft>
            </a:pPr>
            <a:r>
              <a:rPr lang="en-GB" sz="2400" dirty="0" smtClean="0">
                <a:latin typeface="Times New Roman" panose="02020603050405020304" pitchFamily="18" charset="0"/>
                <a:cs typeface="Times New Roman" panose="02020603050405020304" pitchFamily="18" charset="0"/>
              </a:rPr>
              <a:t>However, RES have been tagged exorbitant in terms of initial cost but with no/less running cost.  </a:t>
            </a:r>
          </a:p>
          <a:p>
            <a:pPr>
              <a:lnSpc>
                <a:spcPct val="100000"/>
              </a:lnSpc>
              <a:spcBef>
                <a:spcPts val="0"/>
              </a:spcBef>
              <a:spcAft>
                <a:spcPts val="1200"/>
              </a:spcAft>
            </a:pPr>
            <a:endParaRPr lang="en-GB" sz="2200" dirty="0" smtClean="0">
              <a:latin typeface="Times New Roman" panose="02020603050405020304" pitchFamily="18" charset="0"/>
              <a:cs typeface="Times New Roman" panose="02020603050405020304" pitchFamily="18" charset="0"/>
            </a:endParaRPr>
          </a:p>
          <a:p>
            <a:pPr marL="0" indent="0">
              <a:lnSpc>
                <a:spcPct val="100000"/>
              </a:lnSpc>
              <a:spcBef>
                <a:spcPts val="0"/>
              </a:spcBef>
              <a:buNone/>
            </a:pPr>
            <a:endParaRPr lang="en-GB" sz="2200" dirty="0" smtClean="0">
              <a:latin typeface="Times New Roman" panose="02020603050405020304" pitchFamily="18" charset="0"/>
              <a:cs typeface="Times New Roman" panose="02020603050405020304" pitchFamily="18" charset="0"/>
            </a:endParaRPr>
          </a:p>
          <a:p>
            <a:pPr marL="0" indent="0">
              <a:lnSpc>
                <a:spcPct val="100000"/>
              </a:lnSpc>
              <a:spcBef>
                <a:spcPts val="0"/>
              </a:spcBef>
              <a:spcAft>
                <a:spcPts val="800"/>
              </a:spcAft>
              <a:buNone/>
            </a:pPr>
            <a:endParaRPr lang="en-US" sz="1800" b="1" i="1" dirty="0" smtClean="0">
              <a:latin typeface="Times New Roman" panose="02020603050405020304" pitchFamily="18" charset="0"/>
              <a:ea typeface="Calibri" panose="020F0502020204030204" pitchFamily="34" charset="0"/>
              <a:cs typeface="Times New Roman" panose="02020603050405020304" pitchFamily="18" charset="0"/>
            </a:endParaRPr>
          </a:p>
          <a:p>
            <a:pPr marL="0" indent="0">
              <a:lnSpc>
                <a:spcPct val="110000"/>
              </a:lnSpc>
              <a:spcBef>
                <a:spcPts val="0"/>
              </a:spcBef>
              <a:spcAft>
                <a:spcPts val="800"/>
              </a:spcAft>
              <a:buNone/>
            </a:pPr>
            <a:endParaRPr lang="en-GB" sz="2000" dirty="0">
              <a:latin typeface="Times New Roman" panose="02020603050405020304" pitchFamily="18" charset="0"/>
              <a:ea typeface="Calibri" panose="020F0502020204030204" pitchFamily="34" charset="0"/>
              <a:cs typeface="Times New Roman" panose="02020603050405020304" pitchFamily="18" charset="0"/>
            </a:endParaRPr>
          </a:p>
          <a:p>
            <a:pPr>
              <a:lnSpc>
                <a:spcPct val="100000"/>
              </a:lnSpc>
              <a:spcBef>
                <a:spcPts val="0"/>
              </a:spcBef>
              <a:spcAft>
                <a:spcPts val="800"/>
              </a:spcAft>
            </a:pPr>
            <a:endParaRPr lang="en-GB" sz="2000" dirty="0" smtClean="0">
              <a:latin typeface="Times New Roman" panose="02020603050405020304" pitchFamily="18" charset="0"/>
              <a:ea typeface="Calibri" panose="020F0502020204030204" pitchFamily="34" charset="0"/>
              <a:cs typeface="Times New Roman" panose="02020603050405020304" pitchFamily="18" charset="0"/>
            </a:endParaRPr>
          </a:p>
          <a:p>
            <a:endParaRPr lang="en-US" sz="2000" dirty="0" smtClean="0">
              <a:latin typeface="Times New Roman" panose="02020603050405020304" pitchFamily="18" charset="0"/>
              <a:ea typeface="Calibri" panose="020F0502020204030204" pitchFamily="34" charset="0"/>
              <a:cs typeface="Times New Roman" panose="02020603050405020304" pitchFamily="18" charset="0"/>
            </a:endParaRPr>
          </a:p>
          <a:p>
            <a:endParaRPr lang="en-US" sz="2000" dirty="0" smtClean="0">
              <a:solidFill>
                <a:prstClr val="black"/>
              </a:solidFill>
              <a:latin typeface="Times New Roman" panose="02020603050405020304" pitchFamily="18" charset="0"/>
              <a:ea typeface="Calibri" panose="020F0502020204030204" pitchFamily="34" charset="0"/>
              <a:cs typeface="Times New Roman" panose="02020603050405020304" pitchFamily="18" charset="0"/>
            </a:endParaRPr>
          </a:p>
          <a:p>
            <a:endParaRPr lang="en-GB"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418977732"/>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41812" y="116932"/>
            <a:ext cx="11586952" cy="745218"/>
          </a:xfrm>
        </p:spPr>
        <p:txBody>
          <a:bodyPr>
            <a:normAutofit/>
          </a:bodyPr>
          <a:lstStyle/>
          <a:p>
            <a:r>
              <a:rPr lang="en-GB" sz="3600" b="1" i="1" dirty="0">
                <a:latin typeface="Times New Roman" panose="02020603050405020304" pitchFamily="18" charset="0"/>
                <a:ea typeface="Calibri" panose="020F0502020204030204" pitchFamily="34" charset="0"/>
              </a:rPr>
              <a:t>Green Building Economic Evaluation </a:t>
            </a:r>
            <a:r>
              <a:rPr lang="en-GB" sz="3600" b="1" i="1" dirty="0" smtClean="0">
                <a:latin typeface="Times New Roman" panose="02020603050405020304" pitchFamily="18" charset="0"/>
                <a:ea typeface="Calibri" panose="020F0502020204030204" pitchFamily="34" charset="0"/>
              </a:rPr>
              <a:t>Techniques cont’d</a:t>
            </a:r>
            <a:endParaRPr lang="en-GB" sz="3600" i="1" dirty="0"/>
          </a:p>
        </p:txBody>
      </p:sp>
      <p:sp>
        <p:nvSpPr>
          <p:cNvPr id="3" name="Content Placeholder 2"/>
          <p:cNvSpPr>
            <a:spLocks noGrp="1"/>
          </p:cNvSpPr>
          <p:nvPr>
            <p:ph idx="1"/>
          </p:nvPr>
        </p:nvSpPr>
        <p:spPr>
          <a:xfrm>
            <a:off x="341812" y="862149"/>
            <a:ext cx="11586952" cy="5663341"/>
          </a:xfrm>
        </p:spPr>
        <p:txBody>
          <a:bodyPr>
            <a:noAutofit/>
          </a:bodyPr>
          <a:lstStyle/>
          <a:p>
            <a:pPr>
              <a:lnSpc>
                <a:spcPct val="100000"/>
              </a:lnSpc>
              <a:spcBef>
                <a:spcPts val="0"/>
              </a:spcBef>
              <a:spcAft>
                <a:spcPts val="1200"/>
              </a:spcAft>
            </a:pPr>
            <a:r>
              <a:rPr lang="en-GB" sz="2200" dirty="0">
                <a:latin typeface="Times New Roman" panose="02020603050405020304" pitchFamily="18" charset="0"/>
                <a:cs typeface="Times New Roman" panose="02020603050405020304" pitchFamily="18" charset="0"/>
              </a:rPr>
              <a:t>According to Short et al</a:t>
            </a:r>
            <a:r>
              <a:rPr lang="en-GB" sz="2200" dirty="0" smtClean="0">
                <a:latin typeface="Times New Roman" panose="02020603050405020304" pitchFamily="18" charset="0"/>
                <a:cs typeface="Times New Roman" panose="02020603050405020304" pitchFamily="18" charset="0"/>
              </a:rPr>
              <a:t>., </a:t>
            </a:r>
            <a:r>
              <a:rPr lang="en-GB" sz="2200" dirty="0">
                <a:latin typeface="Times New Roman" panose="02020603050405020304" pitchFamily="18" charset="0"/>
                <a:cs typeface="Times New Roman" panose="02020603050405020304" pitchFamily="18" charset="0"/>
              </a:rPr>
              <a:t>(2005) there are many </a:t>
            </a:r>
            <a:r>
              <a:rPr lang="en-GB" sz="2200" dirty="0" smtClean="0">
                <a:latin typeface="Times New Roman" panose="02020603050405020304" pitchFamily="18" charset="0"/>
                <a:cs typeface="Times New Roman" panose="02020603050405020304" pitchFamily="18" charset="0"/>
              </a:rPr>
              <a:t>available techniques </a:t>
            </a:r>
            <a:r>
              <a:rPr lang="en-GB" sz="2200" dirty="0">
                <a:latin typeface="Times New Roman" panose="02020603050405020304" pitchFamily="18" charset="0"/>
                <a:cs typeface="Times New Roman" panose="02020603050405020304" pitchFamily="18" charset="0"/>
              </a:rPr>
              <a:t>for economic evaluation and investment appraisal of energy systems, including net present value (NPV), </a:t>
            </a:r>
            <a:r>
              <a:rPr lang="en-GB" sz="2200" dirty="0" err="1">
                <a:latin typeface="Times New Roman" panose="02020603050405020304" pitchFamily="18" charset="0"/>
                <a:cs typeface="Times New Roman" panose="02020603050405020304" pitchFamily="18" charset="0"/>
              </a:rPr>
              <a:t>levelised</a:t>
            </a:r>
            <a:r>
              <a:rPr lang="en-GB" sz="2200" dirty="0">
                <a:latin typeface="Times New Roman" panose="02020603050405020304" pitchFamily="18" charset="0"/>
                <a:cs typeface="Times New Roman" panose="02020603050405020304" pitchFamily="18" charset="0"/>
              </a:rPr>
              <a:t> cost of energy (LCOE), </a:t>
            </a:r>
            <a:r>
              <a:rPr lang="en-GB" sz="2200" dirty="0" smtClean="0">
                <a:latin typeface="Times New Roman" panose="02020603050405020304" pitchFamily="18" charset="0"/>
                <a:cs typeface="Times New Roman" panose="02020603050405020304" pitchFamily="18" charset="0"/>
              </a:rPr>
              <a:t>whole </a:t>
            </a:r>
            <a:r>
              <a:rPr lang="en-GB" sz="2200" dirty="0">
                <a:latin typeface="Times New Roman" panose="02020603050405020304" pitchFamily="18" charset="0"/>
                <a:cs typeface="Times New Roman" panose="02020603050405020304" pitchFamily="18" charset="0"/>
              </a:rPr>
              <a:t>life costing (WLC)), revenue requirements (RR), internal rate of return (IRR</a:t>
            </a:r>
            <a:r>
              <a:rPr lang="en-GB" sz="2200" dirty="0" smtClean="0">
                <a:latin typeface="Times New Roman" panose="02020603050405020304" pitchFamily="18" charset="0"/>
                <a:cs typeface="Times New Roman" panose="02020603050405020304" pitchFamily="18" charset="0"/>
              </a:rPr>
              <a:t>) etc.</a:t>
            </a:r>
          </a:p>
          <a:p>
            <a:pPr>
              <a:lnSpc>
                <a:spcPct val="100000"/>
              </a:lnSpc>
              <a:spcBef>
                <a:spcPts val="0"/>
              </a:spcBef>
              <a:spcAft>
                <a:spcPts val="1200"/>
              </a:spcAft>
            </a:pPr>
            <a:r>
              <a:rPr lang="en-GB" sz="2200" dirty="0">
                <a:latin typeface="Times New Roman" panose="02020603050405020304" pitchFamily="18" charset="0"/>
                <a:cs typeface="Times New Roman" panose="02020603050405020304" pitchFamily="18" charset="0"/>
              </a:rPr>
              <a:t>However, </a:t>
            </a:r>
            <a:r>
              <a:rPr lang="en-GB" sz="2200" dirty="0" smtClean="0">
                <a:latin typeface="Times New Roman" panose="02020603050405020304" pitchFamily="18" charset="0"/>
                <a:cs typeface="Times New Roman" panose="02020603050405020304" pitchFamily="18" charset="0"/>
              </a:rPr>
              <a:t>the </a:t>
            </a:r>
            <a:r>
              <a:rPr lang="en-GB" sz="2200" dirty="0">
                <a:latin typeface="Times New Roman" panose="02020603050405020304" pitchFamily="18" charset="0"/>
                <a:cs typeface="Times New Roman" panose="02020603050405020304" pitchFamily="18" charset="0"/>
              </a:rPr>
              <a:t>most widely utilized techniques for economic evaluation in the energy sector, particularly for </a:t>
            </a:r>
            <a:r>
              <a:rPr lang="en-GB" sz="2200" dirty="0" smtClean="0">
                <a:latin typeface="Times New Roman" panose="02020603050405020304" pitchFamily="18" charset="0"/>
                <a:cs typeface="Times New Roman" panose="02020603050405020304" pitchFamily="18" charset="0"/>
              </a:rPr>
              <a:t>decentralised/self-contained </a:t>
            </a:r>
            <a:r>
              <a:rPr lang="en-GB" sz="2200" dirty="0">
                <a:latin typeface="Times New Roman" panose="02020603050405020304" pitchFamily="18" charset="0"/>
                <a:cs typeface="Times New Roman" panose="02020603050405020304" pitchFamily="18" charset="0"/>
              </a:rPr>
              <a:t>supply systems are LCOE, LCC (WLC- annualized and present value), </a:t>
            </a:r>
            <a:r>
              <a:rPr lang="en-GB" sz="2200" dirty="0" smtClean="0">
                <a:latin typeface="Times New Roman" panose="02020603050405020304" pitchFamily="18" charset="0"/>
                <a:cs typeface="Times New Roman" panose="02020603050405020304" pitchFamily="18" charset="0"/>
              </a:rPr>
              <a:t>NPV. </a:t>
            </a:r>
          </a:p>
          <a:p>
            <a:pPr>
              <a:lnSpc>
                <a:spcPct val="100000"/>
              </a:lnSpc>
              <a:spcBef>
                <a:spcPts val="0"/>
              </a:spcBef>
              <a:spcAft>
                <a:spcPts val="1200"/>
              </a:spcAft>
            </a:pPr>
            <a:r>
              <a:rPr lang="en-GB" sz="2200" dirty="0">
                <a:latin typeface="Times New Roman" panose="02020603050405020304" pitchFamily="18" charset="0"/>
                <a:cs typeface="Times New Roman" panose="02020603050405020304" pitchFamily="18" charset="0"/>
              </a:rPr>
              <a:t>Thus, WLC is suitable for both selections between mutually exclusive options and in ranking among the same set of investment alternatives</a:t>
            </a:r>
            <a:r>
              <a:rPr lang="en-GB" sz="2200" dirty="0" smtClean="0">
                <a:latin typeface="Times New Roman" panose="02020603050405020304" pitchFamily="18" charset="0"/>
                <a:cs typeface="Times New Roman" panose="02020603050405020304" pitchFamily="18" charset="0"/>
              </a:rPr>
              <a:t>.</a:t>
            </a:r>
          </a:p>
          <a:p>
            <a:pPr>
              <a:lnSpc>
                <a:spcPct val="100000"/>
              </a:lnSpc>
              <a:spcBef>
                <a:spcPts val="0"/>
              </a:spcBef>
              <a:spcAft>
                <a:spcPts val="1200"/>
              </a:spcAft>
            </a:pPr>
            <a:r>
              <a:rPr lang="en-GB" sz="2200" dirty="0">
                <a:latin typeface="Times New Roman" panose="02020603050405020304" pitchFamily="18" charset="0"/>
                <a:cs typeface="Times New Roman" panose="02020603050405020304" pitchFamily="18" charset="0"/>
              </a:rPr>
              <a:t>It also has a value in determining the exact maintenance and operating costs of an asset before procurement </a:t>
            </a:r>
            <a:r>
              <a:rPr lang="en-GB" sz="2200" dirty="0" smtClean="0">
                <a:latin typeface="Times New Roman" panose="02020603050405020304" pitchFamily="18" charset="0"/>
                <a:cs typeface="Times New Roman" panose="02020603050405020304" pitchFamily="18" charset="0"/>
              </a:rPr>
              <a:t>occurs.</a:t>
            </a:r>
          </a:p>
          <a:p>
            <a:pPr>
              <a:lnSpc>
                <a:spcPct val="100000"/>
              </a:lnSpc>
              <a:spcBef>
                <a:spcPts val="0"/>
              </a:spcBef>
              <a:spcAft>
                <a:spcPts val="1200"/>
              </a:spcAft>
            </a:pPr>
            <a:r>
              <a:rPr lang="en-GB" sz="2200" dirty="0" smtClean="0">
                <a:latin typeface="Times New Roman" panose="02020603050405020304" pitchFamily="18" charset="0"/>
                <a:cs typeface="Times New Roman" panose="02020603050405020304" pitchFamily="18" charset="0"/>
              </a:rPr>
              <a:t> </a:t>
            </a:r>
            <a:r>
              <a:rPr lang="en-GB" sz="2200" dirty="0">
                <a:latin typeface="Times New Roman" panose="02020603050405020304" pitchFamily="18" charset="0"/>
                <a:cs typeface="Times New Roman" panose="02020603050405020304" pitchFamily="18" charset="0"/>
              </a:rPr>
              <a:t>However, the WLC approach has been criticised for not taking into account returns and benefits of investment (Short et al. 2005), but this problem can be resolved by taking the total expenditure throughout the lifespan of an asset into consideration.</a:t>
            </a:r>
            <a:endParaRPr lang="en-GB" sz="2200" dirty="0" smtClean="0">
              <a:latin typeface="Times New Roman" panose="02020603050405020304" pitchFamily="18" charset="0"/>
              <a:cs typeface="Times New Roman" panose="02020603050405020304" pitchFamily="18" charset="0"/>
            </a:endParaRPr>
          </a:p>
          <a:p>
            <a:pPr marL="0" indent="0">
              <a:lnSpc>
                <a:spcPct val="100000"/>
              </a:lnSpc>
              <a:spcBef>
                <a:spcPts val="0"/>
              </a:spcBef>
              <a:buNone/>
            </a:pPr>
            <a:endParaRPr lang="en-GB" sz="2200" dirty="0" smtClean="0">
              <a:latin typeface="Times New Roman" panose="02020603050405020304" pitchFamily="18" charset="0"/>
              <a:cs typeface="Times New Roman" panose="02020603050405020304" pitchFamily="18" charset="0"/>
            </a:endParaRPr>
          </a:p>
          <a:p>
            <a:pPr marL="0" indent="0">
              <a:lnSpc>
                <a:spcPct val="100000"/>
              </a:lnSpc>
              <a:spcBef>
                <a:spcPts val="0"/>
              </a:spcBef>
              <a:spcAft>
                <a:spcPts val="800"/>
              </a:spcAft>
              <a:buNone/>
            </a:pPr>
            <a:endParaRPr lang="en-US" sz="1800" b="1" i="1" dirty="0" smtClean="0">
              <a:latin typeface="Times New Roman" panose="02020603050405020304" pitchFamily="18" charset="0"/>
              <a:ea typeface="Calibri" panose="020F0502020204030204" pitchFamily="34" charset="0"/>
              <a:cs typeface="Times New Roman" panose="02020603050405020304" pitchFamily="18" charset="0"/>
            </a:endParaRPr>
          </a:p>
          <a:p>
            <a:pPr marL="0" indent="0">
              <a:lnSpc>
                <a:spcPct val="110000"/>
              </a:lnSpc>
              <a:spcBef>
                <a:spcPts val="0"/>
              </a:spcBef>
              <a:spcAft>
                <a:spcPts val="800"/>
              </a:spcAft>
              <a:buNone/>
            </a:pPr>
            <a:endParaRPr lang="en-GB" sz="2000" dirty="0">
              <a:latin typeface="Times New Roman" panose="02020603050405020304" pitchFamily="18" charset="0"/>
              <a:ea typeface="Calibri" panose="020F0502020204030204" pitchFamily="34" charset="0"/>
              <a:cs typeface="Times New Roman" panose="02020603050405020304" pitchFamily="18" charset="0"/>
            </a:endParaRPr>
          </a:p>
          <a:p>
            <a:pPr>
              <a:lnSpc>
                <a:spcPct val="100000"/>
              </a:lnSpc>
              <a:spcBef>
                <a:spcPts val="0"/>
              </a:spcBef>
              <a:spcAft>
                <a:spcPts val="800"/>
              </a:spcAft>
            </a:pPr>
            <a:endParaRPr lang="en-GB" sz="2000" dirty="0" smtClean="0">
              <a:latin typeface="Times New Roman" panose="02020603050405020304" pitchFamily="18" charset="0"/>
              <a:ea typeface="Calibri" panose="020F0502020204030204" pitchFamily="34" charset="0"/>
              <a:cs typeface="Times New Roman" panose="02020603050405020304" pitchFamily="18" charset="0"/>
            </a:endParaRPr>
          </a:p>
          <a:p>
            <a:endParaRPr lang="en-US" sz="2000" dirty="0" smtClean="0">
              <a:latin typeface="Times New Roman" panose="02020603050405020304" pitchFamily="18" charset="0"/>
              <a:ea typeface="Calibri" panose="020F0502020204030204" pitchFamily="34" charset="0"/>
              <a:cs typeface="Times New Roman" panose="02020603050405020304" pitchFamily="18" charset="0"/>
            </a:endParaRPr>
          </a:p>
          <a:p>
            <a:endParaRPr lang="en-US" sz="2000" dirty="0" smtClean="0">
              <a:solidFill>
                <a:prstClr val="black"/>
              </a:solidFill>
              <a:latin typeface="Times New Roman" panose="02020603050405020304" pitchFamily="18" charset="0"/>
              <a:ea typeface="Calibri" panose="020F0502020204030204" pitchFamily="34" charset="0"/>
              <a:cs typeface="Times New Roman" panose="02020603050405020304" pitchFamily="18" charset="0"/>
            </a:endParaRPr>
          </a:p>
          <a:p>
            <a:endParaRPr lang="en-GB"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629081673"/>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0371" y="129995"/>
            <a:ext cx="10515600" cy="719092"/>
          </a:xfrm>
        </p:spPr>
        <p:txBody>
          <a:bodyPr>
            <a:normAutofit/>
          </a:bodyPr>
          <a:lstStyle/>
          <a:p>
            <a:r>
              <a:rPr lang="en-US" sz="3200" b="1" dirty="0" smtClean="0">
                <a:solidFill>
                  <a:prstClr val="black"/>
                </a:solidFill>
                <a:latin typeface="Times New Roman" panose="02020603050405020304" pitchFamily="18" charset="0"/>
                <a:cs typeface="Times New Roman" panose="02020603050405020304" pitchFamily="18" charset="0"/>
              </a:rPr>
              <a:t>Whole-life Costing</a:t>
            </a:r>
            <a:endParaRPr lang="en-GB" sz="3200" dirty="0"/>
          </a:p>
        </p:txBody>
      </p:sp>
      <p:sp>
        <p:nvSpPr>
          <p:cNvPr id="3" name="Content Placeholder 2"/>
          <p:cNvSpPr>
            <a:spLocks noGrp="1"/>
          </p:cNvSpPr>
          <p:nvPr>
            <p:ph idx="1"/>
          </p:nvPr>
        </p:nvSpPr>
        <p:spPr>
          <a:xfrm>
            <a:off x="365760" y="849087"/>
            <a:ext cx="11547566" cy="5590902"/>
          </a:xfrm>
        </p:spPr>
        <p:txBody>
          <a:bodyPr>
            <a:normAutofit fontScale="92500" lnSpcReduction="20000"/>
          </a:bodyPr>
          <a:lstStyle/>
          <a:p>
            <a:pPr>
              <a:lnSpc>
                <a:spcPct val="110000"/>
              </a:lnSpc>
              <a:spcBef>
                <a:spcPts val="0"/>
              </a:spcBef>
              <a:spcAft>
                <a:spcPts val="800"/>
              </a:spcAft>
            </a:pPr>
            <a:r>
              <a:rPr lang="en-US" sz="2600" dirty="0" smtClean="0">
                <a:latin typeface="Times New Roman" panose="02020603050405020304" pitchFamily="18" charset="0"/>
                <a:ea typeface="Calibri" panose="020F0502020204030204" pitchFamily="34" charset="0"/>
                <a:cs typeface="Times New Roman" panose="02020603050405020304" pitchFamily="18" charset="0"/>
              </a:rPr>
              <a:t>Given lack of  statistics or reports indicating GB are cheaper than traditional buildings at the initial cost stage development, the best strategy to evaluate GB cost estimating is through </a:t>
            </a:r>
            <a:r>
              <a:rPr lang="en-US" sz="2600" dirty="0">
                <a:latin typeface="Times New Roman" panose="02020603050405020304" pitchFamily="18" charset="0"/>
                <a:ea typeface="Calibri" panose="020F0502020204030204" pitchFamily="34" charset="0"/>
                <a:cs typeface="Times New Roman" panose="02020603050405020304" pitchFamily="18" charset="0"/>
              </a:rPr>
              <a:t>whole-life </a:t>
            </a:r>
            <a:r>
              <a:rPr lang="en-US" sz="2600" dirty="0" smtClean="0">
                <a:latin typeface="Times New Roman" panose="02020603050405020304" pitchFamily="18" charset="0"/>
                <a:ea typeface="Calibri" panose="020F0502020204030204" pitchFamily="34" charset="0"/>
                <a:cs typeface="Times New Roman" panose="02020603050405020304" pitchFamily="18" charset="0"/>
              </a:rPr>
              <a:t>costing (WLC).</a:t>
            </a:r>
            <a:endParaRPr lang="en-US" sz="2600" u="sng" dirty="0">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10000"/>
              </a:lnSpc>
            </a:pPr>
            <a:r>
              <a:rPr lang="en-GB" sz="2600" dirty="0">
                <a:latin typeface="Times New Roman" panose="02020603050405020304" pitchFamily="18" charset="0"/>
                <a:ea typeface="Calibri" panose="020F0502020204030204" pitchFamily="34" charset="0"/>
                <a:cs typeface="Times New Roman" panose="02020603050405020304" pitchFamily="18" charset="0"/>
              </a:rPr>
              <a:t>WLC is defined as the sum of all expenditure related to a physical asset from the commencement stage through the operation to the end of the asset’s life (Woodward 1997</a:t>
            </a:r>
            <a:r>
              <a:rPr lang="en-GB" sz="2600" dirty="0" smtClean="0">
                <a:latin typeface="Times New Roman" panose="02020603050405020304" pitchFamily="18" charset="0"/>
                <a:ea typeface="Calibri" panose="020F0502020204030204" pitchFamily="34" charset="0"/>
                <a:cs typeface="Times New Roman" panose="02020603050405020304" pitchFamily="18" charset="0"/>
              </a:rPr>
              <a:t>)</a:t>
            </a:r>
          </a:p>
          <a:p>
            <a:pPr algn="just">
              <a:lnSpc>
                <a:spcPct val="120000"/>
              </a:lnSpc>
            </a:pPr>
            <a:r>
              <a:rPr lang="en-GB" sz="2600" dirty="0">
                <a:latin typeface="Times New Roman" panose="02020603050405020304" pitchFamily="18" charset="0"/>
                <a:ea typeface="Calibri" panose="020F0502020204030204" pitchFamily="34" charset="0"/>
                <a:cs typeface="Times New Roman" panose="02020603050405020304" pitchFamily="18" charset="0"/>
              </a:rPr>
              <a:t>Woodward &amp; </a:t>
            </a:r>
            <a:r>
              <a:rPr lang="en-GB" sz="2600" dirty="0" err="1">
                <a:latin typeface="Times New Roman" panose="02020603050405020304" pitchFamily="18" charset="0"/>
                <a:ea typeface="Calibri" panose="020F0502020204030204" pitchFamily="34" charset="0"/>
                <a:cs typeface="Times New Roman" panose="02020603050405020304" pitchFamily="18" charset="0"/>
              </a:rPr>
              <a:t>Demirag</a:t>
            </a:r>
            <a:r>
              <a:rPr lang="en-GB" sz="2600" dirty="0">
                <a:latin typeface="Times New Roman" panose="02020603050405020304" pitchFamily="18" charset="0"/>
                <a:ea typeface="Calibri" panose="020F0502020204030204" pitchFamily="34" charset="0"/>
                <a:cs typeface="Times New Roman" panose="02020603050405020304" pitchFamily="18" charset="0"/>
              </a:rPr>
              <a:t> (1989) “optimise the cost of acquiring, owning and operating physical assets over their useful lives by attempting to identify and quantify all the significant costs involved in that life, using the present value technique</a:t>
            </a:r>
            <a:r>
              <a:rPr lang="en-GB" sz="2600" dirty="0" smtClean="0">
                <a:latin typeface="Times New Roman" panose="02020603050405020304" pitchFamily="18" charset="0"/>
                <a:ea typeface="Calibri" panose="020F0502020204030204" pitchFamily="34" charset="0"/>
                <a:cs typeface="Times New Roman" panose="02020603050405020304" pitchFamily="18" charset="0"/>
              </a:rPr>
              <a:t>”.</a:t>
            </a:r>
          </a:p>
          <a:p>
            <a:pPr algn="just">
              <a:lnSpc>
                <a:spcPct val="120000"/>
              </a:lnSpc>
              <a:spcAft>
                <a:spcPts val="0"/>
              </a:spcAft>
              <a:tabLst>
                <a:tab pos="990600" algn="l"/>
              </a:tabLst>
            </a:pPr>
            <a:r>
              <a:rPr lang="en-GB" sz="2600" dirty="0">
                <a:latin typeface="Times New Roman" panose="02020603050405020304" pitchFamily="18" charset="0"/>
                <a:ea typeface="Times New Roman" panose="02020603050405020304" pitchFamily="18" charset="0"/>
                <a:cs typeface="Times New Roman" panose="02020603050405020304" pitchFamily="18" charset="0"/>
              </a:rPr>
              <a:t>WLC aims to assess various alternatives with a view to ensuring the adoption of the optimum asset configuration. </a:t>
            </a:r>
            <a:endParaRPr lang="en-GB" sz="2600" dirty="0" smtClean="0">
              <a:latin typeface="Times New Roman" panose="02020603050405020304" pitchFamily="18" charset="0"/>
              <a:ea typeface="Times New Roman" panose="02020603050405020304" pitchFamily="18" charset="0"/>
              <a:cs typeface="Times New Roman" panose="02020603050405020304" pitchFamily="18" charset="0"/>
            </a:endParaRPr>
          </a:p>
          <a:p>
            <a:pPr algn="just">
              <a:lnSpc>
                <a:spcPct val="120000"/>
              </a:lnSpc>
              <a:spcAft>
                <a:spcPts val="0"/>
              </a:spcAft>
              <a:tabLst>
                <a:tab pos="990600" algn="l"/>
              </a:tabLst>
            </a:pPr>
            <a:r>
              <a:rPr lang="en-GB" sz="2600" dirty="0" smtClean="0">
                <a:latin typeface="Times New Roman" panose="02020603050405020304" pitchFamily="18" charset="0"/>
                <a:ea typeface="Times New Roman" panose="02020603050405020304" pitchFamily="18" charset="0"/>
                <a:cs typeface="Times New Roman" panose="02020603050405020304" pitchFamily="18" charset="0"/>
              </a:rPr>
              <a:t>Also</a:t>
            </a:r>
            <a:r>
              <a:rPr lang="en-GB" sz="2600" dirty="0">
                <a:latin typeface="Times New Roman" panose="02020603050405020304" pitchFamily="18" charset="0"/>
                <a:ea typeface="Times New Roman" panose="02020603050405020304" pitchFamily="18" charset="0"/>
                <a:cs typeface="Times New Roman" panose="02020603050405020304" pitchFamily="18" charset="0"/>
              </a:rPr>
              <a:t>, during the life phases of the assets, it allows trade-offs between cost elements to be studied so as to ensure optimum selection and enable the total cost to be realised (Woodward &amp; </a:t>
            </a:r>
            <a:r>
              <a:rPr lang="en-GB" sz="2600" dirty="0" err="1">
                <a:latin typeface="Times New Roman" panose="02020603050405020304" pitchFamily="18" charset="0"/>
                <a:ea typeface="Times New Roman" panose="02020603050405020304" pitchFamily="18" charset="0"/>
                <a:cs typeface="Times New Roman" panose="02020603050405020304" pitchFamily="18" charset="0"/>
              </a:rPr>
              <a:t>Demirag</a:t>
            </a:r>
            <a:r>
              <a:rPr lang="en-GB" sz="2600" dirty="0">
                <a:latin typeface="Times New Roman" panose="02020603050405020304" pitchFamily="18" charset="0"/>
                <a:ea typeface="Times New Roman" panose="02020603050405020304" pitchFamily="18" charset="0"/>
                <a:cs typeface="Times New Roman" panose="02020603050405020304" pitchFamily="18" charset="0"/>
              </a:rPr>
              <a:t> 1989).</a:t>
            </a:r>
          </a:p>
          <a:p>
            <a:pPr algn="just">
              <a:lnSpc>
                <a:spcPct val="150000"/>
              </a:lnSpc>
              <a:spcAft>
                <a:spcPts val="800"/>
              </a:spcAft>
            </a:pPr>
            <a:endParaRPr lang="en-GB" sz="1600" dirty="0" smtClean="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spcAft>
                <a:spcPts val="800"/>
              </a:spcAft>
            </a:pPr>
            <a:endParaRPr lang="en-GB" sz="1800" dirty="0" smtClean="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spcAft>
                <a:spcPts val="800"/>
              </a:spcAft>
            </a:pPr>
            <a:endParaRPr lang="en-GB" sz="2000" dirty="0" smtClean="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spcAft>
                <a:spcPts val="800"/>
              </a:spcAft>
            </a:pPr>
            <a:endParaRPr lang="en-GB" sz="2400" dirty="0" smtClean="0">
              <a:effectLst/>
              <a:latin typeface="Calibri" panose="020F0502020204030204" pitchFamily="34" charset="0"/>
              <a:ea typeface="Calibri" panose="020F0502020204030204" pitchFamily="34" charset="0"/>
              <a:cs typeface="Times New Roman" panose="02020603050405020304" pitchFamily="18" charset="0"/>
            </a:endParaRPr>
          </a:p>
          <a:p>
            <a:endParaRPr lang="en-GB" dirty="0"/>
          </a:p>
        </p:txBody>
      </p:sp>
    </p:spTree>
    <p:extLst>
      <p:ext uri="{BB962C8B-B14F-4D97-AF65-F5344CB8AC3E}">
        <p14:creationId xmlns:p14="http://schemas.microsoft.com/office/powerpoint/2010/main" val="260469075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601526"/>
          </a:xfrm>
        </p:spPr>
        <p:txBody>
          <a:bodyPr>
            <a:noAutofit/>
          </a:bodyPr>
          <a:lstStyle/>
          <a:p>
            <a:r>
              <a:rPr lang="en-GB" sz="4000" b="1" dirty="0" smtClean="0">
                <a:latin typeface="Times New Roman" panose="02020603050405020304" pitchFamily="18" charset="0"/>
                <a:cs typeface="Times New Roman" panose="02020603050405020304" pitchFamily="18" charset="0"/>
              </a:rPr>
              <a:t>INTRODUCTION</a:t>
            </a:r>
            <a:endParaRPr lang="en-GB" sz="4000" b="1"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509451" y="966652"/>
            <a:ext cx="11155680" cy="5538651"/>
          </a:xfrm>
        </p:spPr>
        <p:txBody>
          <a:bodyPr>
            <a:noAutofit/>
          </a:bodyPr>
          <a:lstStyle/>
          <a:p>
            <a:pPr>
              <a:lnSpc>
                <a:spcPct val="100000"/>
              </a:lnSpc>
            </a:pPr>
            <a:r>
              <a:rPr lang="en-GB" sz="2200" dirty="0">
                <a:latin typeface="Times New Roman" panose="02020603050405020304" pitchFamily="18" charset="0"/>
                <a:ea typeface="Calibri" panose="020F0502020204030204" pitchFamily="34" charset="0"/>
              </a:rPr>
              <a:t>The construction industry has a profound impact on the natural environment, </a:t>
            </a:r>
            <a:r>
              <a:rPr lang="en-GB" sz="2200" dirty="0" smtClean="0">
                <a:latin typeface="Times New Roman" panose="02020603050405020304" pitchFamily="18" charset="0"/>
                <a:ea typeface="Calibri" panose="020F0502020204030204" pitchFamily="34" charset="0"/>
              </a:rPr>
              <a:t>public health</a:t>
            </a:r>
            <a:r>
              <a:rPr lang="en-GB" sz="2200" dirty="0">
                <a:latin typeface="Times New Roman" panose="02020603050405020304" pitchFamily="18" charset="0"/>
                <a:ea typeface="Calibri" panose="020F0502020204030204" pitchFamily="34" charset="0"/>
              </a:rPr>
              <a:t>, economy, and productivity </a:t>
            </a:r>
            <a:r>
              <a:rPr lang="en-GB" sz="2200" dirty="0" smtClean="0">
                <a:latin typeface="Times New Roman" panose="02020603050405020304" pitchFamily="18" charset="0"/>
                <a:ea typeface="Calibri" panose="020F0502020204030204" pitchFamily="34" charset="0"/>
              </a:rPr>
              <a:t>(</a:t>
            </a:r>
            <a:r>
              <a:rPr lang="en-GB" sz="2200" dirty="0" err="1" smtClean="0">
                <a:latin typeface="Times New Roman" panose="02020603050405020304" pitchFamily="18" charset="0"/>
                <a:ea typeface="Calibri" panose="020F0502020204030204" pitchFamily="34" charset="0"/>
              </a:rPr>
              <a:t>Darko</a:t>
            </a:r>
            <a:r>
              <a:rPr lang="en-GB" sz="2200" dirty="0" smtClean="0">
                <a:latin typeface="Times New Roman" panose="02020603050405020304" pitchFamily="18" charset="0"/>
                <a:ea typeface="Calibri" panose="020F0502020204030204" pitchFamily="34" charset="0"/>
              </a:rPr>
              <a:t> et al., 2018).</a:t>
            </a:r>
          </a:p>
          <a:p>
            <a:pPr>
              <a:lnSpc>
                <a:spcPct val="100000"/>
              </a:lnSpc>
            </a:pPr>
            <a:r>
              <a:rPr lang="en-GB" sz="2200" dirty="0" smtClean="0">
                <a:latin typeface="Times New Roman" panose="02020603050405020304" pitchFamily="18" charset="0"/>
                <a:ea typeface="Calibri" panose="020F0502020204030204" pitchFamily="34" charset="0"/>
              </a:rPr>
              <a:t>Globally, </a:t>
            </a:r>
            <a:r>
              <a:rPr lang="en-GB" sz="2200" dirty="0">
                <a:latin typeface="Times New Roman" panose="02020603050405020304" pitchFamily="18" charset="0"/>
                <a:ea typeface="Calibri" panose="020F0502020204030204" pitchFamily="34" charset="0"/>
              </a:rPr>
              <a:t>the construction industry consumes 40% of total energy production, </a:t>
            </a:r>
            <a:r>
              <a:rPr lang="en-GB" sz="2200" dirty="0" smtClean="0">
                <a:latin typeface="Times New Roman" panose="02020603050405020304" pitchFamily="18" charset="0"/>
                <a:ea typeface="Calibri" panose="020F0502020204030204" pitchFamily="34" charset="0"/>
              </a:rPr>
              <a:t>12-16</a:t>
            </a:r>
            <a:r>
              <a:rPr lang="en-GB" sz="2200" dirty="0">
                <a:latin typeface="Times New Roman" panose="02020603050405020304" pitchFamily="18" charset="0"/>
                <a:ea typeface="Calibri" panose="020F0502020204030204" pitchFamily="34" charset="0"/>
              </a:rPr>
              <a:t>% of all water available (</a:t>
            </a:r>
            <a:r>
              <a:rPr lang="en-GB" sz="2200" dirty="0" smtClean="0">
                <a:latin typeface="Times New Roman" panose="02020603050405020304" pitchFamily="18" charset="0"/>
                <a:ea typeface="Calibri" panose="020F0502020204030204" pitchFamily="34" charset="0"/>
              </a:rPr>
              <a:t>Lemmet, 2009).</a:t>
            </a:r>
          </a:p>
          <a:p>
            <a:pPr>
              <a:lnSpc>
                <a:spcPct val="100000"/>
              </a:lnSpc>
            </a:pPr>
            <a:r>
              <a:rPr lang="en-GB" sz="2200" dirty="0" smtClean="0">
                <a:latin typeface="Times New Roman" panose="02020603050405020304" pitchFamily="18" charset="0"/>
                <a:ea typeface="Calibri" panose="020F0502020204030204" pitchFamily="34" charset="0"/>
              </a:rPr>
              <a:t> Also, it consumes 25</a:t>
            </a:r>
            <a:r>
              <a:rPr lang="en-GB" sz="2200" dirty="0">
                <a:latin typeface="Times New Roman" panose="02020603050405020304" pitchFamily="18" charset="0"/>
                <a:ea typeface="Calibri" panose="020F0502020204030204" pitchFamily="34" charset="0"/>
              </a:rPr>
              <a:t>% </a:t>
            </a:r>
            <a:r>
              <a:rPr lang="en-GB" sz="2200" dirty="0" smtClean="0">
                <a:latin typeface="Times New Roman" panose="02020603050405020304" pitchFamily="18" charset="0"/>
                <a:ea typeface="Calibri" panose="020F0502020204030204" pitchFamily="34" charset="0"/>
              </a:rPr>
              <a:t>of all </a:t>
            </a:r>
            <a:r>
              <a:rPr lang="en-GB" sz="2200" dirty="0">
                <a:latin typeface="Times New Roman" panose="02020603050405020304" pitchFamily="18" charset="0"/>
                <a:ea typeface="Calibri" panose="020F0502020204030204" pitchFamily="34" charset="0"/>
              </a:rPr>
              <a:t>timber, 40% of all raw materials, produces 30-40% of all solid wastes, and </a:t>
            </a:r>
            <a:r>
              <a:rPr lang="en-GB" sz="2200" dirty="0" smtClean="0">
                <a:latin typeface="Times New Roman" panose="02020603050405020304" pitchFamily="18" charset="0"/>
                <a:ea typeface="Calibri" panose="020F0502020204030204" pitchFamily="34" charset="0"/>
              </a:rPr>
              <a:t>emits 35-40</a:t>
            </a:r>
            <a:r>
              <a:rPr lang="en-GB" sz="2200" dirty="0">
                <a:latin typeface="Times New Roman" panose="02020603050405020304" pitchFamily="18" charset="0"/>
                <a:ea typeface="Calibri" panose="020F0502020204030204" pitchFamily="34" charset="0"/>
              </a:rPr>
              <a:t>% of carbon dioxide (CO2) </a:t>
            </a:r>
            <a:r>
              <a:rPr lang="en-GB" sz="2200" dirty="0" smtClean="0">
                <a:latin typeface="Times New Roman" panose="02020603050405020304" pitchFamily="18" charset="0"/>
                <a:ea typeface="Calibri" panose="020F0502020204030204" pitchFamily="34" charset="0"/>
              </a:rPr>
              <a:t>(</a:t>
            </a:r>
            <a:r>
              <a:rPr lang="en-GB" sz="2200" dirty="0" err="1" smtClean="0">
                <a:latin typeface="Times New Roman" panose="02020603050405020304" pitchFamily="18" charset="0"/>
                <a:ea typeface="Calibri" panose="020F0502020204030204" pitchFamily="34" charset="0"/>
              </a:rPr>
              <a:t>Darko</a:t>
            </a:r>
            <a:r>
              <a:rPr lang="en-GB" sz="2200" dirty="0" smtClean="0">
                <a:latin typeface="Times New Roman" panose="02020603050405020304" pitchFamily="18" charset="0"/>
                <a:ea typeface="Calibri" panose="020F0502020204030204" pitchFamily="34" charset="0"/>
              </a:rPr>
              <a:t> et </a:t>
            </a:r>
            <a:r>
              <a:rPr lang="en-GB" sz="2200" dirty="0">
                <a:latin typeface="Times New Roman" panose="02020603050405020304" pitchFamily="18" charset="0"/>
                <a:ea typeface="Calibri" panose="020F0502020204030204" pitchFamily="34" charset="0"/>
              </a:rPr>
              <a:t>al., </a:t>
            </a:r>
            <a:r>
              <a:rPr lang="en-GB" sz="2200" dirty="0" smtClean="0">
                <a:latin typeface="Times New Roman" panose="02020603050405020304" pitchFamily="18" charset="0"/>
                <a:ea typeface="Calibri" panose="020F0502020204030204" pitchFamily="34" charset="0"/>
              </a:rPr>
              <a:t>2018; Garba et al. 2016).</a:t>
            </a:r>
          </a:p>
          <a:p>
            <a:pPr>
              <a:lnSpc>
                <a:spcPct val="100000"/>
              </a:lnSpc>
            </a:pPr>
            <a:r>
              <a:rPr lang="en-GB" sz="2200" dirty="0">
                <a:latin typeface="Times New Roman" panose="02020603050405020304" pitchFamily="18" charset="0"/>
                <a:ea typeface="Calibri" panose="020F0502020204030204" pitchFamily="34" charset="0"/>
              </a:rPr>
              <a:t>These have </a:t>
            </a:r>
            <a:r>
              <a:rPr lang="en-GB" sz="2200" dirty="0" smtClean="0">
                <a:latin typeface="Times New Roman" panose="02020603050405020304" pitchFamily="18" charset="0"/>
                <a:ea typeface="Calibri" panose="020F0502020204030204" pitchFamily="34" charset="0"/>
              </a:rPr>
              <a:t>resulted in </a:t>
            </a:r>
            <a:r>
              <a:rPr lang="en-GB" sz="2200" dirty="0">
                <a:latin typeface="Times New Roman" panose="02020603050405020304" pitchFamily="18" charset="0"/>
                <a:ea typeface="Calibri" panose="020F0502020204030204" pitchFamily="34" charset="0"/>
              </a:rPr>
              <a:t>a rising global awareness of the importance of sustainability in the </a:t>
            </a:r>
            <a:r>
              <a:rPr lang="en-GB" sz="2200" dirty="0" smtClean="0">
                <a:latin typeface="Times New Roman" panose="02020603050405020304" pitchFamily="18" charset="0"/>
                <a:ea typeface="Calibri" panose="020F0502020204030204" pitchFamily="34" charset="0"/>
              </a:rPr>
              <a:t>construction industry </a:t>
            </a:r>
            <a:r>
              <a:rPr lang="en-GB" sz="2200" dirty="0">
                <a:latin typeface="Times New Roman" panose="02020603050405020304" pitchFamily="18" charset="0"/>
                <a:ea typeface="Calibri" panose="020F0502020204030204" pitchFamily="34" charset="0"/>
              </a:rPr>
              <a:t>(Wang et al., 2014</a:t>
            </a:r>
            <a:r>
              <a:rPr lang="en-GB" sz="2200" dirty="0" smtClean="0">
                <a:latin typeface="Times New Roman" panose="02020603050405020304" pitchFamily="18" charset="0"/>
                <a:ea typeface="Calibri" panose="020F0502020204030204" pitchFamily="34" charset="0"/>
              </a:rPr>
              <a:t>).</a:t>
            </a:r>
          </a:p>
          <a:p>
            <a:pPr>
              <a:lnSpc>
                <a:spcPct val="100000"/>
              </a:lnSpc>
            </a:pPr>
            <a:r>
              <a:rPr lang="en-GB" sz="2200" dirty="0">
                <a:latin typeface="Times New Roman" panose="02020603050405020304" pitchFamily="18" charset="0"/>
              </a:rPr>
              <a:t>Rising demand for more sustainable or green buildings (GBs), over the last twenty years have witnessed an increased interest in GB concepts and practices </a:t>
            </a:r>
            <a:r>
              <a:rPr lang="en-GB" sz="2200" dirty="0" smtClean="0">
                <a:latin typeface="Times New Roman" panose="02020603050405020304" pitchFamily="18" charset="0"/>
              </a:rPr>
              <a:t>globally </a:t>
            </a:r>
            <a:r>
              <a:rPr lang="en-GB" sz="2200" dirty="0">
                <a:latin typeface="Times New Roman" panose="02020603050405020304" pitchFamily="18" charset="0"/>
              </a:rPr>
              <a:t>(Gou and </a:t>
            </a:r>
            <a:r>
              <a:rPr lang="en-GB" sz="2200" dirty="0" err="1">
                <a:latin typeface="Times New Roman" panose="02020603050405020304" pitchFamily="18" charset="0"/>
              </a:rPr>
              <a:t>Xie</a:t>
            </a:r>
            <a:r>
              <a:rPr lang="en-GB" sz="2200" dirty="0">
                <a:latin typeface="Times New Roman" panose="02020603050405020304" pitchFamily="18" charset="0"/>
              </a:rPr>
              <a:t>, 2016).</a:t>
            </a:r>
          </a:p>
          <a:p>
            <a:pPr>
              <a:lnSpc>
                <a:spcPct val="100000"/>
              </a:lnSpc>
            </a:pPr>
            <a:r>
              <a:rPr lang="en-GB" sz="2200" dirty="0" smtClean="0">
                <a:latin typeface="Times New Roman" panose="02020603050405020304" pitchFamily="18" charset="0"/>
              </a:rPr>
              <a:t>Sustainable building largely refers as Green Building </a:t>
            </a:r>
            <a:r>
              <a:rPr lang="en-GB" sz="2200" dirty="0">
                <a:latin typeface="Times New Roman" panose="02020603050405020304" pitchFamily="18" charset="0"/>
              </a:rPr>
              <a:t>has emerged as a viable solution for delivering buildings that </a:t>
            </a:r>
            <a:r>
              <a:rPr lang="en-GB" sz="2200" dirty="0" smtClean="0">
                <a:latin typeface="Times New Roman" panose="02020603050405020304" pitchFamily="18" charset="0"/>
              </a:rPr>
              <a:t>are sustainable with limited </a:t>
            </a:r>
            <a:r>
              <a:rPr lang="en-GB" sz="2200" dirty="0">
                <a:latin typeface="Times New Roman" panose="02020603050405020304" pitchFamily="18" charset="0"/>
              </a:rPr>
              <a:t>harmful effects on the natural environment, </a:t>
            </a:r>
            <a:r>
              <a:rPr lang="en-GB" sz="2200" dirty="0" smtClean="0">
                <a:latin typeface="Times New Roman" panose="02020603050405020304" pitchFamily="18" charset="0"/>
              </a:rPr>
              <a:t>less resource consumption </a:t>
            </a:r>
            <a:r>
              <a:rPr lang="en-GB" sz="2200" dirty="0">
                <a:latin typeface="Times New Roman" panose="02020603050405020304" pitchFamily="18" charset="0"/>
              </a:rPr>
              <a:t>and human </a:t>
            </a:r>
            <a:r>
              <a:rPr lang="en-GB" sz="2200" dirty="0" smtClean="0">
                <a:latin typeface="Times New Roman" panose="02020603050405020304" pitchFamily="18" charset="0"/>
              </a:rPr>
              <a:t>health </a:t>
            </a:r>
            <a:r>
              <a:rPr lang="da-DK" sz="2200" dirty="0" smtClean="0">
                <a:latin typeface="Times New Roman" panose="02020603050405020304" pitchFamily="18" charset="0"/>
              </a:rPr>
              <a:t>(</a:t>
            </a:r>
            <a:r>
              <a:rPr lang="da-DK" sz="2200" dirty="0">
                <a:latin typeface="Times New Roman" panose="02020603050405020304" pitchFamily="18" charset="0"/>
              </a:rPr>
              <a:t>Darko et al., </a:t>
            </a:r>
            <a:r>
              <a:rPr lang="da-DK" sz="2200" dirty="0" smtClean="0">
                <a:latin typeface="Times New Roman" panose="02020603050405020304" pitchFamily="18" charset="0"/>
              </a:rPr>
              <a:t>2018).</a:t>
            </a:r>
            <a:endParaRPr lang="en-GB" sz="2200" dirty="0" smtClean="0">
              <a:latin typeface="Times New Roman" panose="02020603050405020304" pitchFamily="18" charset="0"/>
            </a:endParaRPr>
          </a:p>
        </p:txBody>
      </p:sp>
    </p:spTree>
    <p:extLst>
      <p:ext uri="{BB962C8B-B14F-4D97-AF65-F5344CB8AC3E}">
        <p14:creationId xmlns:p14="http://schemas.microsoft.com/office/powerpoint/2010/main" val="2313159167"/>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0371" y="129995"/>
            <a:ext cx="10515600" cy="719092"/>
          </a:xfrm>
        </p:spPr>
        <p:txBody>
          <a:bodyPr>
            <a:normAutofit/>
          </a:bodyPr>
          <a:lstStyle/>
          <a:p>
            <a:r>
              <a:rPr lang="en-US" sz="3200" b="1" dirty="0">
                <a:solidFill>
                  <a:prstClr val="black"/>
                </a:solidFill>
                <a:latin typeface="Times New Roman" panose="02020603050405020304" pitchFamily="18" charset="0"/>
                <a:cs typeface="Times New Roman" panose="02020603050405020304" pitchFamily="18" charset="0"/>
              </a:rPr>
              <a:t>WLC and RETs Evaluation </a:t>
            </a:r>
            <a:endParaRPr lang="en-GB" sz="3200" dirty="0"/>
          </a:p>
        </p:txBody>
      </p:sp>
      <mc:AlternateContent xmlns:mc="http://schemas.openxmlformats.org/markup-compatibility/2006" xmlns:a14="http://schemas.microsoft.com/office/drawing/2010/main">
        <mc:Choice Requires="a14">
          <p:sp>
            <p:nvSpPr>
              <p:cNvPr id="3" name="Content Placeholder 2"/>
              <p:cNvSpPr>
                <a:spLocks noGrp="1"/>
              </p:cNvSpPr>
              <p:nvPr>
                <p:ph idx="1"/>
              </p:nvPr>
            </p:nvSpPr>
            <p:spPr>
              <a:xfrm>
                <a:off x="365760" y="849087"/>
                <a:ext cx="11547566" cy="5590902"/>
              </a:xfrm>
            </p:spPr>
            <p:txBody>
              <a:bodyPr>
                <a:normAutofit fontScale="85000" lnSpcReduction="10000"/>
              </a:bodyPr>
              <a:lstStyle/>
              <a:p>
                <a:pPr>
                  <a:lnSpc>
                    <a:spcPct val="110000"/>
                  </a:lnSpc>
                  <a:spcBef>
                    <a:spcPts val="0"/>
                  </a:spcBef>
                  <a:spcAft>
                    <a:spcPts val="800"/>
                  </a:spcAft>
                </a:pPr>
                <a:r>
                  <a:rPr lang="en-GB" sz="3100" dirty="0">
                    <a:latin typeface="Times New Roman" panose="02020603050405020304" pitchFamily="18" charset="0"/>
                    <a:ea typeface="Calibri" panose="020F0502020204030204" pitchFamily="34" charset="0"/>
                    <a:cs typeface="Times New Roman" panose="02020603050405020304" pitchFamily="18" charset="0"/>
                  </a:rPr>
                  <a:t>The WLC framework </a:t>
                </a:r>
                <a:r>
                  <a:rPr lang="en-GB" sz="3100" dirty="0" smtClean="0">
                    <a:latin typeface="Times New Roman" panose="02020603050405020304" pitchFamily="18" charset="0"/>
                    <a:ea typeface="Calibri" panose="020F0502020204030204" pitchFamily="34" charset="0"/>
                    <a:cs typeface="Times New Roman" panose="02020603050405020304" pitchFamily="18" charset="0"/>
                  </a:rPr>
                  <a:t>by </a:t>
                </a:r>
                <a:r>
                  <a:rPr lang="en-GB" sz="3100" dirty="0" err="1">
                    <a:latin typeface="Times New Roman" panose="02020603050405020304" pitchFamily="18" charset="0"/>
                    <a:ea typeface="Calibri" panose="020F0502020204030204" pitchFamily="34" charset="0"/>
                    <a:cs typeface="Times New Roman" panose="02020603050405020304" pitchFamily="18" charset="0"/>
                  </a:rPr>
                  <a:t>Mahapatra</a:t>
                </a:r>
                <a:r>
                  <a:rPr lang="en-GB" sz="3100" dirty="0">
                    <a:latin typeface="Times New Roman" panose="02020603050405020304" pitchFamily="18" charset="0"/>
                    <a:ea typeface="Calibri" panose="020F0502020204030204" pitchFamily="34" charset="0"/>
                    <a:cs typeface="Times New Roman" panose="02020603050405020304" pitchFamily="18" charset="0"/>
                  </a:rPr>
                  <a:t> and Dasappa (2012) has been adapted </a:t>
                </a:r>
                <a:r>
                  <a:rPr lang="en-GB" sz="3100" dirty="0" smtClean="0">
                    <a:latin typeface="Times New Roman" panose="02020603050405020304" pitchFamily="18" charset="0"/>
                    <a:ea typeface="Calibri" panose="020F0502020204030204" pitchFamily="34" charset="0"/>
                    <a:cs typeface="Times New Roman" panose="02020603050405020304" pitchFamily="18" charset="0"/>
                  </a:rPr>
                  <a:t>for </a:t>
                </a:r>
                <a:r>
                  <a:rPr lang="en-GB" sz="3100" dirty="0">
                    <a:latin typeface="Times New Roman" panose="02020603050405020304" pitchFamily="18" charset="0"/>
                    <a:ea typeface="Calibri" panose="020F0502020204030204" pitchFamily="34" charset="0"/>
                    <a:cs typeface="Times New Roman" panose="02020603050405020304" pitchFamily="18" charset="0"/>
                  </a:rPr>
                  <a:t>use in the current study. </a:t>
                </a:r>
                <a:endParaRPr lang="en-GB" sz="3100" dirty="0" smtClean="0">
                  <a:latin typeface="Times New Roman" panose="02020603050405020304" pitchFamily="18" charset="0"/>
                  <a:ea typeface="Calibri" panose="020F0502020204030204" pitchFamily="34" charset="0"/>
                  <a:cs typeface="Times New Roman" panose="02020603050405020304" pitchFamily="18" charset="0"/>
                </a:endParaRPr>
              </a:p>
              <a:p>
                <a:pPr>
                  <a:lnSpc>
                    <a:spcPct val="110000"/>
                  </a:lnSpc>
                  <a:spcBef>
                    <a:spcPts val="0"/>
                  </a:spcBef>
                  <a:spcAft>
                    <a:spcPts val="800"/>
                  </a:spcAft>
                </a:pPr>
                <a:r>
                  <a:rPr lang="en-GB" sz="3100" dirty="0" smtClean="0">
                    <a:latin typeface="Times New Roman" panose="02020603050405020304" pitchFamily="18" charset="0"/>
                    <a:ea typeface="Calibri" panose="020F0502020204030204" pitchFamily="34" charset="0"/>
                    <a:cs typeface="Times New Roman" panose="02020603050405020304" pitchFamily="18" charset="0"/>
                  </a:rPr>
                  <a:t>The </a:t>
                </a:r>
                <a:r>
                  <a:rPr lang="en-GB" sz="3100" dirty="0">
                    <a:latin typeface="Times New Roman" panose="02020603050405020304" pitchFamily="18" charset="0"/>
                    <a:ea typeface="Calibri" panose="020F0502020204030204" pitchFamily="34" charset="0"/>
                    <a:cs typeface="Times New Roman" panose="02020603050405020304" pitchFamily="18" charset="0"/>
                  </a:rPr>
                  <a:t>reason for selecting this WLC framework is because it is suitable for evaluating various energy sources. </a:t>
                </a:r>
                <a:endParaRPr lang="en-GB" sz="3100" dirty="0" smtClean="0">
                  <a:latin typeface="Times New Roman" panose="02020603050405020304" pitchFamily="18" charset="0"/>
                  <a:ea typeface="Calibri" panose="020F0502020204030204" pitchFamily="34" charset="0"/>
                  <a:cs typeface="Times New Roman" panose="02020603050405020304" pitchFamily="18" charset="0"/>
                </a:endParaRPr>
              </a:p>
              <a:p>
                <a:pPr>
                  <a:lnSpc>
                    <a:spcPct val="110000"/>
                  </a:lnSpc>
                  <a:spcBef>
                    <a:spcPts val="0"/>
                  </a:spcBef>
                  <a:spcAft>
                    <a:spcPts val="800"/>
                  </a:spcAft>
                </a:pPr>
                <a:r>
                  <a:rPr lang="en-GB" sz="3100" dirty="0" smtClean="0">
                    <a:latin typeface="Times New Roman" panose="02020603050405020304" pitchFamily="18" charset="0"/>
                    <a:ea typeface="Calibri" panose="020F0502020204030204" pitchFamily="34" charset="0"/>
                    <a:cs typeface="Times New Roman" panose="02020603050405020304" pitchFamily="18" charset="0"/>
                  </a:rPr>
                  <a:t>The framework is suitable in accommodating various trading incentive strategies.</a:t>
                </a:r>
              </a:p>
              <a:p>
                <a:pPr marL="0" indent="0">
                  <a:lnSpc>
                    <a:spcPct val="110000"/>
                  </a:lnSpc>
                  <a:spcBef>
                    <a:spcPts val="0"/>
                  </a:spcBef>
                  <a:spcAft>
                    <a:spcPts val="800"/>
                  </a:spcAft>
                  <a:buNone/>
                </a:pPr>
                <a:endParaRPr lang="en-GB" sz="3100" dirty="0" smtClean="0">
                  <a:latin typeface="Times New Roman" panose="02020603050405020304" pitchFamily="18" charset="0"/>
                  <a:ea typeface="Calibri" panose="020F0502020204030204" pitchFamily="34" charset="0"/>
                  <a:cs typeface="Times New Roman" panose="02020603050405020304" pitchFamily="18" charset="0"/>
                </a:endParaRPr>
              </a:p>
              <a:p>
                <a:pPr marL="0" indent="0">
                  <a:buNone/>
                </a:pPr>
                <a:r>
                  <a:rPr lang="en-US" b="1" dirty="0" smtClean="0"/>
                  <a:t>Solar </a:t>
                </a:r>
                <a:r>
                  <a:rPr lang="en-US" b="1" dirty="0"/>
                  <a:t>PV </a:t>
                </a:r>
                <a:r>
                  <a:rPr lang="en-US" b="1" dirty="0" smtClean="0"/>
                  <a:t>System</a:t>
                </a:r>
                <a:endParaRPr lang="en-GB" dirty="0"/>
              </a:p>
              <a:p>
                <a14:m>
                  <m:oMath xmlns:m="http://schemas.openxmlformats.org/officeDocument/2006/math">
                    <m:sSub>
                      <m:sSubPr>
                        <m:ctrlPr>
                          <a:rPr lang="en-GB" sz="3100" i="1">
                            <a:latin typeface="Cambria Math" panose="02040503050406030204" pitchFamily="18" charset="0"/>
                          </a:rPr>
                        </m:ctrlPr>
                      </m:sSubPr>
                      <m:e>
                        <m:r>
                          <a:rPr lang="en-US" sz="3100" i="1">
                            <a:latin typeface="Cambria Math" panose="02040503050406030204" pitchFamily="18" charset="0"/>
                          </a:rPr>
                          <m:t>𝑊𝐿𝐶</m:t>
                        </m:r>
                      </m:e>
                      <m:sub>
                        <m:r>
                          <a:rPr lang="en-US" sz="3100" i="1">
                            <a:latin typeface="Cambria Math" panose="02040503050406030204" pitchFamily="18" charset="0"/>
                          </a:rPr>
                          <m:t>𝑃𝑉</m:t>
                        </m:r>
                      </m:sub>
                    </m:sSub>
                    <m:r>
                      <a:rPr lang="en-US" sz="3100" i="1">
                        <a:latin typeface="Cambria Math" panose="02040503050406030204" pitchFamily="18" charset="0"/>
                      </a:rPr>
                      <m:t>=</m:t>
                    </m:r>
                    <m:f>
                      <m:fPr>
                        <m:ctrlPr>
                          <a:rPr lang="en-GB" sz="3100" i="1">
                            <a:latin typeface="Cambria Math" panose="02040503050406030204" pitchFamily="18" charset="0"/>
                          </a:rPr>
                        </m:ctrlPr>
                      </m:fPr>
                      <m:num>
                        <m:sSub>
                          <m:sSubPr>
                            <m:ctrlPr>
                              <a:rPr lang="en-GB" sz="3100" i="1">
                                <a:latin typeface="Cambria Math" panose="02040503050406030204" pitchFamily="18" charset="0"/>
                              </a:rPr>
                            </m:ctrlPr>
                          </m:sSubPr>
                          <m:e>
                            <m:r>
                              <a:rPr lang="en-US" sz="3100" i="1">
                                <a:latin typeface="Cambria Math" panose="02040503050406030204" pitchFamily="18" charset="0"/>
                              </a:rPr>
                              <m:t>𝐶</m:t>
                            </m:r>
                          </m:e>
                          <m:sub>
                            <m:r>
                              <a:rPr lang="en-US" sz="3100" i="1">
                                <a:latin typeface="Cambria Math" panose="02040503050406030204" pitchFamily="18" charset="0"/>
                              </a:rPr>
                              <m:t>𝑃𝑉</m:t>
                            </m:r>
                          </m:sub>
                        </m:sSub>
                        <m:r>
                          <a:rPr lang="en-US" sz="3100" i="1">
                            <a:latin typeface="Cambria Math" panose="02040503050406030204" pitchFamily="18" charset="0"/>
                          </a:rPr>
                          <m:t>+</m:t>
                        </m:r>
                        <m:sSub>
                          <m:sSubPr>
                            <m:ctrlPr>
                              <a:rPr lang="en-GB" sz="3100" i="1">
                                <a:latin typeface="Cambria Math" panose="02040503050406030204" pitchFamily="18" charset="0"/>
                              </a:rPr>
                            </m:ctrlPr>
                          </m:sSubPr>
                          <m:e>
                            <m:r>
                              <a:rPr lang="en-US" sz="3100" i="1">
                                <a:latin typeface="Cambria Math" panose="02040503050406030204" pitchFamily="18" charset="0"/>
                              </a:rPr>
                              <m:t>𝐶</m:t>
                            </m:r>
                          </m:e>
                          <m:sub>
                            <m:r>
                              <a:rPr lang="en-US" sz="3100" i="1">
                                <a:latin typeface="Cambria Math" panose="02040503050406030204" pitchFamily="18" charset="0"/>
                              </a:rPr>
                              <m:t>𝐵</m:t>
                            </m:r>
                          </m:sub>
                        </m:sSub>
                        <m:r>
                          <a:rPr lang="en-US" sz="3100" i="1">
                            <a:latin typeface="Cambria Math" panose="02040503050406030204" pitchFamily="18" charset="0"/>
                          </a:rPr>
                          <m:t>+ </m:t>
                        </m:r>
                        <m:d>
                          <m:dPr>
                            <m:ctrlPr>
                              <a:rPr lang="en-GB" sz="3100" i="1">
                                <a:latin typeface="Cambria Math" panose="02040503050406030204" pitchFamily="18" charset="0"/>
                              </a:rPr>
                            </m:ctrlPr>
                          </m:dPr>
                          <m:e>
                            <m:sSub>
                              <m:sSubPr>
                                <m:ctrlPr>
                                  <a:rPr lang="en-GB" sz="3100" i="1">
                                    <a:latin typeface="Cambria Math" panose="02040503050406030204" pitchFamily="18" charset="0"/>
                                  </a:rPr>
                                </m:ctrlPr>
                              </m:sSubPr>
                              <m:e>
                                <m:r>
                                  <a:rPr lang="en-US" sz="3100" i="1">
                                    <a:latin typeface="Cambria Math" panose="02040503050406030204" pitchFamily="18" charset="0"/>
                                  </a:rPr>
                                  <m:t>𝐶</m:t>
                                </m:r>
                              </m:e>
                              <m:sub>
                                <m:r>
                                  <a:rPr lang="en-US" sz="3100" i="1">
                                    <a:latin typeface="Cambria Math" panose="02040503050406030204" pitchFamily="18" charset="0"/>
                                  </a:rPr>
                                  <m:t>𝑃𝑉</m:t>
                                </m:r>
                                <m:r>
                                  <a:rPr lang="en-US" sz="3100" i="1">
                                    <a:latin typeface="Cambria Math" panose="02040503050406030204" pitchFamily="18" charset="0"/>
                                  </a:rPr>
                                  <m:t> </m:t>
                                </m:r>
                              </m:sub>
                            </m:sSub>
                            <m:r>
                              <a:rPr lang="en-US" sz="3100" i="1">
                                <a:latin typeface="Cambria Math" panose="02040503050406030204" pitchFamily="18" charset="0"/>
                              </a:rPr>
                              <m:t>+</m:t>
                            </m:r>
                            <m:sSub>
                              <m:sSubPr>
                                <m:ctrlPr>
                                  <a:rPr lang="en-GB" sz="3100" i="1">
                                    <a:latin typeface="Cambria Math" panose="02040503050406030204" pitchFamily="18" charset="0"/>
                                  </a:rPr>
                                </m:ctrlPr>
                              </m:sSubPr>
                              <m:e>
                                <m:r>
                                  <a:rPr lang="en-US" sz="3100" i="1">
                                    <a:latin typeface="Cambria Math" panose="02040503050406030204" pitchFamily="18" charset="0"/>
                                  </a:rPr>
                                  <m:t>𝐶</m:t>
                                </m:r>
                              </m:e>
                              <m:sub>
                                <m:r>
                                  <a:rPr lang="en-US" sz="3100" i="1">
                                    <a:latin typeface="Cambria Math" panose="02040503050406030204" pitchFamily="18" charset="0"/>
                                  </a:rPr>
                                  <m:t>𝐵</m:t>
                                </m:r>
                              </m:sub>
                            </m:sSub>
                          </m:e>
                        </m:d>
                        <m:r>
                          <a:rPr lang="en-US" sz="3100" i="1">
                            <a:latin typeface="Cambria Math" panose="02040503050406030204" pitchFamily="18" charset="0"/>
                          </a:rPr>
                          <m:t>×</m:t>
                        </m:r>
                        <m:r>
                          <a:rPr lang="en-US" sz="3100" i="1">
                            <a:latin typeface="Cambria Math" panose="02040503050406030204" pitchFamily="18" charset="0"/>
                          </a:rPr>
                          <m:t>𝛽</m:t>
                        </m:r>
                        <m:r>
                          <a:rPr lang="en-US" sz="3100" i="1">
                            <a:latin typeface="Cambria Math" panose="02040503050406030204" pitchFamily="18" charset="0"/>
                          </a:rPr>
                          <m:t> ×</m:t>
                        </m:r>
                        <m:r>
                          <a:rPr lang="en-US" sz="3100" i="1">
                            <a:latin typeface="Cambria Math" panose="02040503050406030204" pitchFamily="18" charset="0"/>
                          </a:rPr>
                          <m:t>𝑃</m:t>
                        </m:r>
                        <m:d>
                          <m:dPr>
                            <m:ctrlPr>
                              <a:rPr lang="en-GB" sz="3100" i="1">
                                <a:latin typeface="Cambria Math" panose="02040503050406030204" pitchFamily="18" charset="0"/>
                              </a:rPr>
                            </m:ctrlPr>
                          </m:dPr>
                          <m:e>
                            <m:r>
                              <a:rPr lang="en-US" sz="3100" i="1">
                                <a:latin typeface="Cambria Math" panose="02040503050406030204" pitchFamily="18" charset="0"/>
                              </a:rPr>
                              <m:t>𝑑</m:t>
                            </m:r>
                            <m:r>
                              <a:rPr lang="en-US" sz="3100" i="1">
                                <a:latin typeface="Cambria Math" panose="02040503050406030204" pitchFamily="18" charset="0"/>
                              </a:rPr>
                              <m:t>, </m:t>
                            </m:r>
                            <m:r>
                              <a:rPr lang="en-US" sz="3100" i="1">
                                <a:latin typeface="Cambria Math" panose="02040503050406030204" pitchFamily="18" charset="0"/>
                              </a:rPr>
                              <m:t>𝑛</m:t>
                            </m:r>
                          </m:e>
                        </m:d>
                        <m:r>
                          <a:rPr lang="en-US" sz="3100" i="1">
                            <a:latin typeface="Cambria Math" panose="02040503050406030204" pitchFamily="18" charset="0"/>
                          </a:rPr>
                          <m:t>+</m:t>
                        </m:r>
                        <m:sSub>
                          <m:sSubPr>
                            <m:ctrlPr>
                              <a:rPr lang="en-GB" sz="3100" i="1">
                                <a:latin typeface="Cambria Math" panose="02040503050406030204" pitchFamily="18" charset="0"/>
                              </a:rPr>
                            </m:ctrlPr>
                          </m:sSubPr>
                          <m:e>
                            <m:r>
                              <a:rPr lang="en-US" sz="3100" i="1">
                                <a:latin typeface="Cambria Math" panose="02040503050406030204" pitchFamily="18" charset="0"/>
                              </a:rPr>
                              <m:t>𝐶</m:t>
                            </m:r>
                          </m:e>
                          <m:sub>
                            <m:r>
                              <a:rPr lang="en-US" sz="3100" i="1">
                                <a:latin typeface="Cambria Math" panose="02040503050406030204" pitchFamily="18" charset="0"/>
                              </a:rPr>
                              <m:t>𝑅</m:t>
                            </m:r>
                            <m:r>
                              <a:rPr lang="en-US" sz="3100" i="1">
                                <a:latin typeface="Cambria Math" panose="02040503050406030204" pitchFamily="18" charset="0"/>
                              </a:rPr>
                              <m:t> </m:t>
                            </m:r>
                          </m:sub>
                        </m:sSub>
                        <m:r>
                          <a:rPr lang="en-US" sz="3100" i="1">
                            <a:latin typeface="Cambria Math" panose="02040503050406030204" pitchFamily="18" charset="0"/>
                          </a:rPr>
                          <m:t>×</m:t>
                        </m:r>
                        <m:r>
                          <a:rPr lang="en-US" sz="3100" i="1">
                            <a:latin typeface="Cambria Math" panose="02040503050406030204" pitchFamily="18" charset="0"/>
                          </a:rPr>
                          <m:t>𝑃</m:t>
                        </m:r>
                        <m:d>
                          <m:dPr>
                            <m:ctrlPr>
                              <a:rPr lang="en-GB" sz="3100" i="1">
                                <a:latin typeface="Cambria Math" panose="02040503050406030204" pitchFamily="18" charset="0"/>
                              </a:rPr>
                            </m:ctrlPr>
                          </m:dPr>
                          <m:e>
                            <m:r>
                              <a:rPr lang="en-US" sz="3100" i="1">
                                <a:latin typeface="Cambria Math" panose="02040503050406030204" pitchFamily="18" charset="0"/>
                              </a:rPr>
                              <m:t>𝑑</m:t>
                            </m:r>
                            <m:r>
                              <a:rPr lang="en-US" sz="3100" i="1">
                                <a:latin typeface="Cambria Math" panose="02040503050406030204" pitchFamily="18" charset="0"/>
                              </a:rPr>
                              <m:t>, </m:t>
                            </m:r>
                            <m:sSub>
                              <m:sSubPr>
                                <m:ctrlPr>
                                  <a:rPr lang="en-GB" sz="3100" i="1">
                                    <a:latin typeface="Cambria Math" panose="02040503050406030204" pitchFamily="18" charset="0"/>
                                  </a:rPr>
                                </m:ctrlPr>
                              </m:sSubPr>
                              <m:e>
                                <m:r>
                                  <a:rPr lang="en-US" sz="3100" i="1">
                                    <a:latin typeface="Cambria Math" panose="02040503050406030204" pitchFamily="18" charset="0"/>
                                  </a:rPr>
                                  <m:t>𝑛</m:t>
                                </m:r>
                              </m:e>
                              <m:sub>
                                <m:r>
                                  <a:rPr lang="en-US" sz="3100" i="1">
                                    <a:latin typeface="Cambria Math" panose="02040503050406030204" pitchFamily="18" charset="0"/>
                                  </a:rPr>
                                  <m:t>1</m:t>
                                </m:r>
                              </m:sub>
                            </m:sSub>
                          </m:e>
                        </m:d>
                        <m:r>
                          <a:rPr lang="en-US" sz="3100" i="1">
                            <a:latin typeface="Cambria Math" panose="02040503050406030204" pitchFamily="18" charset="0"/>
                          </a:rPr>
                          <m:t>−</m:t>
                        </m:r>
                        <m:r>
                          <a:rPr lang="en-US" sz="3100" i="1">
                            <a:latin typeface="Cambria Math" panose="02040503050406030204" pitchFamily="18" charset="0"/>
                          </a:rPr>
                          <m:t>𝐹𝐼𝑇</m:t>
                        </m:r>
                        <m:r>
                          <a:rPr lang="en-US" sz="3100" i="1">
                            <a:latin typeface="Cambria Math" panose="02040503050406030204" pitchFamily="18" charset="0"/>
                          </a:rPr>
                          <m:t>×</m:t>
                        </m:r>
                        <m:r>
                          <a:rPr lang="en-US" sz="3100" i="1">
                            <a:latin typeface="Cambria Math" panose="02040503050406030204" pitchFamily="18" charset="0"/>
                          </a:rPr>
                          <m:t>𝑃</m:t>
                        </m:r>
                        <m:d>
                          <m:dPr>
                            <m:ctrlPr>
                              <a:rPr lang="en-GB" sz="3100" i="1">
                                <a:latin typeface="Cambria Math" panose="02040503050406030204" pitchFamily="18" charset="0"/>
                              </a:rPr>
                            </m:ctrlPr>
                          </m:dPr>
                          <m:e>
                            <m:r>
                              <a:rPr lang="en-US" sz="3100" i="1">
                                <a:latin typeface="Cambria Math" panose="02040503050406030204" pitchFamily="18" charset="0"/>
                              </a:rPr>
                              <m:t>𝑑</m:t>
                            </m:r>
                            <m:r>
                              <a:rPr lang="en-US" sz="3100" i="1">
                                <a:latin typeface="Cambria Math" panose="02040503050406030204" pitchFamily="18" charset="0"/>
                              </a:rPr>
                              <m:t>,</m:t>
                            </m:r>
                            <m:r>
                              <a:rPr lang="en-US" sz="3100" i="1">
                                <a:latin typeface="Cambria Math" panose="02040503050406030204" pitchFamily="18" charset="0"/>
                              </a:rPr>
                              <m:t>𝑛</m:t>
                            </m:r>
                          </m:e>
                        </m:d>
                      </m:num>
                      <m:den>
                        <m:r>
                          <a:rPr lang="en-US" sz="3100" i="1">
                            <a:latin typeface="Cambria Math" panose="02040503050406030204" pitchFamily="18" charset="0"/>
                          </a:rPr>
                          <m:t>𝐿</m:t>
                        </m:r>
                        <m:r>
                          <a:rPr lang="en-US" sz="3100" i="1">
                            <a:latin typeface="Cambria Math" panose="02040503050406030204" pitchFamily="18" charset="0"/>
                          </a:rPr>
                          <m:t>×</m:t>
                        </m:r>
                        <m:r>
                          <a:rPr lang="en-US" sz="3100" i="1">
                            <a:latin typeface="Cambria Math" panose="02040503050406030204" pitchFamily="18" charset="0"/>
                          </a:rPr>
                          <m:t>h</m:t>
                        </m:r>
                        <m:r>
                          <a:rPr lang="en-US" sz="3100" i="1">
                            <a:latin typeface="Cambria Math" panose="02040503050406030204" pitchFamily="18" charset="0"/>
                          </a:rPr>
                          <m:t>×</m:t>
                        </m:r>
                        <m:r>
                          <a:rPr lang="en-US" sz="3100" i="1">
                            <a:latin typeface="Cambria Math" panose="02040503050406030204" pitchFamily="18" charset="0"/>
                          </a:rPr>
                          <m:t>𝑛</m:t>
                        </m:r>
                      </m:den>
                    </m:f>
                  </m:oMath>
                </a14:m>
                <a:endParaRPr lang="en-GB" sz="3100" dirty="0"/>
              </a:p>
              <a:p>
                <a:pPr marL="0" indent="0">
                  <a:buNone/>
                </a:pPr>
                <a:r>
                  <a:rPr lang="en-US" dirty="0"/>
                  <a:t>                                                                                                                                    </a:t>
                </a:r>
                <a:r>
                  <a:rPr lang="en-US" dirty="0" smtClean="0"/>
                  <a:t>                             </a:t>
                </a:r>
                <a:r>
                  <a:rPr lang="en-US" dirty="0"/>
                  <a:t>(1)</a:t>
                </a:r>
                <a:endParaRPr lang="en-GB" dirty="0"/>
              </a:p>
              <a:p>
                <a:r>
                  <a:rPr lang="en-US" dirty="0"/>
                  <a:t>Where </a:t>
                </a:r>
                <a14:m>
                  <m:oMath xmlns:m="http://schemas.openxmlformats.org/officeDocument/2006/math">
                    <m:r>
                      <a:rPr lang="en-GB" sz="3100" i="1">
                        <a:latin typeface="Cambria Math" panose="02040503050406030204" pitchFamily="18" charset="0"/>
                      </a:rPr>
                      <m:t>𝐹𝐼𝑇</m:t>
                    </m:r>
                    <m:r>
                      <a:rPr lang="en-GB" sz="3100" i="1">
                        <a:latin typeface="Cambria Math" panose="02040503050406030204" pitchFamily="18" charset="0"/>
                      </a:rPr>
                      <m:t> =</m:t>
                    </m:r>
                    <m:d>
                      <m:dPr>
                        <m:ctrlPr>
                          <a:rPr lang="en-GB" sz="3100" i="1">
                            <a:latin typeface="Cambria Math" panose="02040503050406030204" pitchFamily="18" charset="0"/>
                          </a:rPr>
                        </m:ctrlPr>
                      </m:dPr>
                      <m:e>
                        <m:r>
                          <a:rPr lang="en-GB" sz="3100" i="1">
                            <a:latin typeface="Cambria Math" panose="02040503050406030204" pitchFamily="18" charset="0"/>
                          </a:rPr>
                          <m:t>𝐿</m:t>
                        </m:r>
                        <m:r>
                          <a:rPr lang="en-GB" sz="3100" i="1">
                            <a:latin typeface="Cambria Math" panose="02040503050406030204" pitchFamily="18" charset="0"/>
                          </a:rPr>
                          <m:t>×</m:t>
                        </m:r>
                        <m:r>
                          <a:rPr lang="en-GB" sz="3100" i="1">
                            <a:latin typeface="Cambria Math" panose="02040503050406030204" pitchFamily="18" charset="0"/>
                          </a:rPr>
                          <m:t>h</m:t>
                        </m:r>
                        <m:r>
                          <a:rPr lang="en-GB" sz="3100" i="1">
                            <a:latin typeface="Cambria Math" panose="02040503050406030204" pitchFamily="18" charset="0"/>
                          </a:rPr>
                          <m:t>×</m:t>
                        </m:r>
                        <m:r>
                          <a:rPr lang="en-GB" sz="3100" i="1">
                            <a:latin typeface="Cambria Math" panose="02040503050406030204" pitchFamily="18" charset="0"/>
                          </a:rPr>
                          <m:t>𝑛</m:t>
                        </m:r>
                        <m:r>
                          <a:rPr lang="en-GB" sz="3100" i="1">
                            <a:latin typeface="Cambria Math" panose="02040503050406030204" pitchFamily="18" charset="0"/>
                          </a:rPr>
                          <m:t> ×</m:t>
                        </m:r>
                        <m:r>
                          <a:rPr lang="en-GB" sz="3100" i="1">
                            <a:latin typeface="Cambria Math" panose="02040503050406030204" pitchFamily="18" charset="0"/>
                          </a:rPr>
                          <m:t>𝐶</m:t>
                        </m:r>
                      </m:e>
                    </m:d>
                  </m:oMath>
                </a14:m>
                <a:endParaRPr lang="en-GB" sz="3100" dirty="0" smtClean="0"/>
              </a:p>
              <a:p>
                <a:pPr marL="0" indent="0">
                  <a:buNone/>
                </a:pPr>
                <a:endParaRPr lang="en-GB" sz="3100" dirty="0"/>
              </a:p>
              <a:p>
                <a:endParaRPr lang="en-GB" sz="1800" dirty="0" smtClean="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spcAft>
                    <a:spcPts val="800"/>
                  </a:spcAft>
                </a:pPr>
                <a:endParaRPr lang="en-GB" sz="2000" dirty="0" smtClean="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spcAft>
                    <a:spcPts val="800"/>
                  </a:spcAft>
                </a:pPr>
                <a:endParaRPr lang="en-GB" sz="2400" dirty="0" smtClean="0">
                  <a:effectLst/>
                  <a:latin typeface="Calibri" panose="020F0502020204030204" pitchFamily="34" charset="0"/>
                  <a:ea typeface="Calibri" panose="020F0502020204030204" pitchFamily="34" charset="0"/>
                  <a:cs typeface="Times New Roman" panose="02020603050405020304" pitchFamily="18" charset="0"/>
                </a:endParaRPr>
              </a:p>
              <a:p>
                <a:endParaRPr lang="en-GB" dirty="0"/>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xfrm>
                <a:off x="365760" y="849087"/>
                <a:ext cx="11547566" cy="5590902"/>
              </a:xfrm>
              <a:blipFill>
                <a:blip r:embed="rId2"/>
                <a:stretch>
                  <a:fillRect l="-792" t="-981" r="-1478"/>
                </a:stretch>
              </a:blipFill>
            </p:spPr>
            <p:txBody>
              <a:bodyPr/>
              <a:lstStyle/>
              <a:p>
                <a:r>
                  <a:rPr lang="en-GB">
                    <a:noFill/>
                  </a:rPr>
                  <a:t> </a:t>
                </a:r>
              </a:p>
            </p:txBody>
          </p:sp>
        </mc:Fallback>
      </mc:AlternateContent>
    </p:spTree>
    <p:extLst>
      <p:ext uri="{BB962C8B-B14F-4D97-AF65-F5344CB8AC3E}">
        <p14:creationId xmlns:p14="http://schemas.microsoft.com/office/powerpoint/2010/main" val="2333668935"/>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0371" y="129995"/>
            <a:ext cx="10515600" cy="719092"/>
          </a:xfrm>
        </p:spPr>
        <p:txBody>
          <a:bodyPr>
            <a:normAutofit/>
          </a:bodyPr>
          <a:lstStyle/>
          <a:p>
            <a:r>
              <a:rPr lang="en-US" sz="3200" b="1" dirty="0">
                <a:solidFill>
                  <a:prstClr val="black"/>
                </a:solidFill>
                <a:latin typeface="Times New Roman" panose="02020603050405020304" pitchFamily="18" charset="0"/>
                <a:cs typeface="Times New Roman" panose="02020603050405020304" pitchFamily="18" charset="0"/>
              </a:rPr>
              <a:t>WLC and RETs Evaluation </a:t>
            </a:r>
            <a:endParaRPr lang="en-GB" sz="3200" dirty="0"/>
          </a:p>
        </p:txBody>
      </p:sp>
      <mc:AlternateContent xmlns:mc="http://schemas.openxmlformats.org/markup-compatibility/2006" xmlns:a14="http://schemas.microsoft.com/office/drawing/2010/main">
        <mc:Choice Requires="a14">
          <p:sp>
            <p:nvSpPr>
              <p:cNvPr id="3" name="Content Placeholder 2"/>
              <p:cNvSpPr>
                <a:spLocks noGrp="1"/>
              </p:cNvSpPr>
              <p:nvPr>
                <p:ph idx="1"/>
              </p:nvPr>
            </p:nvSpPr>
            <p:spPr>
              <a:xfrm>
                <a:off x="365760" y="849087"/>
                <a:ext cx="11547566" cy="5590902"/>
              </a:xfrm>
            </p:spPr>
            <p:txBody>
              <a:bodyPr>
                <a:normAutofit fontScale="62500" lnSpcReduction="20000"/>
              </a:bodyPr>
              <a:lstStyle/>
              <a:p>
                <a:pPr marL="0" indent="0">
                  <a:buNone/>
                </a:pPr>
                <a:r>
                  <a:rPr lang="en-US" sz="3400" b="1" dirty="0"/>
                  <a:t>Gridline Extension System </a:t>
                </a:r>
                <a:endParaRPr lang="en-GB" sz="3400" dirty="0"/>
              </a:p>
              <a:p>
                <a:pPr marL="0" indent="0">
                  <a:buNone/>
                </a:pPr>
                <a:endParaRPr lang="en-GB" i="1" dirty="0" smtClean="0">
                  <a:latin typeface="Cambria Math" panose="02040503050406030204" pitchFamily="18" charset="0"/>
                </a:endParaRPr>
              </a:p>
              <a:p>
                <a14:m>
                  <m:oMath xmlns:m="http://schemas.openxmlformats.org/officeDocument/2006/math">
                    <m:sSub>
                      <m:sSubPr>
                        <m:ctrlPr>
                          <a:rPr lang="en-GB" sz="4500" i="1">
                            <a:latin typeface="Cambria Math" panose="02040503050406030204" pitchFamily="18" charset="0"/>
                          </a:rPr>
                        </m:ctrlPr>
                      </m:sSubPr>
                      <m:e>
                        <m:r>
                          <a:rPr lang="en-US" sz="4500" i="1">
                            <a:latin typeface="Cambria Math" panose="02040503050406030204" pitchFamily="18" charset="0"/>
                          </a:rPr>
                          <m:t>𝑊𝐿𝐶</m:t>
                        </m:r>
                      </m:e>
                      <m:sub>
                        <m:r>
                          <a:rPr lang="en-US" sz="4500" i="1">
                            <a:latin typeface="Cambria Math" panose="02040503050406030204" pitchFamily="18" charset="0"/>
                          </a:rPr>
                          <m:t>𝐺𝐸</m:t>
                        </m:r>
                      </m:sub>
                    </m:sSub>
                    <m:r>
                      <a:rPr lang="en-US" sz="4500" i="1">
                        <a:latin typeface="Cambria Math" panose="02040503050406030204" pitchFamily="18" charset="0"/>
                      </a:rPr>
                      <m:t>=</m:t>
                    </m:r>
                    <m:f>
                      <m:fPr>
                        <m:ctrlPr>
                          <a:rPr lang="en-GB" sz="4500" i="1">
                            <a:latin typeface="Cambria Math" panose="02040503050406030204" pitchFamily="18" charset="0"/>
                          </a:rPr>
                        </m:ctrlPr>
                      </m:fPr>
                      <m:num>
                        <m:sSub>
                          <m:sSubPr>
                            <m:ctrlPr>
                              <a:rPr lang="en-GB" sz="4500" i="1">
                                <a:latin typeface="Cambria Math" panose="02040503050406030204" pitchFamily="18" charset="0"/>
                              </a:rPr>
                            </m:ctrlPr>
                          </m:sSubPr>
                          <m:e>
                            <m:r>
                              <a:rPr lang="en-US" sz="4500" i="1">
                                <a:latin typeface="Cambria Math" panose="02040503050406030204" pitchFamily="18" charset="0"/>
                              </a:rPr>
                              <m:t>𝑊𝐿𝐶</m:t>
                            </m:r>
                          </m:e>
                          <m:sub>
                            <m:r>
                              <a:rPr lang="en-US" sz="4500" i="1">
                                <a:latin typeface="Cambria Math" panose="02040503050406030204" pitchFamily="18" charset="0"/>
                              </a:rPr>
                              <m:t>𝑔𝑒𝑛</m:t>
                            </m:r>
                          </m:sub>
                        </m:sSub>
                        <m:r>
                          <a:rPr lang="en-US" sz="4500" i="1">
                            <a:latin typeface="Cambria Math" panose="02040503050406030204" pitchFamily="18" charset="0"/>
                          </a:rPr>
                          <m:t>+ </m:t>
                        </m:r>
                        <m:sSub>
                          <m:sSubPr>
                            <m:ctrlPr>
                              <a:rPr lang="en-GB" sz="4500" i="1">
                                <a:latin typeface="Cambria Math" panose="02040503050406030204" pitchFamily="18" charset="0"/>
                              </a:rPr>
                            </m:ctrlPr>
                          </m:sSubPr>
                          <m:e>
                            <m:r>
                              <a:rPr lang="en-US" sz="4500" i="1">
                                <a:latin typeface="Cambria Math" panose="02040503050406030204" pitchFamily="18" charset="0"/>
                              </a:rPr>
                              <m:t>𝑊𝐿𝐶</m:t>
                            </m:r>
                          </m:e>
                          <m:sub>
                            <m:r>
                              <a:rPr lang="en-US" sz="4500" i="1">
                                <a:latin typeface="Cambria Math" panose="02040503050406030204" pitchFamily="18" charset="0"/>
                              </a:rPr>
                              <m:t>𝑔𝑟𝑖𝑑</m:t>
                            </m:r>
                            <m:r>
                              <a:rPr lang="en-US" sz="4500" i="1">
                                <a:latin typeface="Cambria Math" panose="02040503050406030204" pitchFamily="18" charset="0"/>
                              </a:rPr>
                              <m:t> ×</m:t>
                            </m:r>
                          </m:sub>
                        </m:sSub>
                        <m:r>
                          <a:rPr lang="en-US" sz="4500" i="1">
                            <a:latin typeface="Cambria Math" panose="02040503050406030204" pitchFamily="18" charset="0"/>
                          </a:rPr>
                          <m:t> </m:t>
                        </m:r>
                        <m:r>
                          <a:rPr lang="en-US" sz="4500" i="1">
                            <a:latin typeface="Cambria Math" panose="02040503050406030204" pitchFamily="18" charset="0"/>
                          </a:rPr>
                          <m:t>𝑋</m:t>
                        </m:r>
                      </m:num>
                      <m:den>
                        <m:r>
                          <a:rPr lang="en-US" sz="4500" i="1">
                            <a:latin typeface="Cambria Math" panose="02040503050406030204" pitchFamily="18" charset="0"/>
                          </a:rPr>
                          <m:t>𝐿</m:t>
                        </m:r>
                        <m:r>
                          <a:rPr lang="en-US" sz="4500" i="1">
                            <a:latin typeface="Cambria Math" panose="02040503050406030204" pitchFamily="18" charset="0"/>
                          </a:rPr>
                          <m:t> ×</m:t>
                        </m:r>
                        <m:r>
                          <a:rPr lang="en-US" sz="4500" i="1">
                            <a:latin typeface="Cambria Math" panose="02040503050406030204" pitchFamily="18" charset="0"/>
                          </a:rPr>
                          <m:t>h</m:t>
                        </m:r>
                        <m:r>
                          <a:rPr lang="en-US" sz="4500" i="1">
                            <a:latin typeface="Cambria Math" panose="02040503050406030204" pitchFamily="18" charset="0"/>
                          </a:rPr>
                          <m:t> ×</m:t>
                        </m:r>
                        <m:r>
                          <a:rPr lang="en-US" sz="4500" i="1">
                            <a:latin typeface="Cambria Math" panose="02040503050406030204" pitchFamily="18" charset="0"/>
                          </a:rPr>
                          <m:t>𝑛</m:t>
                        </m:r>
                      </m:den>
                    </m:f>
                  </m:oMath>
                </a14:m>
                <a:r>
                  <a:rPr lang="en-GB" sz="3400" dirty="0">
                    <a:latin typeface="Times New Roman" panose="02020603050405020304" pitchFamily="18" charset="0"/>
                    <a:cs typeface="Times New Roman" panose="02020603050405020304" pitchFamily="18" charset="0"/>
                  </a:rPr>
                  <a:t>					</a:t>
                </a:r>
                <a:r>
                  <a:rPr lang="en-GB" sz="3400" dirty="0" smtClean="0">
                    <a:latin typeface="Times New Roman" panose="02020603050405020304" pitchFamily="18" charset="0"/>
                    <a:cs typeface="Times New Roman" panose="02020603050405020304" pitchFamily="18" charset="0"/>
                  </a:rPr>
                  <a:t>		(2)</a:t>
                </a:r>
                <a:endParaRPr lang="en-US" sz="3400" dirty="0" smtClean="0">
                  <a:latin typeface="Times New Roman" panose="02020603050405020304" pitchFamily="18" charset="0"/>
                  <a:cs typeface="Times New Roman" panose="02020603050405020304" pitchFamily="18" charset="0"/>
                </a:endParaRPr>
              </a:p>
              <a:p>
                <a:endParaRPr lang="en-US" sz="3400" dirty="0" smtClean="0">
                  <a:latin typeface="Times New Roman" panose="02020603050405020304" pitchFamily="18" charset="0"/>
                  <a:cs typeface="Times New Roman" panose="02020603050405020304" pitchFamily="18" charset="0"/>
                </a:endParaRPr>
              </a:p>
              <a:p>
                <a:pPr marL="0" indent="0">
                  <a:buNone/>
                </a:pPr>
                <a:r>
                  <a:rPr lang="en-US" sz="3400" dirty="0" smtClean="0">
                    <a:latin typeface="Times New Roman" panose="02020603050405020304" pitchFamily="18" charset="0"/>
                    <a:cs typeface="Times New Roman" panose="02020603050405020304" pitchFamily="18" charset="0"/>
                  </a:rPr>
                  <a:t>Where </a:t>
                </a:r>
                <a:endParaRPr lang="en-GB" sz="3400" dirty="0">
                  <a:latin typeface="Times New Roman" panose="02020603050405020304" pitchFamily="18" charset="0"/>
                  <a:cs typeface="Times New Roman" panose="02020603050405020304" pitchFamily="18" charset="0"/>
                </a:endParaRPr>
              </a:p>
              <a:p>
                <a:r>
                  <a:rPr lang="en-US" sz="3400" dirty="0">
                    <a:latin typeface="Times New Roman" panose="02020603050405020304" pitchFamily="18" charset="0"/>
                    <a:cs typeface="Times New Roman" panose="02020603050405020304" pitchFamily="18" charset="0"/>
                  </a:rPr>
                  <a:t>  </a:t>
                </a:r>
                <a14:m>
                  <m:oMath xmlns:m="http://schemas.openxmlformats.org/officeDocument/2006/math">
                    <m:sSub>
                      <m:sSubPr>
                        <m:ctrlPr>
                          <a:rPr lang="en-GB" sz="4000" i="1">
                            <a:latin typeface="Cambria Math" panose="02040503050406030204" pitchFamily="18" charset="0"/>
                          </a:rPr>
                        </m:ctrlPr>
                      </m:sSubPr>
                      <m:e>
                        <m:r>
                          <a:rPr lang="en-US" sz="4000" i="1">
                            <a:latin typeface="Cambria Math" panose="02040503050406030204" pitchFamily="18" charset="0"/>
                          </a:rPr>
                          <m:t>𝑊𝐿𝐶</m:t>
                        </m:r>
                      </m:e>
                      <m:sub>
                        <m:r>
                          <a:rPr lang="en-US" sz="4000" i="1">
                            <a:latin typeface="Cambria Math" panose="02040503050406030204" pitchFamily="18" charset="0"/>
                          </a:rPr>
                          <m:t>𝑔𝑒𝑛</m:t>
                        </m:r>
                      </m:sub>
                    </m:sSub>
                    <m:r>
                      <a:rPr lang="en-US" sz="4000" i="1">
                        <a:latin typeface="Cambria Math" panose="02040503050406030204" pitchFamily="18" charset="0"/>
                      </a:rPr>
                      <m:t>=</m:t>
                    </m:r>
                    <m:sSub>
                      <m:sSubPr>
                        <m:ctrlPr>
                          <a:rPr lang="en-GB" sz="4000" i="1">
                            <a:latin typeface="Cambria Math" panose="02040503050406030204" pitchFamily="18" charset="0"/>
                          </a:rPr>
                        </m:ctrlPr>
                      </m:sSubPr>
                      <m:e>
                        <m:r>
                          <a:rPr lang="en-US" sz="4000" i="1">
                            <a:latin typeface="Cambria Math" panose="02040503050406030204" pitchFamily="18" charset="0"/>
                          </a:rPr>
                          <m:t> </m:t>
                        </m:r>
                        <m:r>
                          <a:rPr lang="en-US" sz="4000" i="1">
                            <a:latin typeface="Cambria Math" panose="02040503050406030204" pitchFamily="18" charset="0"/>
                          </a:rPr>
                          <m:t>𝑡</m:t>
                        </m:r>
                      </m:e>
                      <m:sub>
                        <m:r>
                          <a:rPr lang="en-US" sz="4000" i="1">
                            <a:latin typeface="Cambria Math" panose="02040503050406030204" pitchFamily="18" charset="0"/>
                          </a:rPr>
                          <m:t>𝑔𝑒𝑛</m:t>
                        </m:r>
                        <m:r>
                          <a:rPr lang="en-US" sz="4000" i="1">
                            <a:latin typeface="Cambria Math" panose="02040503050406030204" pitchFamily="18" charset="0"/>
                          </a:rPr>
                          <m:t> </m:t>
                        </m:r>
                      </m:sub>
                    </m:sSub>
                    <m:r>
                      <a:rPr lang="en-US" sz="4000" i="1">
                        <a:latin typeface="Cambria Math" panose="02040503050406030204" pitchFamily="18" charset="0"/>
                      </a:rPr>
                      <m:t>×</m:t>
                    </m:r>
                    <m:r>
                      <a:rPr lang="en-US" sz="4000" i="1">
                        <a:latin typeface="Cambria Math" panose="02040503050406030204" pitchFamily="18" charset="0"/>
                      </a:rPr>
                      <m:t>𝐿</m:t>
                    </m:r>
                    <m:r>
                      <a:rPr lang="en-US" sz="4000" i="1">
                        <a:latin typeface="Cambria Math" panose="02040503050406030204" pitchFamily="18" charset="0"/>
                      </a:rPr>
                      <m:t> ×</m:t>
                    </m:r>
                    <m:r>
                      <a:rPr lang="en-US" sz="4000" i="1">
                        <a:latin typeface="Cambria Math" panose="02040503050406030204" pitchFamily="18" charset="0"/>
                      </a:rPr>
                      <m:t>h</m:t>
                    </m:r>
                    <m:r>
                      <a:rPr lang="en-US" sz="4000" i="1">
                        <a:latin typeface="Cambria Math" panose="02040503050406030204" pitchFamily="18" charset="0"/>
                      </a:rPr>
                      <m:t> × </m:t>
                    </m:r>
                    <m:d>
                      <m:dPr>
                        <m:ctrlPr>
                          <a:rPr lang="en-GB" sz="4000" i="1">
                            <a:latin typeface="Cambria Math" panose="02040503050406030204" pitchFamily="18" charset="0"/>
                          </a:rPr>
                        </m:ctrlPr>
                      </m:dPr>
                      <m:e>
                        <m:f>
                          <m:fPr>
                            <m:ctrlPr>
                              <a:rPr lang="en-GB" sz="4000" i="1">
                                <a:latin typeface="Cambria Math" panose="02040503050406030204" pitchFamily="18" charset="0"/>
                              </a:rPr>
                            </m:ctrlPr>
                          </m:fPr>
                          <m:num>
                            <m:r>
                              <a:rPr lang="en-US" sz="4000" i="1">
                                <a:latin typeface="Cambria Math" panose="02040503050406030204" pitchFamily="18" charset="0"/>
                              </a:rPr>
                              <m:t>1</m:t>
                            </m:r>
                          </m:num>
                          <m:den>
                            <m:r>
                              <a:rPr lang="en-US" sz="4000" i="1">
                                <a:latin typeface="Cambria Math" panose="02040503050406030204" pitchFamily="18" charset="0"/>
                              </a:rPr>
                              <m:t>1−</m:t>
                            </m:r>
                            <m:sSub>
                              <m:sSubPr>
                                <m:ctrlPr>
                                  <a:rPr lang="en-GB" sz="4000" i="1">
                                    <a:latin typeface="Cambria Math" panose="02040503050406030204" pitchFamily="18" charset="0"/>
                                  </a:rPr>
                                </m:ctrlPr>
                              </m:sSubPr>
                              <m:e>
                                <m:r>
                                  <a:rPr lang="en-US" sz="4000" i="1">
                                    <a:latin typeface="Cambria Math" panose="02040503050406030204" pitchFamily="18" charset="0"/>
                                  </a:rPr>
                                  <m:t>𝛿</m:t>
                                </m:r>
                              </m:e>
                              <m:sub>
                                <m:r>
                                  <a:rPr lang="en-US" sz="4000" i="1">
                                    <a:latin typeface="Cambria Math" panose="02040503050406030204" pitchFamily="18" charset="0"/>
                                  </a:rPr>
                                  <m:t>𝑡</m:t>
                                </m:r>
                                <m:r>
                                  <a:rPr lang="en-US" sz="4000" i="1">
                                    <a:latin typeface="Cambria Math" panose="02040503050406030204" pitchFamily="18" charset="0"/>
                                  </a:rPr>
                                  <m:t>&amp;</m:t>
                                </m:r>
                                <m:r>
                                  <a:rPr lang="en-US" sz="4000" i="1">
                                    <a:latin typeface="Cambria Math" panose="02040503050406030204" pitchFamily="18" charset="0"/>
                                  </a:rPr>
                                  <m:t>𝑑</m:t>
                                </m:r>
                              </m:sub>
                            </m:sSub>
                          </m:den>
                        </m:f>
                      </m:e>
                    </m:d>
                  </m:oMath>
                </a14:m>
                <a:r>
                  <a:rPr lang="en-US" sz="3400" dirty="0">
                    <a:latin typeface="Times New Roman" panose="02020603050405020304" pitchFamily="18" charset="0"/>
                    <a:cs typeface="Times New Roman" panose="02020603050405020304" pitchFamily="18" charset="0"/>
                  </a:rPr>
                  <a:t>                                                        </a:t>
                </a:r>
                <a:r>
                  <a:rPr lang="en-US" sz="3400" dirty="0" smtClean="0">
                    <a:latin typeface="Times New Roman" panose="02020603050405020304" pitchFamily="18" charset="0"/>
                    <a:cs typeface="Times New Roman" panose="02020603050405020304" pitchFamily="18" charset="0"/>
                  </a:rPr>
                  <a:t> (</a:t>
                </a:r>
                <a:r>
                  <a:rPr lang="en-US" sz="3400" dirty="0">
                    <a:latin typeface="Times New Roman" panose="02020603050405020304" pitchFamily="18" charset="0"/>
                    <a:cs typeface="Times New Roman" panose="02020603050405020304" pitchFamily="18" charset="0"/>
                  </a:rPr>
                  <a:t>3) </a:t>
                </a:r>
                <a:r>
                  <a:rPr lang="en-US" sz="3400" dirty="0" smtClean="0">
                    <a:latin typeface="Times New Roman" panose="02020603050405020304" pitchFamily="18" charset="0"/>
                    <a:cs typeface="Times New Roman" panose="02020603050405020304" pitchFamily="18" charset="0"/>
                  </a:rPr>
                  <a:t>							</a:t>
                </a:r>
              </a:p>
              <a:p>
                <a:pPr marL="0" indent="0">
                  <a:buNone/>
                </a:pPr>
                <a:endParaRPr lang="en-US" dirty="0" smtClean="0"/>
              </a:p>
              <a:p>
                <a:endParaRPr lang="en-US" dirty="0"/>
              </a:p>
              <a:p>
                <a:pPr marL="0" indent="0">
                  <a:buNone/>
                </a:pPr>
                <a:r>
                  <a:rPr lang="en-US" dirty="0" smtClean="0"/>
                  <a:t> 																		</a:t>
                </a:r>
              </a:p>
              <a:p>
                <a:pPr marL="0" indent="0">
                  <a:buNone/>
                </a:pPr>
                <a:r>
                  <a:rPr lang="en-US" dirty="0" smtClean="0"/>
                  <a:t>										</a:t>
                </a:r>
                <a:r>
                  <a:rPr lang="en-US" dirty="0"/>
                  <a:t> </a:t>
                </a:r>
                <a:r>
                  <a:rPr lang="en-US" dirty="0" smtClean="0"/>
                  <a:t>           (</a:t>
                </a:r>
                <a:r>
                  <a:rPr lang="en-US" dirty="0"/>
                  <a:t>4</a:t>
                </a:r>
                <a:r>
                  <a:rPr lang="en-US" dirty="0" smtClean="0"/>
                  <a:t>)</a:t>
                </a:r>
                <a:endParaRPr lang="en-GB" dirty="0"/>
              </a:p>
              <a:p>
                <a:pPr marL="0" indent="0">
                  <a:lnSpc>
                    <a:spcPct val="110000"/>
                  </a:lnSpc>
                  <a:spcBef>
                    <a:spcPts val="0"/>
                  </a:spcBef>
                  <a:spcAft>
                    <a:spcPts val="800"/>
                  </a:spcAft>
                  <a:buNone/>
                </a:pPr>
                <a:r>
                  <a:rPr lang="en-GB" dirty="0" smtClean="0"/>
                  <a:t>						    </a:t>
                </a:r>
              </a:p>
              <a:p>
                <a:endParaRPr lang="en-GB" sz="2400" dirty="0" smtClean="0">
                  <a:latin typeface="Calibri" panose="020F0502020204030204" pitchFamily="34" charset="0"/>
                  <a:ea typeface="Calibri" panose="020F0502020204030204" pitchFamily="34" charset="0"/>
                  <a:cs typeface="Times New Roman" panose="02020603050405020304" pitchFamily="18" charset="0"/>
                </a:endParaRPr>
              </a:p>
              <a:p>
                <a:endParaRPr lang="en-GB" sz="2400" dirty="0">
                  <a:latin typeface="Calibri" panose="020F0502020204030204" pitchFamily="34" charset="0"/>
                  <a:ea typeface="Calibri" panose="020F0502020204030204" pitchFamily="34" charset="0"/>
                  <a:cs typeface="Times New Roman" panose="02020603050405020304" pitchFamily="18" charset="0"/>
                </a:endParaRPr>
              </a:p>
              <a:p>
                <a:pPr marL="0" indent="0">
                  <a:buNone/>
                </a:pPr>
                <a:r>
                  <a:rPr lang="en-GB" sz="2400" dirty="0" smtClean="0">
                    <a:latin typeface="Calibri" panose="020F0502020204030204" pitchFamily="34" charset="0"/>
                    <a:ea typeface="Calibri" panose="020F0502020204030204" pitchFamily="34" charset="0"/>
                    <a:cs typeface="Times New Roman" panose="02020603050405020304" pitchFamily="18" charset="0"/>
                  </a:rPr>
                  <a:t>											</a:t>
                </a:r>
                <a:r>
                  <a:rPr lang="en-GB" sz="3400" dirty="0" smtClean="0">
                    <a:latin typeface="Calibri" panose="020F0502020204030204" pitchFamily="34" charset="0"/>
                    <a:ea typeface="Calibri" panose="020F0502020204030204" pitchFamily="34" charset="0"/>
                    <a:cs typeface="Times New Roman" panose="02020603050405020304" pitchFamily="18" charset="0"/>
                  </a:rPr>
                  <a:t>(5)</a:t>
                </a:r>
                <a:endParaRPr lang="en-GB" sz="3400" dirty="0" smtClean="0">
                  <a:effectLst/>
                  <a:latin typeface="Calibri" panose="020F0502020204030204" pitchFamily="34" charset="0"/>
                  <a:ea typeface="Calibri" panose="020F0502020204030204" pitchFamily="34" charset="0"/>
                  <a:cs typeface="Times New Roman" panose="02020603050405020304" pitchFamily="18" charset="0"/>
                </a:endParaRPr>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xfrm>
                <a:off x="365760" y="849087"/>
                <a:ext cx="11547566" cy="5590902"/>
              </a:xfrm>
              <a:blipFill>
                <a:blip r:embed="rId2"/>
                <a:stretch>
                  <a:fillRect l="-634" t="-2072"/>
                </a:stretch>
              </a:blipFill>
            </p:spPr>
            <p:txBody>
              <a:bodyPr/>
              <a:lstStyle/>
              <a:p>
                <a:r>
                  <a:rPr lang="en-GB">
                    <a:noFill/>
                  </a:rPr>
                  <a:t> </a:t>
                </a:r>
              </a:p>
            </p:txBody>
          </p:sp>
        </mc:Fallback>
      </mc:AlternateContent>
      <p:pic>
        <p:nvPicPr>
          <p:cNvPr id="4" name="Picture 3"/>
          <p:cNvPicPr>
            <a:picLocks noChangeAspect="1"/>
          </p:cNvPicPr>
          <p:nvPr/>
        </p:nvPicPr>
        <p:blipFill>
          <a:blip r:embed="rId3"/>
          <a:stretch>
            <a:fillRect/>
          </a:stretch>
        </p:blipFill>
        <p:spPr>
          <a:xfrm>
            <a:off x="726963" y="3844637"/>
            <a:ext cx="5575829" cy="394854"/>
          </a:xfrm>
          <a:prstGeom prst="rect">
            <a:avLst/>
          </a:prstGeom>
        </p:spPr>
      </p:pic>
      <p:pic>
        <p:nvPicPr>
          <p:cNvPr id="5" name="Picture 4"/>
          <p:cNvPicPr>
            <a:picLocks noChangeAspect="1"/>
          </p:cNvPicPr>
          <p:nvPr/>
        </p:nvPicPr>
        <p:blipFill>
          <a:blip r:embed="rId4"/>
          <a:stretch>
            <a:fillRect/>
          </a:stretch>
        </p:blipFill>
        <p:spPr>
          <a:xfrm>
            <a:off x="726963" y="5058289"/>
            <a:ext cx="2992982" cy="760621"/>
          </a:xfrm>
          <a:prstGeom prst="rect">
            <a:avLst/>
          </a:prstGeom>
        </p:spPr>
      </p:pic>
    </p:spTree>
    <p:extLst>
      <p:ext uri="{BB962C8B-B14F-4D97-AF65-F5344CB8AC3E}">
        <p14:creationId xmlns:p14="http://schemas.microsoft.com/office/powerpoint/2010/main" val="1723043194"/>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 y="116931"/>
            <a:ext cx="10515600" cy="679903"/>
          </a:xfrm>
        </p:spPr>
        <p:txBody>
          <a:bodyPr>
            <a:normAutofit/>
          </a:bodyPr>
          <a:lstStyle/>
          <a:p>
            <a:r>
              <a:rPr lang="en-GB" sz="3600" b="1" dirty="0">
                <a:latin typeface="Times New Roman" panose="02020603050405020304" pitchFamily="18" charset="0"/>
                <a:cs typeface="Times New Roman" panose="02020603050405020304" pitchFamily="18" charset="0"/>
              </a:rPr>
              <a:t>WLC and RETs Evaluation </a:t>
            </a:r>
            <a:r>
              <a:rPr lang="en-GB" sz="3600" b="1" dirty="0" smtClean="0">
                <a:latin typeface="Times New Roman" panose="02020603050405020304" pitchFamily="18" charset="0"/>
                <a:cs typeface="Times New Roman" panose="02020603050405020304" pitchFamily="18" charset="0"/>
              </a:rPr>
              <a:t>Cont’d</a:t>
            </a:r>
            <a:endParaRPr lang="en-GB" sz="3600" b="1"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198120" y="796835"/>
            <a:ext cx="11284131" cy="5285946"/>
          </a:xfrm>
        </p:spPr>
        <p:txBody>
          <a:bodyPr>
            <a:normAutofit/>
          </a:bodyPr>
          <a:lstStyle/>
          <a:p>
            <a:pPr marL="0" indent="0">
              <a:lnSpc>
                <a:spcPct val="107000"/>
              </a:lnSpc>
              <a:spcAft>
                <a:spcPts val="800"/>
              </a:spcAft>
              <a:buNone/>
              <a:tabLst>
                <a:tab pos="1918335" algn="l"/>
              </a:tabLst>
            </a:pPr>
            <a:endParaRPr lang="en-GB" sz="2400" dirty="0">
              <a:latin typeface="Calibri" panose="020F0502020204030204" pitchFamily="34" charset="0"/>
              <a:ea typeface="Calibri" panose="020F0502020204030204" pitchFamily="34" charset="0"/>
              <a:cs typeface="Times New Roman" panose="02020603050405020304" pitchFamily="18" charset="0"/>
            </a:endParaRPr>
          </a:p>
        </p:txBody>
      </p:sp>
      <p:graphicFrame>
        <p:nvGraphicFramePr>
          <p:cNvPr id="7" name="Table 6"/>
          <p:cNvGraphicFramePr>
            <a:graphicFrameLocks noGrp="1"/>
          </p:cNvGraphicFramePr>
          <p:nvPr>
            <p:extLst>
              <p:ext uri="{D42A27DB-BD31-4B8C-83A1-F6EECF244321}">
                <p14:modId xmlns:p14="http://schemas.microsoft.com/office/powerpoint/2010/main" val="3357952766"/>
              </p:ext>
            </p:extLst>
          </p:nvPr>
        </p:nvGraphicFramePr>
        <p:xfrm>
          <a:off x="198118" y="796834"/>
          <a:ext cx="11284132" cy="5285946"/>
        </p:xfrm>
        <a:graphic>
          <a:graphicData uri="http://schemas.openxmlformats.org/drawingml/2006/table">
            <a:tbl>
              <a:tblPr firstRow="1" bandRow="1">
                <a:tableStyleId>{21E4AEA4-8DFA-4A89-87EB-49C32662AFE0}</a:tableStyleId>
              </a:tblPr>
              <a:tblGrid>
                <a:gridCol w="5642066">
                  <a:extLst>
                    <a:ext uri="{9D8B030D-6E8A-4147-A177-3AD203B41FA5}">
                      <a16:colId xmlns:a16="http://schemas.microsoft.com/office/drawing/2014/main" val="3057708776"/>
                    </a:ext>
                  </a:extLst>
                </a:gridCol>
                <a:gridCol w="5642066">
                  <a:extLst>
                    <a:ext uri="{9D8B030D-6E8A-4147-A177-3AD203B41FA5}">
                      <a16:colId xmlns:a16="http://schemas.microsoft.com/office/drawing/2014/main" val="2295712477"/>
                    </a:ext>
                  </a:extLst>
                </a:gridCol>
              </a:tblGrid>
              <a:tr h="835866">
                <a:tc>
                  <a:txBody>
                    <a:bodyPr/>
                    <a:lstStyle/>
                    <a:p>
                      <a:r>
                        <a:rPr lang="en-GB" sz="2400" dirty="0" smtClean="0">
                          <a:solidFill>
                            <a:schemeClr val="tx1"/>
                          </a:solidFill>
                          <a:latin typeface="Times New Roman" panose="02020603050405020304" pitchFamily="18" charset="0"/>
                          <a:cs typeface="Times New Roman" panose="02020603050405020304" pitchFamily="18" charset="0"/>
                        </a:rPr>
                        <a:t>SOLAR</a:t>
                      </a:r>
                      <a:r>
                        <a:rPr lang="en-GB" sz="2400" baseline="0" dirty="0" smtClean="0">
                          <a:solidFill>
                            <a:schemeClr val="tx1"/>
                          </a:solidFill>
                          <a:latin typeface="Times New Roman" panose="02020603050405020304" pitchFamily="18" charset="0"/>
                          <a:cs typeface="Times New Roman" panose="02020603050405020304" pitchFamily="18" charset="0"/>
                        </a:rPr>
                        <a:t> PV SYSTEM</a:t>
                      </a:r>
                      <a:endParaRPr lang="en-GB" sz="2400" dirty="0">
                        <a:solidFill>
                          <a:schemeClr val="tx1"/>
                        </a:solidFill>
                        <a:latin typeface="Times New Roman" panose="02020603050405020304" pitchFamily="18" charset="0"/>
                        <a:cs typeface="Times New Roman" panose="02020603050405020304" pitchFamily="18" charset="0"/>
                      </a:endParaRPr>
                    </a:p>
                  </a:txBody>
                  <a:tcPr/>
                </a:tc>
                <a:tc>
                  <a:txBody>
                    <a:bodyPr/>
                    <a:lstStyle/>
                    <a:p>
                      <a:r>
                        <a:rPr lang="en-GB" sz="2400" b="0" dirty="0" smtClean="0">
                          <a:solidFill>
                            <a:schemeClr val="tx1"/>
                          </a:solidFill>
                          <a:latin typeface="Times New Roman" panose="02020603050405020304" pitchFamily="18" charset="0"/>
                          <a:cs typeface="Times New Roman" panose="02020603050405020304" pitchFamily="18" charset="0"/>
                        </a:rPr>
                        <a:t>GRID</a:t>
                      </a:r>
                      <a:r>
                        <a:rPr lang="en-GB" sz="2400" b="0" baseline="0" dirty="0" smtClean="0">
                          <a:solidFill>
                            <a:schemeClr val="tx1"/>
                          </a:solidFill>
                          <a:latin typeface="Times New Roman" panose="02020603050405020304" pitchFamily="18" charset="0"/>
                          <a:cs typeface="Times New Roman" panose="02020603050405020304" pitchFamily="18" charset="0"/>
                        </a:rPr>
                        <a:t> EXTENSION SYSTEM</a:t>
                      </a:r>
                      <a:endParaRPr lang="en-GB" sz="2400" b="0" dirty="0">
                        <a:solidFill>
                          <a:schemeClr val="tx1"/>
                        </a:solidFill>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771074316"/>
                  </a:ext>
                </a:extLst>
              </a:tr>
              <a:tr h="4442716">
                <a:tc>
                  <a:txBody>
                    <a:bodyPr/>
                    <a:lstStyle/>
                    <a:p>
                      <a:pPr algn="just">
                        <a:spcAft>
                          <a:spcPts val="0"/>
                        </a:spcAft>
                      </a:pPr>
                      <a:r>
                        <a:rPr lang="en-GB" sz="2200" dirty="0" smtClean="0">
                          <a:effectLst/>
                          <a:latin typeface="Times New Roman" panose="02020603050405020304" pitchFamily="18" charset="0"/>
                          <a:cs typeface="Times New Roman" panose="02020603050405020304" pitchFamily="18" charset="0"/>
                        </a:rPr>
                        <a:t>C</a:t>
                      </a:r>
                      <a:r>
                        <a:rPr lang="en-GB" sz="2200" baseline="-25000" dirty="0" smtClean="0">
                          <a:effectLst/>
                          <a:latin typeface="Times New Roman" panose="02020603050405020304" pitchFamily="18" charset="0"/>
                          <a:cs typeface="Times New Roman" panose="02020603050405020304" pitchFamily="18" charset="0"/>
                        </a:rPr>
                        <a:t>PV </a:t>
                      </a:r>
                      <a:r>
                        <a:rPr lang="en-GB" sz="2200" dirty="0" smtClean="0">
                          <a:effectLst/>
                          <a:latin typeface="Times New Roman" panose="02020603050405020304" pitchFamily="18" charset="0"/>
                          <a:cs typeface="Times New Roman" panose="02020603050405020304" pitchFamily="18" charset="0"/>
                        </a:rPr>
                        <a:t> = capital cost of the </a:t>
                      </a:r>
                      <a:r>
                        <a:rPr lang="en-GB" sz="2200" dirty="0" err="1" smtClean="0">
                          <a:effectLst/>
                          <a:latin typeface="Times New Roman" panose="02020603050405020304" pitchFamily="18" charset="0"/>
                          <a:cs typeface="Times New Roman" panose="02020603050405020304" pitchFamily="18" charset="0"/>
                        </a:rPr>
                        <a:t>photovoltic</a:t>
                      </a:r>
                      <a:endParaRPr lang="en-GB" sz="2200" dirty="0" smtClean="0">
                        <a:effectLst/>
                        <a:latin typeface="Times New Roman" panose="02020603050405020304" pitchFamily="18" charset="0"/>
                        <a:cs typeface="Times New Roman" panose="02020603050405020304" pitchFamily="18" charset="0"/>
                      </a:endParaRPr>
                    </a:p>
                    <a:p>
                      <a:pPr algn="just">
                        <a:spcAft>
                          <a:spcPts val="0"/>
                        </a:spcAft>
                      </a:pPr>
                      <a:r>
                        <a:rPr lang="en-GB" sz="2200" dirty="0" smtClean="0">
                          <a:effectLst/>
                          <a:latin typeface="Times New Roman" panose="02020603050405020304" pitchFamily="18" charset="0"/>
                          <a:cs typeface="Times New Roman" panose="02020603050405020304" pitchFamily="18" charset="0"/>
                        </a:rPr>
                        <a:t>C</a:t>
                      </a:r>
                      <a:r>
                        <a:rPr lang="en-GB" sz="2200" baseline="-25000" dirty="0" smtClean="0">
                          <a:effectLst/>
                          <a:latin typeface="Times New Roman" panose="02020603050405020304" pitchFamily="18" charset="0"/>
                          <a:cs typeface="Times New Roman" panose="02020603050405020304" pitchFamily="18" charset="0"/>
                        </a:rPr>
                        <a:t>B</a:t>
                      </a:r>
                      <a:r>
                        <a:rPr lang="en-GB" sz="2200" dirty="0" smtClean="0">
                          <a:effectLst/>
                          <a:latin typeface="Times New Roman" panose="02020603050405020304" pitchFamily="18" charset="0"/>
                          <a:cs typeface="Times New Roman" panose="02020603050405020304" pitchFamily="18" charset="0"/>
                        </a:rPr>
                        <a:t>   = capital cost of Battery</a:t>
                      </a:r>
                    </a:p>
                    <a:p>
                      <a:pPr algn="just">
                        <a:spcAft>
                          <a:spcPts val="0"/>
                        </a:spcAft>
                      </a:pPr>
                      <a:r>
                        <a:rPr lang="en-GB" sz="2200" dirty="0" smtClean="0">
                          <a:effectLst/>
                          <a:latin typeface="Times New Roman" panose="02020603050405020304" pitchFamily="18" charset="0"/>
                          <a:cs typeface="Times New Roman" panose="02020603050405020304" pitchFamily="18" charset="0"/>
                        </a:rPr>
                        <a:t>β     = fraction of capital cost for annual operation and maintenance of system</a:t>
                      </a:r>
                    </a:p>
                    <a:p>
                      <a:pPr algn="just">
                        <a:spcAft>
                          <a:spcPts val="0"/>
                        </a:spcAft>
                      </a:pPr>
                      <a:r>
                        <a:rPr lang="en-GB" sz="2200" dirty="0" smtClean="0">
                          <a:effectLst/>
                          <a:latin typeface="Times New Roman" panose="02020603050405020304" pitchFamily="18" charset="0"/>
                          <a:cs typeface="Times New Roman" panose="02020603050405020304" pitchFamily="18" charset="0"/>
                        </a:rPr>
                        <a:t>C</a:t>
                      </a:r>
                      <a:r>
                        <a:rPr lang="en-GB" sz="2200" baseline="-25000" dirty="0" smtClean="0">
                          <a:effectLst/>
                          <a:latin typeface="Times New Roman" panose="02020603050405020304" pitchFamily="18" charset="0"/>
                          <a:cs typeface="Times New Roman" panose="02020603050405020304" pitchFamily="18" charset="0"/>
                        </a:rPr>
                        <a:t>R   = </a:t>
                      </a:r>
                      <a:r>
                        <a:rPr lang="en-GB" sz="2200" dirty="0" smtClean="0">
                          <a:effectLst/>
                          <a:latin typeface="Times New Roman" panose="02020603050405020304" pitchFamily="18" charset="0"/>
                          <a:cs typeface="Times New Roman" panose="02020603050405020304" pitchFamily="18" charset="0"/>
                        </a:rPr>
                        <a:t>component replacement cost</a:t>
                      </a:r>
                    </a:p>
                    <a:p>
                      <a:pPr algn="just">
                        <a:spcAft>
                          <a:spcPts val="0"/>
                        </a:spcAft>
                      </a:pPr>
                      <a:r>
                        <a:rPr lang="en-GB" sz="2200" dirty="0" smtClean="0">
                          <a:effectLst/>
                          <a:latin typeface="Times New Roman" panose="02020603050405020304" pitchFamily="18" charset="0"/>
                          <a:cs typeface="Times New Roman" panose="02020603050405020304" pitchFamily="18" charset="0"/>
                        </a:rPr>
                        <a:t>P    = present worth factor</a:t>
                      </a:r>
                    </a:p>
                    <a:p>
                      <a:pPr algn="just">
                        <a:spcAft>
                          <a:spcPts val="0"/>
                        </a:spcAft>
                      </a:pPr>
                      <a:r>
                        <a:rPr lang="en-GB" sz="2200" dirty="0" smtClean="0">
                          <a:effectLst/>
                          <a:latin typeface="Times New Roman" panose="02020603050405020304" pitchFamily="18" charset="0"/>
                          <a:cs typeface="Times New Roman" panose="02020603050405020304" pitchFamily="18" charset="0"/>
                        </a:rPr>
                        <a:t>d    = discount rate</a:t>
                      </a:r>
                    </a:p>
                    <a:p>
                      <a:pPr algn="just">
                        <a:spcAft>
                          <a:spcPts val="0"/>
                        </a:spcAft>
                      </a:pPr>
                      <a:r>
                        <a:rPr lang="en-GB" sz="2200" dirty="0" smtClean="0">
                          <a:effectLst/>
                          <a:latin typeface="Times New Roman" panose="02020603050405020304" pitchFamily="18" charset="0"/>
                          <a:cs typeface="Times New Roman" panose="02020603050405020304" pitchFamily="18" charset="0"/>
                        </a:rPr>
                        <a:t>n    = life of the project</a:t>
                      </a:r>
                    </a:p>
                    <a:p>
                      <a:pPr algn="just">
                        <a:spcAft>
                          <a:spcPts val="0"/>
                        </a:spcAft>
                      </a:pPr>
                      <a:r>
                        <a:rPr lang="en-GB" sz="2200" dirty="0" smtClean="0">
                          <a:effectLst/>
                          <a:latin typeface="Times New Roman" panose="02020603050405020304" pitchFamily="18" charset="0"/>
                          <a:cs typeface="Times New Roman" panose="02020603050405020304" pitchFamily="18" charset="0"/>
                        </a:rPr>
                        <a:t>n</a:t>
                      </a:r>
                      <a:r>
                        <a:rPr lang="en-GB" sz="2200" baseline="-25000" dirty="0" smtClean="0">
                          <a:effectLst/>
                          <a:latin typeface="Times New Roman" panose="02020603050405020304" pitchFamily="18" charset="0"/>
                          <a:cs typeface="Times New Roman" panose="02020603050405020304" pitchFamily="18" charset="0"/>
                        </a:rPr>
                        <a:t>1</a:t>
                      </a:r>
                      <a:r>
                        <a:rPr lang="en-GB" sz="2200" dirty="0" smtClean="0">
                          <a:effectLst/>
                          <a:latin typeface="Times New Roman" panose="02020603050405020304" pitchFamily="18" charset="0"/>
                          <a:cs typeface="Times New Roman" panose="02020603050405020304" pitchFamily="18" charset="0"/>
                        </a:rPr>
                        <a:t>   = life of each component</a:t>
                      </a:r>
                    </a:p>
                    <a:p>
                      <a:pPr algn="just">
                        <a:spcAft>
                          <a:spcPts val="0"/>
                        </a:spcAft>
                      </a:pPr>
                      <a:r>
                        <a:rPr lang="en-GB" sz="2200" dirty="0" smtClean="0">
                          <a:effectLst/>
                          <a:latin typeface="Times New Roman" panose="02020603050405020304" pitchFamily="18" charset="0"/>
                          <a:cs typeface="Times New Roman" panose="02020603050405020304" pitchFamily="18" charset="0"/>
                        </a:rPr>
                        <a:t>FIT</a:t>
                      </a:r>
                      <a:r>
                        <a:rPr lang="en-GB" sz="2200" baseline="-25000" dirty="0" smtClean="0">
                          <a:effectLst/>
                          <a:latin typeface="Times New Roman" panose="02020603050405020304" pitchFamily="18" charset="0"/>
                          <a:cs typeface="Times New Roman" panose="02020603050405020304" pitchFamily="18" charset="0"/>
                        </a:rPr>
                        <a:t> </a:t>
                      </a:r>
                      <a:r>
                        <a:rPr lang="en-GB" sz="2200" dirty="0" smtClean="0">
                          <a:effectLst/>
                          <a:latin typeface="Times New Roman" panose="02020603050405020304" pitchFamily="18" charset="0"/>
                          <a:cs typeface="Times New Roman" panose="02020603050405020304" pitchFamily="18" charset="0"/>
                        </a:rPr>
                        <a:t>= feed-in-tariff benefit</a:t>
                      </a:r>
                    </a:p>
                    <a:p>
                      <a:pPr algn="just">
                        <a:spcAft>
                          <a:spcPts val="0"/>
                        </a:spcAft>
                      </a:pPr>
                      <a:r>
                        <a:rPr lang="en-GB" sz="2200" dirty="0" smtClean="0">
                          <a:effectLst/>
                          <a:latin typeface="Times New Roman" panose="02020603050405020304" pitchFamily="18" charset="0"/>
                          <a:cs typeface="Times New Roman" panose="02020603050405020304" pitchFamily="18" charset="0"/>
                        </a:rPr>
                        <a:t>h    =  annual operation hours</a:t>
                      </a:r>
                    </a:p>
                    <a:p>
                      <a:r>
                        <a:rPr lang="en-GB" sz="2200" dirty="0" smtClean="0">
                          <a:effectLst/>
                          <a:latin typeface="Times New Roman" panose="02020603050405020304" pitchFamily="18" charset="0"/>
                          <a:cs typeface="Times New Roman" panose="02020603050405020304" pitchFamily="18" charset="0"/>
                        </a:rPr>
                        <a:t>L    = load (kW)</a:t>
                      </a:r>
                      <a:endParaRPr lang="en-GB" sz="2200" dirty="0">
                        <a:latin typeface="Times New Roman" panose="02020603050405020304" pitchFamily="18" charset="0"/>
                        <a:cs typeface="Times New Roman" panose="02020603050405020304" pitchFamily="18" charset="0"/>
                      </a:endParaRPr>
                    </a:p>
                  </a:txBody>
                  <a:tcPr/>
                </a:tc>
                <a:tc>
                  <a:txBody>
                    <a:bodyPr/>
                    <a:lstStyle/>
                    <a:p>
                      <a:r>
                        <a:rPr lang="en-GB" sz="2200" kern="1200" dirty="0" smtClean="0">
                          <a:effectLst/>
                          <a:latin typeface="Times New Roman" panose="02020603050405020304" pitchFamily="18" charset="0"/>
                          <a:cs typeface="Times New Roman" panose="02020603050405020304" pitchFamily="18" charset="0"/>
                        </a:rPr>
                        <a:t>X   = distance of the village to existing grid point</a:t>
                      </a:r>
                    </a:p>
                    <a:p>
                      <a:r>
                        <a:rPr lang="en-GB" sz="2200" kern="1200" dirty="0" smtClean="0">
                          <a:effectLst/>
                          <a:latin typeface="Times New Roman" panose="02020603050405020304" pitchFamily="18" charset="0"/>
                          <a:cs typeface="Times New Roman" panose="02020603050405020304" pitchFamily="18" charset="0"/>
                        </a:rPr>
                        <a:t>L   = Load demand</a:t>
                      </a:r>
                    </a:p>
                    <a:p>
                      <a:r>
                        <a:rPr lang="en-GB" sz="2200" kern="1200" dirty="0" smtClean="0">
                          <a:effectLst/>
                          <a:latin typeface="Times New Roman" panose="02020603050405020304" pitchFamily="18" charset="0"/>
                          <a:cs typeface="Times New Roman" panose="02020603050405020304" pitchFamily="18" charset="0"/>
                        </a:rPr>
                        <a:t>h    = annual operation hours</a:t>
                      </a:r>
                    </a:p>
                    <a:p>
                      <a:r>
                        <a:rPr lang="en-GB" sz="2200" kern="1200" dirty="0" smtClean="0">
                          <a:effectLst/>
                          <a:latin typeface="Times New Roman" panose="02020603050405020304" pitchFamily="18" charset="0"/>
                          <a:cs typeface="Times New Roman" panose="02020603050405020304" pitchFamily="18" charset="0"/>
                        </a:rPr>
                        <a:t>d    = discount rate</a:t>
                      </a:r>
                    </a:p>
                    <a:p>
                      <a:r>
                        <a:rPr lang="en-GB" sz="2200" kern="1200" dirty="0" smtClean="0">
                          <a:effectLst/>
                          <a:latin typeface="Times New Roman" panose="02020603050405020304" pitchFamily="18" charset="0"/>
                          <a:cs typeface="Times New Roman" panose="02020603050405020304" pitchFamily="18" charset="0"/>
                        </a:rPr>
                        <a:t>n    = life of the project</a:t>
                      </a:r>
                    </a:p>
                    <a:p>
                      <a:r>
                        <a:rPr lang="en-GB" sz="2200" kern="1200" dirty="0" err="1" smtClean="0">
                          <a:effectLst/>
                          <a:latin typeface="Times New Roman" panose="02020603050405020304" pitchFamily="18" charset="0"/>
                          <a:cs typeface="Times New Roman" panose="02020603050405020304" pitchFamily="18" charset="0"/>
                        </a:rPr>
                        <a:t>t</a:t>
                      </a:r>
                      <a:r>
                        <a:rPr lang="en-GB" sz="2200" kern="1200" baseline="-25000" dirty="0" err="1" smtClean="0">
                          <a:effectLst/>
                          <a:latin typeface="Times New Roman" panose="02020603050405020304" pitchFamily="18" charset="0"/>
                          <a:cs typeface="Times New Roman" panose="02020603050405020304" pitchFamily="18" charset="0"/>
                        </a:rPr>
                        <a:t>gen</a:t>
                      </a:r>
                      <a:r>
                        <a:rPr lang="en-GB" sz="2200" kern="1200" baseline="-25000" dirty="0" smtClean="0">
                          <a:effectLst/>
                          <a:latin typeface="Times New Roman" panose="02020603050405020304" pitchFamily="18" charset="0"/>
                          <a:cs typeface="Times New Roman" panose="02020603050405020304" pitchFamily="18" charset="0"/>
                        </a:rPr>
                        <a:t>  = </a:t>
                      </a:r>
                      <a:r>
                        <a:rPr lang="en-GB" sz="2200" kern="1200" dirty="0" smtClean="0">
                          <a:effectLst/>
                          <a:latin typeface="Times New Roman" panose="02020603050405020304" pitchFamily="18" charset="0"/>
                          <a:cs typeface="Times New Roman" panose="02020603050405020304" pitchFamily="18" charset="0"/>
                        </a:rPr>
                        <a:t>electricity generation cost</a:t>
                      </a:r>
                      <a:r>
                        <a:rPr lang="en-GB" sz="2200" kern="1200" baseline="-25000" dirty="0" smtClean="0">
                          <a:effectLst/>
                          <a:latin typeface="Times New Roman" panose="02020603050405020304" pitchFamily="18" charset="0"/>
                          <a:cs typeface="Times New Roman" panose="02020603050405020304" pitchFamily="18" charset="0"/>
                        </a:rPr>
                        <a:t>  </a:t>
                      </a:r>
                      <a:endParaRPr lang="en-GB" sz="2200" kern="1200" dirty="0" smtClean="0">
                        <a:effectLst/>
                        <a:latin typeface="Times New Roman" panose="02020603050405020304" pitchFamily="18" charset="0"/>
                        <a:cs typeface="Times New Roman" panose="02020603050405020304" pitchFamily="18" charset="0"/>
                      </a:endParaRPr>
                    </a:p>
                    <a:p>
                      <a:r>
                        <a:rPr lang="en-GB" sz="2200" kern="1200" dirty="0" err="1" smtClean="0">
                          <a:effectLst/>
                          <a:latin typeface="Times New Roman" panose="02020603050405020304" pitchFamily="18" charset="0"/>
                          <a:cs typeface="Times New Roman" panose="02020603050405020304" pitchFamily="18" charset="0"/>
                        </a:rPr>
                        <a:t>δ</a:t>
                      </a:r>
                      <a:r>
                        <a:rPr lang="en-GB" sz="2200" kern="1200" baseline="-25000" dirty="0" err="1" smtClean="0">
                          <a:effectLst/>
                          <a:latin typeface="Times New Roman" panose="02020603050405020304" pitchFamily="18" charset="0"/>
                          <a:cs typeface="Times New Roman" panose="02020603050405020304" pitchFamily="18" charset="0"/>
                        </a:rPr>
                        <a:t>t&amp;d</a:t>
                      </a:r>
                      <a:r>
                        <a:rPr lang="en-GB" sz="2200" kern="1200" baseline="-25000" dirty="0" smtClean="0">
                          <a:effectLst/>
                          <a:latin typeface="Times New Roman" panose="02020603050405020304" pitchFamily="18" charset="0"/>
                          <a:cs typeface="Times New Roman" panose="02020603050405020304" pitchFamily="18" charset="0"/>
                        </a:rPr>
                        <a:t>  = </a:t>
                      </a:r>
                      <a:r>
                        <a:rPr lang="en-GB" sz="2200" kern="1200" dirty="0" smtClean="0">
                          <a:effectLst/>
                          <a:latin typeface="Times New Roman" panose="02020603050405020304" pitchFamily="18" charset="0"/>
                          <a:cs typeface="Times New Roman" panose="02020603050405020304" pitchFamily="18" charset="0"/>
                        </a:rPr>
                        <a:t>transmission and distribution losses</a:t>
                      </a:r>
                    </a:p>
                    <a:p>
                      <a:r>
                        <a:rPr lang="en-GB" sz="2200" kern="1200" dirty="0" err="1" smtClean="0">
                          <a:effectLst/>
                          <a:latin typeface="Times New Roman" panose="02020603050405020304" pitchFamily="18" charset="0"/>
                          <a:cs typeface="Times New Roman" panose="02020603050405020304" pitchFamily="18" charset="0"/>
                        </a:rPr>
                        <a:t>C</a:t>
                      </a:r>
                      <a:r>
                        <a:rPr lang="en-GB" sz="2200" kern="1200" baseline="-25000" dirty="0" err="1" smtClean="0">
                          <a:effectLst/>
                          <a:latin typeface="Times New Roman" panose="02020603050405020304" pitchFamily="18" charset="0"/>
                          <a:cs typeface="Times New Roman" panose="02020603050405020304" pitchFamily="18" charset="0"/>
                        </a:rPr>
                        <a:t>grid</a:t>
                      </a:r>
                      <a:r>
                        <a:rPr lang="en-GB" sz="2200" kern="1200" baseline="-25000" dirty="0" smtClean="0">
                          <a:effectLst/>
                          <a:latin typeface="Times New Roman" panose="02020603050405020304" pitchFamily="18" charset="0"/>
                          <a:cs typeface="Times New Roman" panose="02020603050405020304" pitchFamily="18" charset="0"/>
                        </a:rPr>
                        <a:t> </a:t>
                      </a:r>
                      <a:r>
                        <a:rPr lang="en-GB" sz="2200" kern="1200" dirty="0" smtClean="0">
                          <a:effectLst/>
                          <a:latin typeface="Times New Roman" panose="02020603050405020304" pitchFamily="18" charset="0"/>
                          <a:cs typeface="Times New Roman" panose="02020603050405020304" pitchFamily="18" charset="0"/>
                        </a:rPr>
                        <a:t>= grid line cost</a:t>
                      </a:r>
                    </a:p>
                    <a:p>
                      <a:r>
                        <a:rPr lang="en-GB" sz="2200" kern="1200" dirty="0" smtClean="0">
                          <a:effectLst/>
                          <a:latin typeface="Times New Roman" panose="02020603050405020304" pitchFamily="18" charset="0"/>
                          <a:cs typeface="Times New Roman" panose="02020603050405020304" pitchFamily="18" charset="0"/>
                        </a:rPr>
                        <a:t>C</a:t>
                      </a:r>
                      <a:r>
                        <a:rPr lang="en-GB" sz="2200" kern="1200" baseline="-25000" dirty="0" smtClean="0">
                          <a:effectLst/>
                          <a:latin typeface="Times New Roman" panose="02020603050405020304" pitchFamily="18" charset="0"/>
                          <a:cs typeface="Times New Roman" panose="02020603050405020304" pitchFamily="18" charset="0"/>
                        </a:rPr>
                        <a:t>t      </a:t>
                      </a:r>
                      <a:r>
                        <a:rPr lang="en-GB" sz="2200" kern="1200" dirty="0" smtClean="0">
                          <a:effectLst/>
                          <a:latin typeface="Times New Roman" panose="02020603050405020304" pitchFamily="18" charset="0"/>
                          <a:cs typeface="Times New Roman" panose="02020603050405020304" pitchFamily="18" charset="0"/>
                        </a:rPr>
                        <a:t>= distribution transformer cost</a:t>
                      </a:r>
                    </a:p>
                    <a:p>
                      <a:r>
                        <a:rPr lang="en-GB" sz="2200" kern="1200" dirty="0" smtClean="0">
                          <a:effectLst/>
                          <a:latin typeface="Times New Roman" panose="02020603050405020304" pitchFamily="18" charset="0"/>
                          <a:cs typeface="Times New Roman" panose="02020603050405020304" pitchFamily="18" charset="0"/>
                        </a:rPr>
                        <a:t>S</a:t>
                      </a:r>
                      <a:r>
                        <a:rPr lang="en-GB" sz="2200" kern="1200" baseline="-25000" dirty="0" smtClean="0">
                          <a:effectLst/>
                          <a:latin typeface="Times New Roman" panose="02020603050405020304" pitchFamily="18" charset="0"/>
                          <a:cs typeface="Times New Roman" panose="02020603050405020304" pitchFamily="18" charset="0"/>
                        </a:rPr>
                        <a:t>C    = </a:t>
                      </a:r>
                      <a:r>
                        <a:rPr lang="en-GB" sz="2200" kern="1200" dirty="0" smtClean="0">
                          <a:effectLst/>
                          <a:latin typeface="Times New Roman" panose="02020603050405020304" pitchFamily="18" charset="0"/>
                          <a:cs typeface="Times New Roman" panose="02020603050405020304" pitchFamily="18" charset="0"/>
                        </a:rPr>
                        <a:t>gasifier rating (kg)</a:t>
                      </a:r>
                    </a:p>
                    <a:p>
                      <a:r>
                        <a:rPr lang="en-GB" sz="2200" kern="1200" dirty="0" smtClean="0">
                          <a:effectLst/>
                          <a:latin typeface="Times New Roman" panose="02020603050405020304" pitchFamily="18" charset="0"/>
                          <a:cs typeface="Times New Roman" panose="02020603050405020304" pitchFamily="18" charset="0"/>
                        </a:rPr>
                        <a:t>β    = fraction of capital cost (for operation and</a:t>
                      </a:r>
                      <a:r>
                        <a:rPr lang="en-GB" sz="2200" kern="1200" baseline="0" dirty="0" smtClean="0">
                          <a:effectLst/>
                          <a:latin typeface="Times New Roman" panose="02020603050405020304" pitchFamily="18" charset="0"/>
                          <a:cs typeface="Times New Roman" panose="02020603050405020304" pitchFamily="18" charset="0"/>
                        </a:rPr>
                        <a:t> </a:t>
                      </a:r>
                      <a:r>
                        <a:rPr lang="en-GB" sz="2200" kern="1200" dirty="0" smtClean="0">
                          <a:effectLst/>
                          <a:latin typeface="Times New Roman" panose="02020603050405020304" pitchFamily="18" charset="0"/>
                          <a:cs typeface="Times New Roman" panose="02020603050405020304" pitchFamily="18" charset="0"/>
                        </a:rPr>
                        <a:t>maintenance of the grid)</a:t>
                      </a:r>
                      <a:endParaRPr lang="en-GB" sz="2200"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2036927305"/>
                  </a:ext>
                </a:extLst>
              </a:tr>
            </a:tbl>
          </a:graphicData>
        </a:graphic>
      </p:graphicFrame>
    </p:spTree>
    <p:extLst>
      <p:ext uri="{BB962C8B-B14F-4D97-AF65-F5344CB8AC3E}">
        <p14:creationId xmlns:p14="http://schemas.microsoft.com/office/powerpoint/2010/main" val="3149910806"/>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 y="116931"/>
            <a:ext cx="10515600" cy="679903"/>
          </a:xfrm>
        </p:spPr>
        <p:txBody>
          <a:bodyPr>
            <a:normAutofit/>
          </a:bodyPr>
          <a:lstStyle/>
          <a:p>
            <a:r>
              <a:rPr lang="en-GB" sz="3600" b="1" dirty="0" smtClean="0">
                <a:latin typeface="Times New Roman" panose="02020603050405020304" pitchFamily="18" charset="0"/>
                <a:cs typeface="Times New Roman" panose="02020603050405020304" pitchFamily="18" charset="0"/>
              </a:rPr>
              <a:t>CONCLUSION </a:t>
            </a:r>
            <a:endParaRPr lang="en-GB" sz="3600" b="1"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198120" y="796835"/>
            <a:ext cx="11284131" cy="5285946"/>
          </a:xfrm>
        </p:spPr>
        <p:txBody>
          <a:bodyPr>
            <a:normAutofit/>
          </a:bodyPr>
          <a:lstStyle/>
          <a:p>
            <a:r>
              <a:rPr lang="en-GB" sz="2400" dirty="0">
                <a:latin typeface="Times New Roman" panose="02020603050405020304" pitchFamily="18" charset="0"/>
                <a:cs typeface="Times New Roman" panose="02020603050405020304" pitchFamily="18" charset="0"/>
              </a:rPr>
              <a:t>GB construction is becoming more important as we reduce the </a:t>
            </a:r>
            <a:r>
              <a:rPr lang="en-GB" sz="2400" dirty="0" err="1">
                <a:latin typeface="Times New Roman" panose="02020603050405020304" pitchFamily="18" charset="0"/>
                <a:cs typeface="Times New Roman" panose="02020603050405020304" pitchFamily="18" charset="0"/>
              </a:rPr>
              <a:t>Planets’s</a:t>
            </a:r>
            <a:r>
              <a:rPr lang="en-GB" sz="2400" dirty="0">
                <a:latin typeface="Times New Roman" panose="02020603050405020304" pitchFamily="18" charset="0"/>
                <a:cs typeface="Times New Roman" panose="02020603050405020304" pitchFamily="18" charset="0"/>
              </a:rPr>
              <a:t> resources and seek to lessen our impact on the earth s environment.</a:t>
            </a:r>
          </a:p>
          <a:p>
            <a:r>
              <a:rPr lang="en-GB" sz="2400" dirty="0" smtClean="0">
                <a:latin typeface="Times New Roman" panose="02020603050405020304" pitchFamily="18" charset="0"/>
                <a:cs typeface="Times New Roman" panose="02020603050405020304" pitchFamily="18" charset="0"/>
              </a:rPr>
              <a:t>Given the raising global population vis-a-vis demand for accommodation buildings, meeting up with this demand should be through GBs system, otherwise GHG emission will increase. </a:t>
            </a:r>
          </a:p>
          <a:p>
            <a:r>
              <a:rPr lang="en-GB" sz="2400" dirty="0">
                <a:latin typeface="Times New Roman" panose="02020603050405020304" pitchFamily="18" charset="0"/>
                <a:cs typeface="Times New Roman" panose="02020603050405020304" pitchFamily="18" charset="0"/>
              </a:rPr>
              <a:t>R</a:t>
            </a:r>
            <a:r>
              <a:rPr lang="en-GB" sz="2400" dirty="0" smtClean="0">
                <a:latin typeface="Times New Roman" panose="02020603050405020304" pitchFamily="18" charset="0"/>
                <a:cs typeface="Times New Roman" panose="02020603050405020304" pitchFamily="18" charset="0"/>
              </a:rPr>
              <a:t>ecent impact of global warming such as flooding, wild bush burning, adoption of GBs construction will mitigate occurrence of these perils.</a:t>
            </a:r>
          </a:p>
          <a:p>
            <a:r>
              <a:rPr lang="en-GB" sz="2400" dirty="0" smtClean="0">
                <a:latin typeface="Times New Roman" panose="02020603050405020304" pitchFamily="18" charset="0"/>
                <a:ea typeface="Calibri" panose="020F0502020204030204" pitchFamily="34" charset="0"/>
                <a:cs typeface="Times New Roman" panose="02020603050405020304" pitchFamily="18" charset="0"/>
              </a:rPr>
              <a:t>More opportunities for construction practitioners particularly Quantity Surveyors in term of GB certification and more knowledge in terms of new materials utilisation among others</a:t>
            </a:r>
            <a:endParaRPr lang="en-GB" sz="2400" dirty="0">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707612859"/>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743200" y="1770743"/>
            <a:ext cx="6429829" cy="2772228"/>
          </a:xfrm>
          <a:prstGeom prst="rect">
            <a:avLst/>
          </a:prstGeom>
          <a:solidFill>
            <a:schemeClr val="accent3">
              <a:lumMod val="75000"/>
            </a:schemeClr>
          </a:solidFill>
          <a:ln>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4800" dirty="0" smtClean="0">
                <a:latin typeface="Algerian" panose="04020705040A02060702" pitchFamily="82" charset="0"/>
              </a:rPr>
              <a:t>THANK YOU</a:t>
            </a:r>
          </a:p>
          <a:p>
            <a:pPr algn="ctr"/>
            <a:r>
              <a:rPr lang="en-GB" sz="4800" dirty="0" smtClean="0">
                <a:latin typeface="Algerian" panose="04020705040A02060702" pitchFamily="82" charset="0"/>
              </a:rPr>
              <a:t>FOR </a:t>
            </a:r>
          </a:p>
          <a:p>
            <a:pPr algn="ctr"/>
            <a:r>
              <a:rPr lang="en-GB" sz="4800" dirty="0" smtClean="0">
                <a:latin typeface="Algerian" panose="04020705040A02060702" pitchFamily="82" charset="0"/>
              </a:rPr>
              <a:t>LISTENING</a:t>
            </a:r>
            <a:endParaRPr lang="en-GB" sz="4800" dirty="0">
              <a:latin typeface="Algerian" panose="04020705040A02060702" pitchFamily="82" charset="0"/>
            </a:endParaRPr>
          </a:p>
        </p:txBody>
      </p:sp>
    </p:spTree>
    <p:extLst>
      <p:ext uri="{BB962C8B-B14F-4D97-AF65-F5344CB8AC3E}">
        <p14:creationId xmlns:p14="http://schemas.microsoft.com/office/powerpoint/2010/main" val="270764766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601526"/>
          </a:xfrm>
        </p:spPr>
        <p:txBody>
          <a:bodyPr>
            <a:noAutofit/>
          </a:bodyPr>
          <a:lstStyle/>
          <a:p>
            <a:r>
              <a:rPr lang="en-GB" sz="4000" b="1" dirty="0" smtClean="0">
                <a:latin typeface="Times New Roman" panose="02020603050405020304" pitchFamily="18" charset="0"/>
                <a:cs typeface="Times New Roman" panose="02020603050405020304" pitchFamily="18" charset="0"/>
              </a:rPr>
              <a:t>INTRODUCTION cont’d</a:t>
            </a:r>
            <a:endParaRPr lang="en-GB" sz="4000" b="1"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509451" y="966652"/>
            <a:ext cx="11155680" cy="5538651"/>
          </a:xfrm>
        </p:spPr>
        <p:txBody>
          <a:bodyPr>
            <a:noAutofit/>
          </a:bodyPr>
          <a:lstStyle/>
          <a:p>
            <a:pPr>
              <a:lnSpc>
                <a:spcPct val="100000"/>
              </a:lnSpc>
            </a:pPr>
            <a:r>
              <a:rPr lang="en-GB" sz="2400" dirty="0" smtClean="0">
                <a:latin typeface="Times New Roman" panose="02020603050405020304" pitchFamily="18" charset="0"/>
                <a:ea typeface="Calibri" panose="020F0502020204030204" pitchFamily="34" charset="0"/>
              </a:rPr>
              <a:t>Despite the ample benefits of GB</a:t>
            </a:r>
            <a:r>
              <a:rPr lang="en-GB" sz="2400" dirty="0">
                <a:latin typeface="Times New Roman" panose="02020603050405020304" pitchFamily="18" charset="0"/>
                <a:ea typeface="Calibri" panose="020F0502020204030204" pitchFamily="34" charset="0"/>
              </a:rPr>
              <a:t>, there is still a perception that they are expensive and that green technologies are not sufficiently </a:t>
            </a:r>
            <a:r>
              <a:rPr lang="en-GB" sz="2400" dirty="0" smtClean="0">
                <a:latin typeface="Times New Roman" panose="02020603050405020304" pitchFamily="18" charset="0"/>
                <a:ea typeface="Calibri" panose="020F0502020204030204" pitchFamily="34" charset="0"/>
              </a:rPr>
              <a:t>proven (</a:t>
            </a:r>
            <a:r>
              <a:rPr lang="en-GB" sz="2400" dirty="0" err="1" smtClean="0">
                <a:latin typeface="Times New Roman" panose="02020603050405020304" pitchFamily="18" charset="0"/>
                <a:ea typeface="Calibri" panose="020F0502020204030204" pitchFamily="34" charset="0"/>
              </a:rPr>
              <a:t>Samosir</a:t>
            </a:r>
            <a:r>
              <a:rPr lang="en-GB" sz="2400" dirty="0" smtClean="0">
                <a:latin typeface="Times New Roman" panose="02020603050405020304" pitchFamily="18" charset="0"/>
                <a:ea typeface="Calibri" panose="020F0502020204030204" pitchFamily="34" charset="0"/>
              </a:rPr>
              <a:t> et al., 2020).</a:t>
            </a:r>
          </a:p>
          <a:p>
            <a:pPr>
              <a:lnSpc>
                <a:spcPct val="100000"/>
              </a:lnSpc>
            </a:pPr>
            <a:r>
              <a:rPr lang="en-GB" sz="2400" dirty="0" smtClean="0">
                <a:latin typeface="Times New Roman" panose="02020603050405020304" pitchFamily="18" charset="0"/>
                <a:ea typeface="Calibri" panose="020F0502020204030204" pitchFamily="34" charset="0"/>
              </a:rPr>
              <a:t>Also, the cost estimating techniques and standards method of measurements used in the conventional buildings development perhaps are not suitable and adequate for GB </a:t>
            </a:r>
            <a:r>
              <a:rPr lang="fi-FI" sz="2400" dirty="0" smtClean="0">
                <a:latin typeface="Times New Roman" panose="02020603050405020304" pitchFamily="18" charset="0"/>
                <a:ea typeface="Calibri" panose="020F0502020204030204" pitchFamily="34" charset="0"/>
              </a:rPr>
              <a:t>(</a:t>
            </a:r>
            <a:r>
              <a:rPr lang="fi-FI" sz="2400" dirty="0">
                <a:latin typeface="Times New Roman" panose="02020603050405020304" pitchFamily="18" charset="0"/>
                <a:ea typeface="Calibri" panose="020F0502020204030204" pitchFamily="34" charset="0"/>
              </a:rPr>
              <a:t>Naamandadin, Sapian and Khuzzan 2014)</a:t>
            </a:r>
          </a:p>
          <a:p>
            <a:pPr>
              <a:lnSpc>
                <a:spcPct val="100000"/>
              </a:lnSpc>
            </a:pPr>
            <a:r>
              <a:rPr lang="en-GB" sz="2400" dirty="0" smtClean="0">
                <a:latin typeface="Times New Roman" panose="02020603050405020304" pitchFamily="18" charset="0"/>
                <a:ea typeface="Calibri" panose="020F0502020204030204" pitchFamily="34" charset="0"/>
              </a:rPr>
              <a:t>Hence, this paper evaluates the position of cost estimating in the delivery of sustainable construction project.</a:t>
            </a:r>
          </a:p>
        </p:txBody>
      </p:sp>
    </p:spTree>
    <p:extLst>
      <p:ext uri="{BB962C8B-B14F-4D97-AF65-F5344CB8AC3E}">
        <p14:creationId xmlns:p14="http://schemas.microsoft.com/office/powerpoint/2010/main" val="21439360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17418" y="157308"/>
            <a:ext cx="10515600" cy="601526"/>
          </a:xfrm>
        </p:spPr>
        <p:txBody>
          <a:bodyPr>
            <a:noAutofit/>
          </a:bodyPr>
          <a:lstStyle/>
          <a:p>
            <a:r>
              <a:rPr lang="en-GB" sz="4000" b="1" dirty="0" smtClean="0">
                <a:latin typeface="Times New Roman" panose="02020603050405020304" pitchFamily="18" charset="0"/>
                <a:cs typeface="Times New Roman" panose="02020603050405020304" pitchFamily="18" charset="0"/>
              </a:rPr>
              <a:t>CONCEPT OF GREEN BUILDING </a:t>
            </a:r>
            <a:endParaRPr lang="en-GB" sz="4000" b="1"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530232" y="925088"/>
            <a:ext cx="11502440" cy="5745876"/>
          </a:xfrm>
        </p:spPr>
        <p:txBody>
          <a:bodyPr>
            <a:normAutofit fontScale="77500" lnSpcReduction="20000"/>
          </a:bodyPr>
          <a:lstStyle/>
          <a:p>
            <a:pPr>
              <a:lnSpc>
                <a:spcPct val="150000"/>
              </a:lnSpc>
            </a:pPr>
            <a:r>
              <a:rPr lang="en-GB" sz="2400" dirty="0">
                <a:latin typeface="Times New Roman" panose="02020603050405020304" pitchFamily="18" charset="0"/>
                <a:ea typeface="Calibri" panose="020F0502020204030204" pitchFamily="34" charset="0"/>
              </a:rPr>
              <a:t>The concept of Green Building </a:t>
            </a:r>
            <a:r>
              <a:rPr lang="en-GB" sz="2400" dirty="0" smtClean="0">
                <a:latin typeface="Times New Roman" panose="02020603050405020304" pitchFamily="18" charset="0"/>
                <a:ea typeface="Calibri" panose="020F0502020204030204" pitchFamily="34" charset="0"/>
              </a:rPr>
              <a:t>(GB) </a:t>
            </a:r>
            <a:r>
              <a:rPr lang="en-GB" sz="2400" dirty="0">
                <a:latin typeface="Times New Roman" panose="02020603050405020304" pitchFamily="18" charset="0"/>
                <a:ea typeface="Calibri" panose="020F0502020204030204" pitchFamily="34" charset="0"/>
              </a:rPr>
              <a:t>started when the awareness of sustainable </a:t>
            </a:r>
            <a:r>
              <a:rPr lang="en-GB" sz="2400" dirty="0" smtClean="0">
                <a:latin typeface="Times New Roman" panose="02020603050405020304" pitchFamily="18" charset="0"/>
                <a:ea typeface="Calibri" panose="020F0502020204030204" pitchFamily="34" charset="0"/>
              </a:rPr>
              <a:t>development increased </a:t>
            </a:r>
            <a:r>
              <a:rPr lang="en-GB" sz="2400" dirty="0">
                <a:latin typeface="Times New Roman" panose="02020603050405020304" pitchFamily="18" charset="0"/>
                <a:ea typeface="Calibri" panose="020F0502020204030204" pitchFamily="34" charset="0"/>
              </a:rPr>
              <a:t>in the construction industry</a:t>
            </a:r>
            <a:r>
              <a:rPr lang="en-GB" sz="2400" dirty="0" smtClean="0">
                <a:latin typeface="Times New Roman" panose="02020603050405020304" pitchFamily="18" charset="0"/>
                <a:ea typeface="Calibri" panose="020F0502020204030204" pitchFamily="34" charset="0"/>
              </a:rPr>
              <a:t>.</a:t>
            </a:r>
          </a:p>
          <a:p>
            <a:pPr>
              <a:lnSpc>
                <a:spcPct val="150000"/>
              </a:lnSpc>
            </a:pPr>
            <a:r>
              <a:rPr lang="en-GB" sz="2400" dirty="0" smtClean="0">
                <a:latin typeface="Times New Roman" panose="02020603050405020304" pitchFamily="18" charset="0"/>
                <a:ea typeface="Calibri" panose="020F0502020204030204" pitchFamily="34" charset="0"/>
              </a:rPr>
              <a:t>GB </a:t>
            </a:r>
            <a:r>
              <a:rPr lang="en-GB" sz="2400" dirty="0">
                <a:latin typeface="Times New Roman" panose="02020603050405020304" pitchFamily="18" charset="0"/>
                <a:ea typeface="Calibri" panose="020F0502020204030204" pitchFamily="34" charset="0"/>
              </a:rPr>
              <a:t>awareness </a:t>
            </a:r>
            <a:r>
              <a:rPr lang="en-GB" sz="2400" dirty="0" smtClean="0">
                <a:latin typeface="Times New Roman" panose="02020603050405020304" pitchFamily="18" charset="0"/>
                <a:ea typeface="Calibri" panose="020F0502020204030204" pitchFamily="34" charset="0"/>
              </a:rPr>
              <a:t>become </a:t>
            </a:r>
            <a:r>
              <a:rPr lang="en-GB" sz="2400" dirty="0">
                <a:latin typeface="Times New Roman" panose="02020603050405020304" pitchFamily="18" charset="0"/>
                <a:ea typeface="Calibri" panose="020F0502020204030204" pitchFamily="34" charset="0"/>
              </a:rPr>
              <a:t>more important because by the </a:t>
            </a:r>
            <a:r>
              <a:rPr lang="en-GB" sz="2400" dirty="0" smtClean="0">
                <a:latin typeface="Times New Roman" panose="02020603050405020304" pitchFamily="18" charset="0"/>
                <a:ea typeface="Calibri" panose="020F0502020204030204" pitchFamily="34" charset="0"/>
              </a:rPr>
              <a:t>year 2050</a:t>
            </a:r>
            <a:r>
              <a:rPr lang="en-GB" sz="2400" dirty="0">
                <a:latin typeface="Times New Roman" panose="02020603050405020304" pitchFamily="18" charset="0"/>
                <a:ea typeface="Calibri" panose="020F0502020204030204" pitchFamily="34" charset="0"/>
              </a:rPr>
              <a:t>, it is predicted that almost half of the World’s carbon emissions will be </a:t>
            </a:r>
            <a:r>
              <a:rPr lang="en-GB" sz="2400" dirty="0" smtClean="0">
                <a:latin typeface="Times New Roman" panose="02020603050405020304" pitchFamily="18" charset="0"/>
                <a:ea typeface="Calibri" panose="020F0502020204030204" pitchFamily="34" charset="0"/>
              </a:rPr>
              <a:t>from developing </a:t>
            </a:r>
            <a:r>
              <a:rPr lang="en-GB" sz="2400" dirty="0">
                <a:latin typeface="Times New Roman" panose="02020603050405020304" pitchFamily="18" charset="0"/>
                <a:ea typeface="Calibri" panose="020F0502020204030204" pitchFamily="34" charset="0"/>
              </a:rPr>
              <a:t>countries (Pomeroy, 2011).</a:t>
            </a:r>
            <a:endParaRPr lang="en-GB" sz="2400" dirty="0" smtClean="0">
              <a:latin typeface="Times New Roman" panose="02020603050405020304" pitchFamily="18" charset="0"/>
              <a:ea typeface="Calibri" panose="020F0502020204030204" pitchFamily="34" charset="0"/>
            </a:endParaRPr>
          </a:p>
          <a:p>
            <a:pPr>
              <a:lnSpc>
                <a:spcPct val="150000"/>
              </a:lnSpc>
            </a:pPr>
            <a:r>
              <a:rPr lang="en-GB" sz="2400" dirty="0" smtClean="0">
                <a:latin typeface="Times New Roman" panose="02020603050405020304" pitchFamily="18" charset="0"/>
                <a:ea typeface="Calibri" panose="020F0502020204030204" pitchFamily="34" charset="0"/>
              </a:rPr>
              <a:t>GB </a:t>
            </a:r>
            <a:r>
              <a:rPr lang="en-GB" sz="2400" dirty="0">
                <a:latin typeface="Times New Roman" panose="02020603050405020304" pitchFamily="18" charset="0"/>
                <a:ea typeface="Calibri" panose="020F0502020204030204" pitchFamily="34" charset="0"/>
              </a:rPr>
              <a:t>concept has been adopted by many nations as the best way forward in preserving </a:t>
            </a:r>
            <a:r>
              <a:rPr lang="en-GB" sz="2400" dirty="0" smtClean="0">
                <a:latin typeface="Times New Roman" panose="02020603050405020304" pitchFamily="18" charset="0"/>
                <a:ea typeface="Calibri" panose="020F0502020204030204" pitchFamily="34" charset="0"/>
              </a:rPr>
              <a:t>natural </a:t>
            </a:r>
            <a:r>
              <a:rPr lang="en-GB" sz="2400" dirty="0">
                <a:latin typeface="Times New Roman" panose="02020603050405020304" pitchFamily="18" charset="0"/>
                <a:ea typeface="Calibri" panose="020F0502020204030204" pitchFamily="34" charset="0"/>
              </a:rPr>
              <a:t>resources and sustaining our environment (Al-</a:t>
            </a:r>
            <a:r>
              <a:rPr lang="en-GB" sz="2400" dirty="0" err="1">
                <a:latin typeface="Times New Roman" panose="02020603050405020304" pitchFamily="18" charset="0"/>
                <a:ea typeface="Calibri" panose="020F0502020204030204" pitchFamily="34" charset="0"/>
              </a:rPr>
              <a:t>Kaabi</a:t>
            </a:r>
            <a:r>
              <a:rPr lang="en-GB" sz="2400" dirty="0">
                <a:latin typeface="Times New Roman" panose="02020603050405020304" pitchFamily="18" charset="0"/>
                <a:ea typeface="Calibri" panose="020F0502020204030204" pitchFamily="34" charset="0"/>
              </a:rPr>
              <a:t> et al., 2009).</a:t>
            </a:r>
          </a:p>
          <a:p>
            <a:pPr>
              <a:lnSpc>
                <a:spcPct val="150000"/>
              </a:lnSpc>
            </a:pPr>
            <a:r>
              <a:rPr lang="en-GB" sz="2400" dirty="0" smtClean="0">
                <a:latin typeface="Times New Roman" panose="02020603050405020304" pitchFamily="18" charset="0"/>
                <a:ea typeface="Calibri" panose="020F0502020204030204" pitchFamily="34" charset="0"/>
              </a:rPr>
              <a:t>Chatterjee</a:t>
            </a:r>
            <a:r>
              <a:rPr lang="en-GB" sz="2400" dirty="0">
                <a:latin typeface="Times New Roman" panose="02020603050405020304" pitchFamily="18" charset="0"/>
                <a:ea typeface="Calibri" panose="020F0502020204030204" pitchFamily="34" charset="0"/>
              </a:rPr>
              <a:t>, (2009) defined “sustainable building” or “green building” </a:t>
            </a:r>
            <a:r>
              <a:rPr lang="en-GB" sz="2400" dirty="0" smtClean="0">
                <a:latin typeface="Times New Roman" panose="02020603050405020304" pitchFamily="18" charset="0"/>
                <a:ea typeface="Calibri" panose="020F0502020204030204" pitchFamily="34" charset="0"/>
              </a:rPr>
              <a:t>as </a:t>
            </a:r>
            <a:r>
              <a:rPr lang="en-GB" sz="2400" dirty="0">
                <a:latin typeface="Times New Roman" panose="02020603050405020304" pitchFamily="18" charset="0"/>
                <a:ea typeface="Calibri" panose="020F0502020204030204" pitchFamily="34" charset="0"/>
              </a:rPr>
              <a:t>a process to create buildings and infrastructure in such a way that minimize the use of </a:t>
            </a:r>
            <a:r>
              <a:rPr lang="en-GB" sz="2400" dirty="0" smtClean="0">
                <a:latin typeface="Times New Roman" panose="02020603050405020304" pitchFamily="18" charset="0"/>
                <a:ea typeface="Calibri" panose="020F0502020204030204" pitchFamily="34" charset="0"/>
              </a:rPr>
              <a:t>resources- energy, water and materials, </a:t>
            </a:r>
            <a:r>
              <a:rPr lang="en-GB" sz="2400" dirty="0">
                <a:latin typeface="Times New Roman" panose="02020603050405020304" pitchFamily="18" charset="0"/>
                <a:ea typeface="Calibri" panose="020F0502020204030204" pitchFamily="34" charset="0"/>
              </a:rPr>
              <a:t>reduce harmful effects on </a:t>
            </a:r>
            <a:r>
              <a:rPr lang="en-GB" sz="2400" dirty="0" smtClean="0">
                <a:latin typeface="Times New Roman" panose="02020603050405020304" pitchFamily="18" charset="0"/>
                <a:ea typeface="Calibri" panose="020F0502020204030204" pitchFamily="34" charset="0"/>
              </a:rPr>
              <a:t>human and the environment, during </a:t>
            </a:r>
            <a:r>
              <a:rPr lang="en-GB" sz="2400" dirty="0">
                <a:latin typeface="Times New Roman" panose="02020603050405020304" pitchFamily="18" charset="0"/>
                <a:ea typeface="Calibri" panose="020F0502020204030204" pitchFamily="34" charset="0"/>
              </a:rPr>
              <a:t>the building’s </a:t>
            </a:r>
            <a:r>
              <a:rPr lang="en-GB" sz="2400" dirty="0" smtClean="0">
                <a:latin typeface="Times New Roman" panose="02020603050405020304" pitchFamily="18" charset="0"/>
                <a:ea typeface="Calibri" panose="020F0502020204030204" pitchFamily="34" charset="0"/>
              </a:rPr>
              <a:t>lifecycle.</a:t>
            </a:r>
          </a:p>
          <a:p>
            <a:pPr>
              <a:lnSpc>
                <a:spcPct val="150000"/>
              </a:lnSpc>
            </a:pPr>
            <a:r>
              <a:rPr lang="en-GB" sz="2400" dirty="0" smtClean="0">
                <a:latin typeface="Times New Roman" panose="02020603050405020304" pitchFamily="18" charset="0"/>
              </a:rPr>
              <a:t>GB </a:t>
            </a:r>
            <a:r>
              <a:rPr lang="en-GB" sz="2400" dirty="0">
                <a:latin typeface="Times New Roman" panose="02020603050405020304" pitchFamily="18" charset="0"/>
              </a:rPr>
              <a:t>maximizes the use of efficient </a:t>
            </a:r>
            <a:r>
              <a:rPr lang="en-GB" sz="2400" dirty="0" smtClean="0">
                <a:latin typeface="Times New Roman" panose="02020603050405020304" pitchFamily="18" charset="0"/>
              </a:rPr>
              <a:t>building materials </a:t>
            </a:r>
            <a:r>
              <a:rPr lang="en-GB" sz="2400" dirty="0">
                <a:latin typeface="Times New Roman" panose="02020603050405020304" pitchFamily="18" charset="0"/>
              </a:rPr>
              <a:t>and construction practices, optimizes the use of onsite sources, uses minimum </a:t>
            </a:r>
            <a:r>
              <a:rPr lang="en-GB" sz="2400" dirty="0" smtClean="0">
                <a:latin typeface="Times New Roman" panose="02020603050405020304" pitchFamily="18" charset="0"/>
              </a:rPr>
              <a:t>energy to </a:t>
            </a:r>
            <a:r>
              <a:rPr lang="en-GB" sz="2400" dirty="0">
                <a:latin typeface="Times New Roman" panose="02020603050405020304" pitchFamily="18" charset="0"/>
              </a:rPr>
              <a:t>power itself, uses efficient equipment to meet its daily consumer consumption, maximizes </a:t>
            </a:r>
            <a:r>
              <a:rPr lang="en-GB" sz="2400" dirty="0" smtClean="0">
                <a:latin typeface="Times New Roman" panose="02020603050405020304" pitchFamily="18" charset="0"/>
              </a:rPr>
              <a:t>the use </a:t>
            </a:r>
            <a:r>
              <a:rPr lang="en-GB" sz="2400" dirty="0">
                <a:latin typeface="Times New Roman" panose="02020603050405020304" pitchFamily="18" charset="0"/>
              </a:rPr>
              <a:t>of renewable sources of energy, uses efficient waste and water management </a:t>
            </a:r>
            <a:r>
              <a:rPr lang="en-GB" sz="2400" dirty="0" smtClean="0">
                <a:latin typeface="Times New Roman" panose="02020603050405020304" pitchFamily="18" charset="0"/>
              </a:rPr>
              <a:t>practices</a:t>
            </a:r>
            <a:r>
              <a:rPr lang="en-GB" sz="2400" dirty="0">
                <a:latin typeface="Times New Roman" panose="02020603050405020304" pitchFamily="18" charset="0"/>
              </a:rPr>
              <a:t>.</a:t>
            </a:r>
            <a:endParaRPr lang="en-GB" sz="2400" dirty="0"/>
          </a:p>
        </p:txBody>
      </p:sp>
    </p:spTree>
    <p:extLst>
      <p:ext uri="{BB962C8B-B14F-4D97-AF65-F5344CB8AC3E}">
        <p14:creationId xmlns:p14="http://schemas.microsoft.com/office/powerpoint/2010/main" val="220489334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17418" y="157308"/>
            <a:ext cx="10515600" cy="601526"/>
          </a:xfrm>
        </p:spPr>
        <p:txBody>
          <a:bodyPr>
            <a:noAutofit/>
          </a:bodyPr>
          <a:lstStyle/>
          <a:p>
            <a:r>
              <a:rPr lang="en-GB" sz="4000" b="1" dirty="0">
                <a:latin typeface="Times New Roman" panose="02020603050405020304" pitchFamily="18" charset="0"/>
                <a:cs typeface="Times New Roman" panose="02020603050405020304" pitchFamily="18" charset="0"/>
              </a:rPr>
              <a:t>The Benefits of Green Building</a:t>
            </a:r>
          </a:p>
        </p:txBody>
      </p:sp>
      <p:pic>
        <p:nvPicPr>
          <p:cNvPr id="4" name="Content Placeholder 3"/>
          <p:cNvPicPr>
            <a:picLocks noGrp="1" noChangeAspect="1"/>
          </p:cNvPicPr>
          <p:nvPr>
            <p:ph idx="1"/>
          </p:nvPr>
        </p:nvPicPr>
        <p:blipFill>
          <a:blip r:embed="rId2"/>
          <a:stretch>
            <a:fillRect/>
          </a:stretch>
        </p:blipFill>
        <p:spPr>
          <a:xfrm>
            <a:off x="703414" y="1027222"/>
            <a:ext cx="11156647" cy="5541744"/>
          </a:xfrm>
          <a:prstGeom prst="rect">
            <a:avLst/>
          </a:prstGeom>
        </p:spPr>
      </p:pic>
    </p:spTree>
    <p:extLst>
      <p:ext uri="{BB962C8B-B14F-4D97-AF65-F5344CB8AC3E}">
        <p14:creationId xmlns:p14="http://schemas.microsoft.com/office/powerpoint/2010/main" val="91662623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17418" y="157308"/>
            <a:ext cx="10515600" cy="601526"/>
          </a:xfrm>
        </p:spPr>
        <p:txBody>
          <a:bodyPr>
            <a:noAutofit/>
          </a:bodyPr>
          <a:lstStyle/>
          <a:p>
            <a:pPr algn="ctr"/>
            <a:r>
              <a:rPr lang="en-GB" sz="4000" b="1" i="1" dirty="0" smtClean="0">
                <a:latin typeface="Times New Roman" panose="02020603050405020304" pitchFamily="18" charset="0"/>
                <a:cs typeface="Times New Roman" panose="02020603050405020304" pitchFamily="18" charset="0"/>
              </a:rPr>
              <a:t>Measures of Green Building </a:t>
            </a:r>
            <a:endParaRPr lang="en-GB" sz="4000" b="1" i="1" dirty="0">
              <a:latin typeface="Times New Roman" panose="02020603050405020304" pitchFamily="18" charset="0"/>
              <a:cs typeface="Times New Roman" panose="02020603050405020304" pitchFamily="18" charset="0"/>
            </a:endParaRPr>
          </a:p>
        </p:txBody>
      </p:sp>
      <p:pic>
        <p:nvPicPr>
          <p:cNvPr id="5" name="Content Placeholder 4"/>
          <p:cNvPicPr>
            <a:picLocks noGrp="1" noChangeAspect="1"/>
          </p:cNvPicPr>
          <p:nvPr>
            <p:ph idx="1"/>
          </p:nvPr>
        </p:nvPicPr>
        <p:blipFill>
          <a:blip r:embed="rId2"/>
          <a:stretch>
            <a:fillRect/>
          </a:stretch>
        </p:blipFill>
        <p:spPr>
          <a:xfrm>
            <a:off x="477982" y="976745"/>
            <a:ext cx="11513127" cy="5290264"/>
          </a:xfrm>
          <a:prstGeom prst="rect">
            <a:avLst/>
          </a:prstGeom>
          <a:effectLst>
            <a:outerShdw blurRad="50800" dist="50800" dir="5400000" algn="ctr" rotWithShape="0">
              <a:srgbClr val="FF0000"/>
            </a:outerShdw>
          </a:effectLst>
        </p:spPr>
      </p:pic>
      <p:sp>
        <p:nvSpPr>
          <p:cNvPr id="6" name="Rectangle 5"/>
          <p:cNvSpPr/>
          <p:nvPr/>
        </p:nvSpPr>
        <p:spPr>
          <a:xfrm>
            <a:off x="7145383" y="5760721"/>
            <a:ext cx="4187635" cy="339634"/>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GB" dirty="0" smtClean="0"/>
              <a:t>Adopted from; Gupta </a:t>
            </a:r>
            <a:r>
              <a:rPr lang="en-GB" dirty="0"/>
              <a:t>and </a:t>
            </a:r>
            <a:r>
              <a:rPr lang="en-GB" dirty="0" err="1"/>
              <a:t>Shrivatava</a:t>
            </a:r>
            <a:r>
              <a:rPr lang="en-GB" dirty="0"/>
              <a:t> </a:t>
            </a:r>
            <a:r>
              <a:rPr lang="en-GB" dirty="0" smtClean="0"/>
              <a:t>2015 </a:t>
            </a:r>
            <a:endParaRPr lang="en-GB" dirty="0"/>
          </a:p>
        </p:txBody>
      </p:sp>
    </p:spTree>
    <p:extLst>
      <p:ext uri="{BB962C8B-B14F-4D97-AF65-F5344CB8AC3E}">
        <p14:creationId xmlns:p14="http://schemas.microsoft.com/office/powerpoint/2010/main" val="102858212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601526"/>
          </a:xfrm>
        </p:spPr>
        <p:txBody>
          <a:bodyPr>
            <a:noAutofit/>
          </a:bodyPr>
          <a:lstStyle/>
          <a:p>
            <a:r>
              <a:rPr lang="en-GB" sz="4000" b="1" dirty="0">
                <a:latin typeface="Times New Roman" panose="02020603050405020304" pitchFamily="18" charset="0"/>
                <a:cs typeface="Times New Roman" panose="02020603050405020304" pitchFamily="18" charset="0"/>
              </a:rPr>
              <a:t>CONCEPT OF GREEN BUILDING </a:t>
            </a:r>
            <a:r>
              <a:rPr lang="en-GB" sz="4000" b="1" dirty="0" smtClean="0">
                <a:latin typeface="Times New Roman" panose="02020603050405020304" pitchFamily="18" charset="0"/>
                <a:cs typeface="Times New Roman" panose="02020603050405020304" pitchFamily="18" charset="0"/>
              </a:rPr>
              <a:t>Cont’d</a:t>
            </a:r>
            <a:endParaRPr lang="en-GB" sz="4000" b="1" dirty="0">
              <a:latin typeface="Times New Roman" panose="02020603050405020304" pitchFamily="18" charset="0"/>
              <a:cs typeface="Times New Roman" panose="02020603050405020304" pitchFamily="18" charset="0"/>
            </a:endParaRPr>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3270640480"/>
              </p:ext>
            </p:extLst>
          </p:nvPr>
        </p:nvGraphicFramePr>
        <p:xfrm>
          <a:off x="587829" y="1031966"/>
          <a:ext cx="10648406" cy="514486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77657221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601526"/>
          </a:xfrm>
        </p:spPr>
        <p:txBody>
          <a:bodyPr>
            <a:noAutofit/>
          </a:bodyPr>
          <a:lstStyle/>
          <a:p>
            <a:r>
              <a:rPr lang="en-GB" sz="4000" b="1" dirty="0">
                <a:latin typeface="Times New Roman" panose="02020603050405020304" pitchFamily="18" charset="0"/>
                <a:cs typeface="Times New Roman" panose="02020603050405020304" pitchFamily="18" charset="0"/>
              </a:rPr>
              <a:t>CONCEPT OF GREEN BUILDING </a:t>
            </a:r>
            <a:r>
              <a:rPr lang="en-GB" sz="4000" b="1" dirty="0" smtClean="0">
                <a:latin typeface="Times New Roman" panose="02020603050405020304" pitchFamily="18" charset="0"/>
                <a:cs typeface="Times New Roman" panose="02020603050405020304" pitchFamily="18" charset="0"/>
              </a:rPr>
              <a:t>Cont’d</a:t>
            </a:r>
            <a:endParaRPr lang="en-GB" sz="4000" b="1" dirty="0">
              <a:latin typeface="Times New Roman" panose="02020603050405020304" pitchFamily="18" charset="0"/>
              <a:cs typeface="Times New Roman" panose="02020603050405020304" pitchFamily="18" charset="0"/>
            </a:endParaRPr>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4086959907"/>
              </p:ext>
            </p:extLst>
          </p:nvPr>
        </p:nvGraphicFramePr>
        <p:xfrm>
          <a:off x="705394" y="1110344"/>
          <a:ext cx="10648406" cy="514486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76476488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2623" y="0"/>
            <a:ext cx="10515600" cy="679904"/>
          </a:xfrm>
        </p:spPr>
        <p:txBody>
          <a:bodyPr>
            <a:normAutofit/>
          </a:bodyPr>
          <a:lstStyle/>
          <a:p>
            <a:r>
              <a:rPr lang="en-GB" sz="4000" b="1" i="1" dirty="0">
                <a:solidFill>
                  <a:prstClr val="black"/>
                </a:solidFill>
                <a:latin typeface="Times New Roman" panose="02020603050405020304" pitchFamily="18" charset="0"/>
                <a:cs typeface="Times New Roman" panose="02020603050405020304" pitchFamily="18" charset="0"/>
              </a:rPr>
              <a:t>Strategies for Achieving Affordable GB </a:t>
            </a:r>
            <a:endParaRPr lang="en-GB" i="1"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302623" y="679904"/>
            <a:ext cx="11558451" cy="5812336"/>
          </a:xfrm>
        </p:spPr>
        <p:txBody>
          <a:bodyPr>
            <a:normAutofit/>
          </a:bodyPr>
          <a:lstStyle/>
          <a:p>
            <a:pPr marL="342900" lvl="0" indent="-342900">
              <a:lnSpc>
                <a:spcPct val="110000"/>
              </a:lnSpc>
              <a:spcBef>
                <a:spcPts val="0"/>
              </a:spcBef>
              <a:spcAft>
                <a:spcPts val="1200"/>
              </a:spcAft>
              <a:buFont typeface="Symbol" panose="05050102010706020507" pitchFamily="18" charset="2"/>
              <a:buChar char=""/>
            </a:pPr>
            <a:r>
              <a:rPr lang="en-GB" sz="2400" b="1" i="1" dirty="0">
                <a:latin typeface="Times New Roman" panose="02020603050405020304" pitchFamily="18" charset="0"/>
                <a:ea typeface="Calibri" panose="020F0502020204030204" pitchFamily="34" charset="0"/>
                <a:cs typeface="Times New Roman" panose="02020603050405020304" pitchFamily="18" charset="0"/>
              </a:rPr>
              <a:t>Process</a:t>
            </a:r>
            <a:r>
              <a:rPr lang="en-GB" sz="2400" dirty="0">
                <a:latin typeface="Times New Roman" panose="02020603050405020304" pitchFamily="18" charset="0"/>
                <a:ea typeface="Calibri" panose="020F0502020204030204" pitchFamily="34" charset="0"/>
                <a:cs typeface="Times New Roman" panose="02020603050405020304" pitchFamily="18" charset="0"/>
              </a:rPr>
              <a:t>- according to a growing collection of case studies, deconstruction is producing cost savings in projects throughout the U.S., </a:t>
            </a:r>
            <a:r>
              <a:rPr lang="en-GB" sz="2400" dirty="0" smtClean="0">
                <a:latin typeface="Times New Roman" panose="02020603050405020304" pitchFamily="18" charset="0"/>
                <a:ea typeface="Calibri" panose="020F0502020204030204" pitchFamily="34" charset="0"/>
                <a:cs typeface="Times New Roman" panose="02020603050405020304" pitchFamily="18" charset="0"/>
              </a:rPr>
              <a:t>often  up to 40</a:t>
            </a:r>
            <a:r>
              <a:rPr lang="en-GB" sz="2400" dirty="0">
                <a:latin typeface="Times New Roman" panose="02020603050405020304" pitchFamily="18" charset="0"/>
                <a:ea typeface="Calibri" panose="020F0502020204030204" pitchFamily="34" charset="0"/>
                <a:cs typeface="Times New Roman" panose="02020603050405020304" pitchFamily="18" charset="0"/>
              </a:rPr>
              <a:t>% </a:t>
            </a:r>
            <a:r>
              <a:rPr lang="en-GB" sz="2400" dirty="0" smtClean="0">
                <a:latin typeface="Times New Roman" panose="02020603050405020304" pitchFamily="18" charset="0"/>
                <a:ea typeface="Calibri" panose="020F0502020204030204" pitchFamily="34" charset="0"/>
                <a:cs typeface="Times New Roman" panose="02020603050405020304" pitchFamily="18" charset="0"/>
              </a:rPr>
              <a:t>less compared to demolition costs. </a:t>
            </a:r>
            <a:endParaRPr lang="en-GB" sz="2400" dirty="0">
              <a:latin typeface="Times New Roman" panose="02020603050405020304" pitchFamily="18" charset="0"/>
              <a:ea typeface="Calibri" panose="020F0502020204030204" pitchFamily="34" charset="0"/>
              <a:cs typeface="Times New Roman" panose="02020603050405020304" pitchFamily="18" charset="0"/>
            </a:endParaRPr>
          </a:p>
          <a:p>
            <a:pPr marL="342900" lvl="0" indent="-342900">
              <a:lnSpc>
                <a:spcPct val="110000"/>
              </a:lnSpc>
              <a:spcBef>
                <a:spcPts val="0"/>
              </a:spcBef>
              <a:spcAft>
                <a:spcPts val="1200"/>
              </a:spcAft>
              <a:buFont typeface="Symbol" panose="05050102010706020507" pitchFamily="18" charset="2"/>
              <a:buChar char=""/>
            </a:pPr>
            <a:r>
              <a:rPr lang="en-GB" sz="2400" b="1" i="1" dirty="0">
                <a:latin typeface="Times New Roman" panose="02020603050405020304" pitchFamily="18" charset="0"/>
                <a:ea typeface="Calibri" panose="020F0502020204030204" pitchFamily="34" charset="0"/>
                <a:cs typeface="Times New Roman" panose="02020603050405020304" pitchFamily="18" charset="0"/>
              </a:rPr>
              <a:t>Materials</a:t>
            </a:r>
            <a:r>
              <a:rPr lang="en-GB" sz="2400" dirty="0">
                <a:latin typeface="Times New Roman" panose="02020603050405020304" pitchFamily="18" charset="0"/>
                <a:ea typeface="Calibri" panose="020F0502020204030204" pitchFamily="34" charset="0"/>
                <a:cs typeface="Times New Roman" panose="02020603050405020304" pitchFamily="18" charset="0"/>
              </a:rPr>
              <a:t> - there is revenue (for sale—or tax benefit of donation to a non-profit t) from reused or recycled materials.  </a:t>
            </a:r>
          </a:p>
          <a:p>
            <a:pPr marL="342900" lvl="0" indent="-342900">
              <a:lnSpc>
                <a:spcPct val="110000"/>
              </a:lnSpc>
              <a:spcBef>
                <a:spcPts val="0"/>
              </a:spcBef>
              <a:spcAft>
                <a:spcPts val="1200"/>
              </a:spcAft>
              <a:buFont typeface="Symbol" panose="05050102010706020507" pitchFamily="18" charset="2"/>
              <a:buChar char=""/>
            </a:pPr>
            <a:r>
              <a:rPr lang="en-GB" sz="2400" b="1" i="1" dirty="0">
                <a:latin typeface="Times New Roman" panose="02020603050405020304" pitchFamily="18" charset="0"/>
                <a:ea typeface="Calibri" panose="020F0502020204030204" pitchFamily="34" charset="0"/>
                <a:cs typeface="Times New Roman" panose="02020603050405020304" pitchFamily="18" charset="0"/>
              </a:rPr>
              <a:t>Landfill fee</a:t>
            </a:r>
            <a:r>
              <a:rPr lang="en-GB" sz="2400" dirty="0">
                <a:latin typeface="Times New Roman" panose="02020603050405020304" pitchFamily="18" charset="0"/>
                <a:ea typeface="Calibri" panose="020F0502020204030204" pitchFamily="34" charset="0"/>
                <a:cs typeface="Times New Roman" panose="02020603050405020304" pitchFamily="18" charset="0"/>
              </a:rPr>
              <a:t>- there is then the “value” of avoiding the cost of disposal. </a:t>
            </a:r>
          </a:p>
          <a:p>
            <a:pPr marL="342900" lvl="0" indent="-342900">
              <a:lnSpc>
                <a:spcPct val="110000"/>
              </a:lnSpc>
              <a:spcBef>
                <a:spcPts val="0"/>
              </a:spcBef>
              <a:spcAft>
                <a:spcPts val="1200"/>
              </a:spcAft>
              <a:buFont typeface="Symbol" panose="05050102010706020507" pitchFamily="18" charset="2"/>
              <a:buChar char=""/>
            </a:pPr>
            <a:r>
              <a:rPr lang="en-GB" sz="2400" b="1" i="1" dirty="0" err="1">
                <a:latin typeface="Times New Roman" panose="02020603050405020304" pitchFamily="18" charset="0"/>
                <a:ea typeface="Calibri" panose="020F0502020204030204" pitchFamily="34" charset="0"/>
                <a:cs typeface="Times New Roman" panose="02020603050405020304" pitchFamily="18" charset="0"/>
              </a:rPr>
              <a:t>Labor</a:t>
            </a:r>
            <a:r>
              <a:rPr lang="en-GB" sz="2400" b="1" i="1" dirty="0">
                <a:latin typeface="Times New Roman" panose="02020603050405020304" pitchFamily="18" charset="0"/>
                <a:ea typeface="Calibri" panose="020F0502020204030204" pitchFamily="34" charset="0"/>
                <a:cs typeface="Times New Roman" panose="02020603050405020304" pitchFamily="18" charset="0"/>
              </a:rPr>
              <a:t> costs </a:t>
            </a:r>
            <a:r>
              <a:rPr lang="en-GB" sz="2400" dirty="0">
                <a:latin typeface="Times New Roman" panose="02020603050405020304" pitchFamily="18" charset="0"/>
                <a:ea typeface="Calibri" panose="020F0502020204030204" pitchFamily="34" charset="0"/>
                <a:cs typeface="Times New Roman" panose="02020603050405020304" pitchFamily="18" charset="0"/>
              </a:rPr>
              <a:t>- are higher for deconstruction than for demolition because of the manual work required to un-install materials and then process them, plus the time required to plan and organize and market/sell the salvaged materials. </a:t>
            </a:r>
          </a:p>
          <a:p>
            <a:pPr marL="342900" lvl="0" indent="-342900">
              <a:lnSpc>
                <a:spcPct val="110000"/>
              </a:lnSpc>
              <a:spcBef>
                <a:spcPts val="0"/>
              </a:spcBef>
              <a:spcAft>
                <a:spcPts val="1200"/>
              </a:spcAft>
              <a:buFont typeface="Symbol" panose="05050102010706020507" pitchFamily="18" charset="2"/>
              <a:buChar char=""/>
            </a:pPr>
            <a:r>
              <a:rPr lang="en-GB" sz="2400" b="1" i="1" dirty="0">
                <a:latin typeface="Times New Roman" panose="02020603050405020304" pitchFamily="18" charset="0"/>
                <a:ea typeface="Calibri" panose="020F0502020204030204" pitchFamily="34" charset="0"/>
                <a:cs typeface="Times New Roman" panose="02020603050405020304" pitchFamily="18" charset="0"/>
              </a:rPr>
              <a:t>Time</a:t>
            </a:r>
            <a:r>
              <a:rPr lang="en-GB" sz="2400" dirty="0">
                <a:latin typeface="Times New Roman" panose="02020603050405020304" pitchFamily="18" charset="0"/>
                <a:ea typeface="Calibri" panose="020F0502020204030204" pitchFamily="34" charset="0"/>
                <a:cs typeface="Times New Roman" panose="02020603050405020304" pitchFamily="18" charset="0"/>
              </a:rPr>
              <a:t>- given it takes longer to salvage and process materials for deconstruction, it’s important to identify the likely savings up-front in order to make up for the time. </a:t>
            </a:r>
            <a:endParaRPr lang="en-GB" sz="2400" dirty="0"/>
          </a:p>
        </p:txBody>
      </p:sp>
    </p:spTree>
    <p:extLst>
      <p:ext uri="{BB962C8B-B14F-4D97-AF65-F5344CB8AC3E}">
        <p14:creationId xmlns:p14="http://schemas.microsoft.com/office/powerpoint/2010/main" val="3106683870"/>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22069</TotalTime>
  <Words>2378</Words>
  <Application>Microsoft Office PowerPoint</Application>
  <PresentationFormat>Widescreen</PresentationFormat>
  <Paragraphs>209</Paragraphs>
  <Slides>24</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24</vt:i4>
      </vt:variant>
    </vt:vector>
  </HeadingPairs>
  <TitlesOfParts>
    <vt:vector size="32" baseType="lpstr">
      <vt:lpstr>Algerian</vt:lpstr>
      <vt:lpstr>Arial</vt:lpstr>
      <vt:lpstr>Calibri</vt:lpstr>
      <vt:lpstr>Calibri Light</vt:lpstr>
      <vt:lpstr>Cambria Math</vt:lpstr>
      <vt:lpstr>Symbol</vt:lpstr>
      <vt:lpstr>Times New Roman</vt:lpstr>
      <vt:lpstr>Office Theme</vt:lpstr>
      <vt:lpstr>THE PLACE OF ESTIMATING IN THE DELIVERY OF SUSTAINABLE CONSTRUCTION PROJECT  </vt:lpstr>
      <vt:lpstr>INTRODUCTION</vt:lpstr>
      <vt:lpstr>INTRODUCTION cont’d</vt:lpstr>
      <vt:lpstr>CONCEPT OF GREEN BUILDING </vt:lpstr>
      <vt:lpstr>The Benefits of Green Building</vt:lpstr>
      <vt:lpstr>Measures of Green Building </vt:lpstr>
      <vt:lpstr>CONCEPT OF GREEN BUILDING Cont’d</vt:lpstr>
      <vt:lpstr>CONCEPT OF GREEN BUILDING Cont’d</vt:lpstr>
      <vt:lpstr>Strategies for Achieving Affordable GB </vt:lpstr>
      <vt:lpstr>Emerging Skills Required by QS for Practicing Sustainability  </vt:lpstr>
      <vt:lpstr>Myth of Sustainable Construction Projects</vt:lpstr>
      <vt:lpstr>Costing Sustainable Construction Projects</vt:lpstr>
      <vt:lpstr> Cost Estimating and Green Building </vt:lpstr>
      <vt:lpstr>Cost Estimating and Green Building cont’d</vt:lpstr>
      <vt:lpstr>Green Building Certification System</vt:lpstr>
      <vt:lpstr>Green Building Certification System cont’d</vt:lpstr>
      <vt:lpstr>Green Building Economic Evaluation Techniques</vt:lpstr>
      <vt:lpstr>Green Building Economic Evaluation Techniques cont’d</vt:lpstr>
      <vt:lpstr>Whole-life Costing</vt:lpstr>
      <vt:lpstr>WLC and RETs Evaluation </vt:lpstr>
      <vt:lpstr>WLC and RETs Evaluation </vt:lpstr>
      <vt:lpstr>WLC and RETs Evaluation Cont’d</vt:lpstr>
      <vt:lpstr>CONCLUSION </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TOWARDS ACHIEVING SUSTAINABLE INFRASTRUCTURE DEVELOPMENT IN NIGERIA</dc:title>
  <dc:creator>hakeemgarba@gmail.com</dc:creator>
  <cp:lastModifiedBy>user</cp:lastModifiedBy>
  <cp:revision>231</cp:revision>
  <cp:lastPrinted>2021-08-02T06:58:13Z</cp:lastPrinted>
  <dcterms:created xsi:type="dcterms:W3CDTF">2018-11-28T07:40:03Z</dcterms:created>
  <dcterms:modified xsi:type="dcterms:W3CDTF">2021-08-03T16:24:52Z</dcterms:modified>
</cp:coreProperties>
</file>