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</p:sldMasterIdLst>
  <p:notesMasterIdLst>
    <p:notesMasterId r:id="rId31"/>
  </p:notesMasterIdLst>
  <p:handoutMasterIdLst>
    <p:handoutMasterId r:id="rId32"/>
  </p:handoutMasterIdLst>
  <p:sldIdLst>
    <p:sldId id="470" r:id="rId2"/>
    <p:sldId id="492" r:id="rId3"/>
    <p:sldId id="494" r:id="rId4"/>
    <p:sldId id="496" r:id="rId5"/>
    <p:sldId id="517" r:id="rId6"/>
    <p:sldId id="535" r:id="rId7"/>
    <p:sldId id="522" r:id="rId8"/>
    <p:sldId id="523" r:id="rId9"/>
    <p:sldId id="476" r:id="rId10"/>
    <p:sldId id="516" r:id="rId11"/>
    <p:sldId id="501" r:id="rId12"/>
    <p:sldId id="504" r:id="rId13"/>
    <p:sldId id="503" r:id="rId14"/>
    <p:sldId id="502" r:id="rId15"/>
    <p:sldId id="505" r:id="rId16"/>
    <p:sldId id="536" r:id="rId17"/>
    <p:sldId id="515" r:id="rId18"/>
    <p:sldId id="528" r:id="rId19"/>
    <p:sldId id="529" r:id="rId20"/>
    <p:sldId id="524" r:id="rId21"/>
    <p:sldId id="525" r:id="rId22"/>
    <p:sldId id="526" r:id="rId23"/>
    <p:sldId id="527" r:id="rId24"/>
    <p:sldId id="533" r:id="rId25"/>
    <p:sldId id="532" r:id="rId26"/>
    <p:sldId id="513" r:id="rId27"/>
    <p:sldId id="531" r:id="rId28"/>
    <p:sldId id="498" r:id="rId29"/>
    <p:sldId id="487" r:id="rId30"/>
  </p:sldIdLst>
  <p:sldSz cx="9144000" cy="6858000" type="screen4x3"/>
  <p:notesSz cx="6858000" cy="9144000"/>
  <p:custShowLst>
    <p:custShow name="Short Overview" id="0">
      <p:sldLst/>
    </p:custShow>
    <p:custShow name="DCP 12-14-11" id="1">
      <p:sldLst/>
    </p:custShow>
    <p:custShow name="VetMed11-1-12" id="2">
      <p:sldLst/>
    </p:custShow>
  </p:custShowLst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D200"/>
    <a:srgbClr val="FB5337"/>
    <a:srgbClr val="FF6699"/>
    <a:srgbClr val="BC3E16"/>
    <a:srgbClr val="F92805"/>
    <a:srgbClr val="FA3D1E"/>
    <a:srgbClr val="9E59F9"/>
    <a:srgbClr val="73B82E"/>
    <a:srgbClr val="88C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0" autoAdjust="0"/>
    <p:restoredTop sz="84946" autoAdjust="0"/>
  </p:normalViewPr>
  <p:slideViewPr>
    <p:cSldViewPr>
      <p:cViewPr varScale="1">
        <p:scale>
          <a:sx n="61" d="100"/>
          <a:sy n="61" d="100"/>
        </p:scale>
        <p:origin x="1068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2421" cy="457512"/>
          </a:xfrm>
          <a:prstGeom prst="rect">
            <a:avLst/>
          </a:prstGeom>
        </p:spPr>
        <p:txBody>
          <a:bodyPr vert="horz" lIns="89959" tIns="44979" rIns="89959" bIns="449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1"/>
            <a:ext cx="2972421" cy="457512"/>
          </a:xfrm>
          <a:prstGeom prst="rect">
            <a:avLst/>
          </a:prstGeom>
        </p:spPr>
        <p:txBody>
          <a:bodyPr vert="horz" lIns="89959" tIns="44979" rIns="89959" bIns="44979" rtlCol="0"/>
          <a:lstStyle>
            <a:lvl1pPr algn="r">
              <a:defRPr sz="1200"/>
            </a:lvl1pPr>
          </a:lstStyle>
          <a:p>
            <a:fld id="{DD2E7427-2900-490D-9186-BE2A93E75936}" type="datetimeFigureOut">
              <a:rPr lang="en-US" smtClean="0"/>
              <a:t>7/30/2021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684927"/>
            <a:ext cx="2972421" cy="457512"/>
          </a:xfrm>
          <a:prstGeom prst="rect">
            <a:avLst/>
          </a:prstGeom>
        </p:spPr>
        <p:txBody>
          <a:bodyPr vert="horz" lIns="89959" tIns="44979" rIns="89959" bIns="449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684927"/>
            <a:ext cx="2972421" cy="457512"/>
          </a:xfrm>
          <a:prstGeom prst="rect">
            <a:avLst/>
          </a:prstGeom>
        </p:spPr>
        <p:txBody>
          <a:bodyPr vert="horz" lIns="89959" tIns="44979" rIns="89959" bIns="44979" rtlCol="0" anchor="b"/>
          <a:lstStyle>
            <a:lvl1pPr algn="r">
              <a:defRPr sz="1200"/>
            </a:lvl1pPr>
          </a:lstStyle>
          <a:p>
            <a:fld id="{33A089C5-5C87-43B8-AAC4-8AAC1F23B6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82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668" tIns="45834" rIns="91668" bIns="4583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668" tIns="45834" rIns="91668" bIns="45834" rtlCol="0"/>
          <a:lstStyle>
            <a:lvl1pPr algn="r">
              <a:defRPr sz="1200"/>
            </a:lvl1pPr>
          </a:lstStyle>
          <a:p>
            <a:fld id="{8A8F4689-117A-499A-AE18-ED60F7760748}" type="datetimeFigureOut">
              <a:rPr lang="en-US" smtClean="0"/>
              <a:pPr/>
              <a:t>7/30/2021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68" tIns="45834" rIns="91668" bIns="4583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668" tIns="45834" rIns="91668" bIns="4583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668" tIns="45834" rIns="91668" bIns="4583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vert="horz" lIns="91668" tIns="45834" rIns="91668" bIns="45834" rtlCol="0" anchor="b"/>
          <a:lstStyle>
            <a:lvl1pPr algn="r">
              <a:defRPr sz="1200"/>
            </a:lvl1pPr>
          </a:lstStyle>
          <a:p>
            <a:fld id="{7570E876-BACC-444E-B45A-A57ACE573E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25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0E876-BACC-444E-B45A-A57ACE573E6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336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History lane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0E876-BACC-444E-B45A-A57ACE573E6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033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0E876-BACC-444E-B45A-A57ACE573E6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803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0E876-BACC-444E-B45A-A57ACE573E6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090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0E876-BACC-444E-B45A-A57ACE573E6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644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world a global village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0E876-BACC-444E-B45A-A57ACE573E6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271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0E876-BACC-444E-B45A-A57ACE573E6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27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History lane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0E876-BACC-444E-B45A-A57ACE573E6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253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History lane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0E876-BACC-444E-B45A-A57ACE573E6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4715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History lane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0E876-BACC-444E-B45A-A57ACE573E6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60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History lane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0E876-BACC-444E-B45A-A57ACE573E6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628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0E876-BACC-444E-B45A-A57ACE573E6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6727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History lane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0E876-BACC-444E-B45A-A57ACE573E6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5033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History lane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0E876-BACC-444E-B45A-A57ACE573E6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5651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History lane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0E876-BACC-444E-B45A-A57ACE573E6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5240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History lane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0E876-BACC-444E-B45A-A57ACE573E6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6003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History lane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0E876-BACC-444E-B45A-A57ACE573E6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2180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0E876-BACC-444E-B45A-A57ACE573E6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420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0E876-BACC-444E-B45A-A57ACE573E6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5656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0E876-BACC-444E-B45A-A57ACE573E6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3702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0E876-BACC-444E-B45A-A57ACE573E6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1852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0E876-BACC-444E-B45A-A57ACE573E6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75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0E876-BACC-444E-B45A-A57ACE573E6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782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0E876-BACC-444E-B45A-A57ACE573E6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482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0E876-BACC-444E-B45A-A57ACE573E6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292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0E876-BACC-444E-B45A-A57ACE573E6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07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0E876-BACC-444E-B45A-A57ACE573E6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886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0E876-BACC-444E-B45A-A57ACE573E6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261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History lane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0E876-BACC-444E-B45A-A57ACE573E6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628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968D69D8-37E4-4221-AAE4-402367D44F4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259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30E-35B0-4FB1-8EBF-DA4E0F221A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85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30E-35B0-4FB1-8EBF-DA4E0F221A7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640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30E-35B0-4FB1-8EBF-DA4E0F221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354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30E-35B0-4FB1-8EBF-DA4E0F221A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775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30E-35B0-4FB1-8EBF-DA4E0F221A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751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30E-35B0-4FB1-8EBF-DA4E0F221A7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310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B1FB-E1AC-4531-81D6-227EE8D67A0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18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E7BEC-A47B-4DE3-B075-6F25C38693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244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9F704-42DC-418C-A363-03DFA4715F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605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739EF-35AD-48FF-B975-068E4AD1C7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06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B98DD-D59C-4682-92F9-C163A448ED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116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24E65-966E-43BC-B8C2-4BF52B2959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24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87C7C-8B93-45AC-B62D-B48015E8318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96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4ACB3-52EF-4C06-8B23-B8FE780FD8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79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8E319-70FB-43CF-BE16-36FD66DE643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90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10760-3F46-4ECD-A3CD-C5BDEB13F7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59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AAF30E-35B0-4FB1-8EBF-DA4E0F221A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2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  <p:sldLayoutId id="2147483918" r:id="rId16"/>
    <p:sldLayoutId id="21474839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8001000" cy="14478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Evolving Issues in Information and Communication Technology in Development of Reliable Project Estimates</a:t>
            </a:r>
            <a:endParaRPr lang="en-US" sz="3200" dirty="0">
              <a:solidFill>
                <a:schemeClr val="accent6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981200" y="3505200"/>
            <a:ext cx="5181600" cy="1066800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cap="none" dirty="0" smtClean="0">
                <a:solidFill>
                  <a:schemeClr val="tx1"/>
                </a:solidFill>
                <a:effectLst/>
              </a:rPr>
              <a:t>Dr. Ayodeji Oke </a:t>
            </a:r>
            <a:r>
              <a:rPr lang="en-US" sz="1500" b="1" i="1" dirty="0" smtClean="0"/>
              <a:t>MAQS, MNIQS, RQS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i="1" cap="none" dirty="0" smtClean="0">
                <a:solidFill>
                  <a:schemeClr val="tx1"/>
                </a:solidFill>
              </a:rPr>
              <a:t>Department of Quantity Surveying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b="1" i="1" dirty="0" smtClean="0"/>
              <a:t>Federal University of Technology </a:t>
            </a:r>
            <a:r>
              <a:rPr lang="en-US" sz="1500" b="1" i="1" dirty="0" err="1" smtClean="0"/>
              <a:t>Akure</a:t>
            </a:r>
            <a:endParaRPr lang="en-US" sz="1500" b="1" i="1" cap="none" dirty="0" smtClean="0">
              <a:solidFill>
                <a:schemeClr val="tx1"/>
              </a:solidFill>
            </a:endParaRPr>
          </a:p>
          <a:p>
            <a:endParaRPr lang="en-US" sz="2000" b="1" dirty="0" smtClean="0">
              <a:effectLst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20862" y="5791200"/>
            <a:ext cx="3276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NIQS Workshop, </a:t>
            </a:r>
            <a:r>
              <a:rPr lang="en-US" b="1" dirty="0" err="1" smtClean="0">
                <a:solidFill>
                  <a:schemeClr val="tx1"/>
                </a:solidFill>
              </a:rPr>
              <a:t>Magodo</a:t>
            </a:r>
            <a:r>
              <a:rPr lang="en-US" b="1" dirty="0" smtClean="0">
                <a:solidFill>
                  <a:schemeClr val="tx1"/>
                </a:solidFill>
              </a:rPr>
              <a:t>, Lagos state.</a:t>
            </a:r>
          </a:p>
          <a:p>
            <a:pPr algn="ctr" fontAlgn="auto">
              <a:spcAft>
                <a:spcPts val="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3rd – 4th August 2021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80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8534400" cy="5715000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275897" y="152400"/>
            <a:ext cx="3641834" cy="533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smtClean="0"/>
              <a:t>From industry 1.0 to 4.0</a:t>
            </a:r>
            <a:endParaRPr lang="en-US" b="1" dirty="0" smtClean="0"/>
          </a:p>
          <a:p>
            <a:pPr algn="just"/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65278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524000" y="2667000"/>
            <a:ext cx="6705600" cy="2667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1" dirty="0" smtClean="0"/>
              <a:t>Estimating Methods Characteristics:</a:t>
            </a:r>
            <a:endParaRPr lang="en-GB" b="1" dirty="0"/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</a:rPr>
              <a:t>Simple calculation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</a:rPr>
              <a:t>Use of abacus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</a:rPr>
              <a:t>Mostly individual based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</a:rPr>
              <a:t>Handwritten 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</a:rPr>
              <a:t>Same material for multiple use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</a:rPr>
              <a:t>More than enough materials or otherwise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b="1" dirty="0" smtClean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33400" y="16764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8000"/>
                </a:solidFill>
              </a:rPr>
              <a:t>Stone age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76800" y="247650"/>
            <a:ext cx="4114800" cy="419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+mj-lt"/>
              </a:rPr>
              <a:t>History of Estimating</a:t>
            </a:r>
            <a:endParaRPr lang="en-ZA" sz="32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550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85800" y="304800"/>
            <a:ext cx="3146534" cy="533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000" b="1" dirty="0" smtClean="0"/>
              <a:t>Estimating</a:t>
            </a:r>
            <a:r>
              <a:rPr lang="en-US" sz="2800" b="1" dirty="0" smtClean="0"/>
              <a:t> History</a:t>
            </a:r>
            <a:endParaRPr lang="en-US" b="1" dirty="0" smtClean="0"/>
          </a:p>
          <a:p>
            <a:pPr algn="just"/>
            <a:endParaRPr lang="en-US" sz="2000" b="1" dirty="0" smtClean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81000" y="1143000"/>
            <a:ext cx="5791200" cy="167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8000"/>
                </a:solidFill>
              </a:rPr>
              <a:t>1st </a:t>
            </a:r>
            <a:r>
              <a:rPr lang="en-US" b="1" dirty="0">
                <a:solidFill>
                  <a:srgbClr val="008000"/>
                </a:solidFill>
              </a:rPr>
              <a:t>industrial </a:t>
            </a:r>
            <a:r>
              <a:rPr lang="en-US" b="1" dirty="0" smtClean="0">
                <a:solidFill>
                  <a:srgbClr val="008000"/>
                </a:solidFill>
              </a:rPr>
              <a:t>revolution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n-GB" sz="2200" b="1" dirty="0">
                <a:solidFill>
                  <a:schemeClr val="tx1"/>
                </a:solidFill>
              </a:rPr>
              <a:t>1700s and mid 1800s </a:t>
            </a:r>
            <a:endParaRPr lang="en-US" sz="2200" b="1" dirty="0">
              <a:solidFill>
                <a:schemeClr val="tx1"/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n-US" sz="2200" b="1" dirty="0">
                <a:solidFill>
                  <a:schemeClr val="tx1"/>
                </a:solidFill>
              </a:rPr>
              <a:t>The mechanized or agricultural revolution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n-GB" sz="2200" b="1" dirty="0">
                <a:solidFill>
                  <a:schemeClr val="tx1"/>
                </a:solidFill>
              </a:rPr>
              <a:t>Water and steam power engine </a:t>
            </a:r>
            <a:endParaRPr lang="en-US" sz="2200" b="1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752600" y="3429000"/>
            <a:ext cx="6705600" cy="190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1" dirty="0" smtClean="0"/>
              <a:t>Estimating Methods Characteristics:</a:t>
            </a:r>
            <a:endParaRPr lang="en-GB" b="1" dirty="0"/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</a:rPr>
              <a:t>Use of simple calculating tools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</a:rPr>
              <a:t>Wage estimation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</a:rPr>
              <a:t>Exchange of goods and/or services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</a:rPr>
              <a:t>Others from stone age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63919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85800" y="304800"/>
            <a:ext cx="3146534" cy="533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000" b="1" dirty="0" smtClean="0"/>
              <a:t>Estimating</a:t>
            </a:r>
            <a:r>
              <a:rPr lang="en-US" sz="2800" b="1" dirty="0" smtClean="0"/>
              <a:t> History</a:t>
            </a:r>
            <a:endParaRPr lang="en-US" b="1" dirty="0" smtClean="0"/>
          </a:p>
          <a:p>
            <a:pPr algn="just"/>
            <a:endParaRPr lang="en-US" sz="2000" b="1" dirty="0" smtClean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81000" y="990600"/>
            <a:ext cx="5882640" cy="16002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8000"/>
                </a:solidFill>
              </a:rPr>
              <a:t>2nd </a:t>
            </a:r>
            <a:r>
              <a:rPr lang="en-US" b="1" dirty="0">
                <a:solidFill>
                  <a:srgbClr val="008000"/>
                </a:solidFill>
              </a:rPr>
              <a:t>Industrial revolution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n-GB" sz="2100" b="1" dirty="0" smtClean="0">
                <a:solidFill>
                  <a:schemeClr val="tx1"/>
                </a:solidFill>
              </a:rPr>
              <a:t>Early </a:t>
            </a:r>
            <a:r>
              <a:rPr lang="en-GB" sz="2100" b="1" dirty="0">
                <a:solidFill>
                  <a:schemeClr val="tx1"/>
                </a:solidFill>
              </a:rPr>
              <a:t>1900s</a:t>
            </a:r>
            <a:endParaRPr lang="en-US" sz="2100" b="1" dirty="0">
              <a:solidFill>
                <a:schemeClr val="tx1"/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n-US" sz="2200" b="1" dirty="0">
                <a:solidFill>
                  <a:schemeClr val="tx1"/>
                </a:solidFill>
              </a:rPr>
              <a:t>Electrical era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n-US" sz="2200" b="1" dirty="0">
                <a:solidFill>
                  <a:schemeClr val="tx1"/>
                </a:solidFill>
              </a:rPr>
              <a:t>Mass production revolution</a:t>
            </a:r>
            <a:endParaRPr lang="en-US" sz="2400" b="1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752600" y="3429000"/>
            <a:ext cx="6705600" cy="190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1" dirty="0" smtClean="0"/>
              <a:t>Estimating Methods Characteristics:</a:t>
            </a:r>
            <a:endParaRPr lang="en-GB" b="1" dirty="0"/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</a:rPr>
              <a:t>Exchange of data through electrical means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</a:rPr>
              <a:t>Use of simple calculators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</a:rPr>
              <a:t>Permutation and combination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</a:rPr>
              <a:t>Simple regression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</a:rPr>
              <a:t>Others from stone age to 1st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88821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685800" y="304800"/>
            <a:ext cx="3146534" cy="533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000" b="1" dirty="0" smtClean="0"/>
              <a:t>Estimating</a:t>
            </a:r>
            <a:r>
              <a:rPr lang="en-US" sz="2800" b="1" dirty="0" smtClean="0"/>
              <a:t> History</a:t>
            </a:r>
            <a:endParaRPr lang="en-US" b="1" dirty="0" smtClean="0"/>
          </a:p>
          <a:p>
            <a:pPr algn="just"/>
            <a:endParaRPr lang="en-US" sz="2000" b="1" dirty="0" smtClean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1000" y="851338"/>
            <a:ext cx="5882640" cy="2209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8000"/>
                </a:solidFill>
              </a:rPr>
              <a:t>3rd </a:t>
            </a:r>
            <a:r>
              <a:rPr lang="en-US" b="1" dirty="0">
                <a:solidFill>
                  <a:srgbClr val="008000"/>
                </a:solidFill>
              </a:rPr>
              <a:t>Industrial revolution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n-GB" sz="2000" b="1" dirty="0">
                <a:solidFill>
                  <a:schemeClr val="tx1"/>
                </a:solidFill>
              </a:rPr>
              <a:t>Late 1960s </a:t>
            </a:r>
            <a:endParaRPr lang="en-GB" sz="2000" b="1" dirty="0" smtClean="0">
              <a:solidFill>
                <a:schemeClr val="tx1"/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n-GB" sz="2000" b="1" dirty="0" smtClean="0">
                <a:solidFill>
                  <a:schemeClr val="tx1"/>
                </a:solidFill>
              </a:rPr>
              <a:t>Computer age</a:t>
            </a:r>
            <a:endParaRPr lang="en-GB" sz="2000" b="1" dirty="0">
              <a:solidFill>
                <a:schemeClr val="tx1"/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/>
                </a:solidFill>
              </a:rPr>
              <a:t>The internet or jet age revolution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n-GB" sz="2000" b="1" dirty="0">
                <a:solidFill>
                  <a:schemeClr val="tx1"/>
                </a:solidFill>
              </a:rPr>
              <a:t>IT and electronics for industrial </a:t>
            </a:r>
            <a:r>
              <a:rPr lang="en-GB" sz="2000" b="1" dirty="0" smtClean="0">
                <a:solidFill>
                  <a:schemeClr val="tx1"/>
                </a:solidFill>
              </a:rPr>
              <a:t>production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n-GB" sz="2000" b="1" dirty="0" smtClean="0">
                <a:solidFill>
                  <a:schemeClr val="tx1"/>
                </a:solidFill>
              </a:rPr>
              <a:t> Beginning of digital age</a:t>
            </a:r>
            <a:endParaRPr lang="en-US" sz="2000" b="1" dirty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" y="3581400"/>
            <a:ext cx="6705600" cy="2209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1" dirty="0" smtClean="0"/>
              <a:t>Estimating Methods Characteristics:</a:t>
            </a:r>
            <a:endParaRPr lang="en-GB" b="1" dirty="0"/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</a:rPr>
              <a:t>Use of scientific calculators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</a:rPr>
              <a:t>Use of computer 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</a:rPr>
              <a:t>Use of Ms-Excel (launched in 1985)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</a:rPr>
              <a:t>Multiple and logistic regression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</a:rPr>
              <a:t>Other from stone age to 2nd 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b="1" dirty="0" smtClean="0"/>
          </a:p>
        </p:txBody>
      </p:sp>
      <p:pic>
        <p:nvPicPr>
          <p:cNvPr id="2050" name="Picture 2" descr="120 PROJECT COST ESTIMATION ideas | cost, estimation, estimate temp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36786"/>
            <a:ext cx="1971675" cy="296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54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685800" y="304800"/>
            <a:ext cx="3146534" cy="533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000" b="1" dirty="0" smtClean="0"/>
              <a:t>Estimating</a:t>
            </a:r>
            <a:r>
              <a:rPr lang="en-US" sz="2800" b="1" dirty="0" smtClean="0"/>
              <a:t> History</a:t>
            </a:r>
            <a:endParaRPr lang="en-US" b="1" dirty="0" smtClean="0"/>
          </a:p>
          <a:p>
            <a:pPr algn="just"/>
            <a:endParaRPr lang="en-US" sz="2000" b="1" dirty="0" smtClean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04800" y="853440"/>
            <a:ext cx="8001000" cy="2209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8000"/>
                </a:solidFill>
              </a:rPr>
              <a:t>4th </a:t>
            </a:r>
            <a:r>
              <a:rPr lang="en-US" b="1" dirty="0">
                <a:solidFill>
                  <a:srgbClr val="008000"/>
                </a:solidFill>
              </a:rPr>
              <a:t>Industrial revolution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/>
                </a:solidFill>
              </a:rPr>
              <a:t>Late 2000s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tx1"/>
                </a:solidFill>
              </a:rPr>
              <a:t>The digital </a:t>
            </a:r>
            <a:r>
              <a:rPr lang="en-US" sz="2000" b="1" dirty="0" smtClean="0">
                <a:solidFill>
                  <a:schemeClr val="tx1"/>
                </a:solidFill>
              </a:rPr>
              <a:t>revolution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chemeClr val="tx1"/>
                </a:solidFill>
              </a:rPr>
              <a:t>Characterized by Automation, AI, AR, </a:t>
            </a:r>
            <a:r>
              <a:rPr lang="en-US" sz="2000" b="1" dirty="0" err="1" smtClean="0">
                <a:solidFill>
                  <a:schemeClr val="tx1"/>
                </a:solidFill>
              </a:rPr>
              <a:t>IoT</a:t>
            </a:r>
            <a:r>
              <a:rPr lang="en-US" sz="2000" b="1" dirty="0" smtClean="0">
                <a:solidFill>
                  <a:schemeClr val="tx1"/>
                </a:solidFill>
              </a:rPr>
              <a:t>, Machine learning, Robotics, VR, MR, </a:t>
            </a:r>
            <a:r>
              <a:rPr lang="en-US" sz="2000" b="1" dirty="0" err="1" smtClean="0">
                <a:solidFill>
                  <a:schemeClr val="tx1"/>
                </a:solidFill>
              </a:rPr>
              <a:t>Digita</a:t>
            </a:r>
            <a:r>
              <a:rPr lang="en-US" sz="2000" b="1" dirty="0" smtClean="0">
                <a:solidFill>
                  <a:schemeClr val="tx1"/>
                </a:solidFill>
              </a:rPr>
              <a:t> twin, Smart wearables, </a:t>
            </a:r>
            <a:r>
              <a:rPr lang="en-US" sz="2000" b="1" i="1" dirty="0" smtClean="0">
                <a:solidFill>
                  <a:schemeClr val="tx1"/>
                </a:solidFill>
              </a:rPr>
              <a:t>etc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</a:p>
          <a:p>
            <a:pPr marL="800100" lvl="1" indent="-342900" algn="just">
              <a:buFont typeface="Wingdings" panose="05000000000000000000" pitchFamily="2" charset="2"/>
              <a:buChar char="v"/>
            </a:pPr>
            <a:endParaRPr lang="en-US" b="1" dirty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752600" y="3429000"/>
            <a:ext cx="6705600" cy="1905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b="1" dirty="0" smtClean="0"/>
              <a:t>Estimating Methods Characteristics:</a:t>
            </a:r>
            <a:endParaRPr lang="en-GB" b="1" dirty="0"/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</a:rPr>
              <a:t>Simulation, coding </a:t>
            </a:r>
            <a:r>
              <a:rPr lang="en-GB" sz="2400" b="1" dirty="0">
                <a:solidFill>
                  <a:schemeClr val="tx1"/>
                </a:solidFill>
              </a:rPr>
              <a:t>and computer modelling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</a:rPr>
              <a:t>Software, program and Apps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</a:rPr>
              <a:t>High level of sophistication 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chemeClr val="tx1"/>
                </a:solidFill>
              </a:rPr>
              <a:t>Others from early age to 3rd revolution</a:t>
            </a:r>
          </a:p>
          <a:p>
            <a:pPr marL="800100" lvl="1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52157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533400" y="609600"/>
            <a:ext cx="5410200" cy="5715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smtClean="0"/>
              <a:t>Why Estimating 4.0?</a:t>
            </a:r>
            <a:endParaRPr lang="en-US" b="1" dirty="0" smtClean="0"/>
          </a:p>
          <a:p>
            <a:pPr algn="just"/>
            <a:endParaRPr lang="en-US" sz="2000" b="1" dirty="0" smtClean="0"/>
          </a:p>
        </p:txBody>
      </p:sp>
      <p:sp>
        <p:nvSpPr>
          <p:cNvPr id="8" name="Subtitle 2"/>
          <p:cNvSpPr>
            <a:spLocks noGrp="1"/>
          </p:cNvSpPr>
          <p:nvPr>
            <p:ph type="body" idx="1"/>
          </p:nvPr>
        </p:nvSpPr>
        <p:spPr>
          <a:xfrm>
            <a:off x="533400" y="1295399"/>
            <a:ext cx="8153400" cy="2811379"/>
          </a:xfrm>
        </p:spPr>
        <p:txBody>
          <a:bodyPr>
            <a:normAutofit lnSpcReduction="10000"/>
          </a:bodyPr>
          <a:lstStyle/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b="1" dirty="0" smtClean="0"/>
              <a:t>Changing needs, project nature, complex projects, etc.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sz="2200" b="1" dirty="0" smtClean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200" b="1" dirty="0" smtClean="0"/>
              <a:t>Saudi </a:t>
            </a:r>
            <a:r>
              <a:rPr lang="en-ZA" sz="2200" b="1" dirty="0"/>
              <a:t>Arabian former oil minister, Sheikh </a:t>
            </a:r>
            <a:r>
              <a:rPr lang="en-ZA" sz="2200" b="1" dirty="0" err="1"/>
              <a:t>Zaki</a:t>
            </a:r>
            <a:r>
              <a:rPr lang="en-ZA" sz="2200" b="1" dirty="0"/>
              <a:t> </a:t>
            </a:r>
            <a:r>
              <a:rPr lang="en-ZA" sz="2200" b="1" dirty="0" err="1"/>
              <a:t>Yemani</a:t>
            </a:r>
            <a:r>
              <a:rPr lang="en-ZA" sz="2200" b="1" dirty="0"/>
              <a:t>, in the 1980s said “the Stone Age did not simply disappear for lack of stones, something more efficient and effective was discovered to replace them</a:t>
            </a:r>
            <a:r>
              <a:rPr lang="en-ZA" sz="2200" b="1" dirty="0" smtClean="0"/>
              <a:t>”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sz="2200" b="1" dirty="0" smtClean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b="1" dirty="0" smtClean="0"/>
              <a:t>Estimating process need to be digitalised</a:t>
            </a:r>
            <a:endParaRPr lang="en-ZA" sz="2200" b="1" dirty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sz="2200" b="1" dirty="0" smtClean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200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5334000" y="228600"/>
            <a:ext cx="3657600" cy="419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+mj-lt"/>
              </a:rPr>
              <a:t>Estimating 4.0</a:t>
            </a:r>
            <a:endParaRPr lang="en-ZA" sz="32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266" y="4419600"/>
            <a:ext cx="321733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5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533400" y="609600"/>
            <a:ext cx="5410200" cy="5715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smtClean="0"/>
              <a:t>Required principles</a:t>
            </a:r>
            <a:endParaRPr lang="en-US" b="1" dirty="0" smtClean="0"/>
          </a:p>
          <a:p>
            <a:pPr algn="just"/>
            <a:endParaRPr lang="en-US" sz="2000" b="1" dirty="0" smtClean="0"/>
          </a:p>
        </p:txBody>
      </p:sp>
      <p:sp>
        <p:nvSpPr>
          <p:cNvPr id="8" name="Subtitle 2"/>
          <p:cNvSpPr>
            <a:spLocks noGrp="1"/>
          </p:cNvSpPr>
          <p:nvPr>
            <p:ph type="body" idx="1"/>
          </p:nvPr>
        </p:nvSpPr>
        <p:spPr>
          <a:xfrm>
            <a:off x="562303" y="1676400"/>
            <a:ext cx="7433442" cy="2156661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200" b="1" dirty="0" smtClean="0"/>
              <a:t>Interconnection </a:t>
            </a:r>
            <a:r>
              <a:rPr lang="en-ZA" sz="2200" dirty="0" smtClean="0"/>
              <a:t>(of </a:t>
            </a:r>
            <a:r>
              <a:rPr lang="en-ZA" sz="2200" dirty="0"/>
              <a:t>machines, devices, sensors, and </a:t>
            </a:r>
            <a:r>
              <a:rPr lang="en-ZA" sz="2200" dirty="0" smtClean="0"/>
              <a:t>people)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200" b="1" dirty="0"/>
              <a:t>Information </a:t>
            </a:r>
            <a:r>
              <a:rPr lang="en-ZA" sz="2200" b="1" dirty="0" smtClean="0"/>
              <a:t>transparency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200" b="1" dirty="0"/>
              <a:t>Technical </a:t>
            </a:r>
            <a:r>
              <a:rPr lang="en-ZA" sz="2200" b="1" dirty="0" smtClean="0"/>
              <a:t>assistance to human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200" b="1" dirty="0"/>
              <a:t>Decentralized decisions </a:t>
            </a:r>
            <a:r>
              <a:rPr lang="en-ZA" sz="2200" dirty="0"/>
              <a:t>(cyber physical systems </a:t>
            </a:r>
            <a:r>
              <a:rPr lang="en-ZA" sz="2200" dirty="0" smtClean="0"/>
              <a:t>make </a:t>
            </a:r>
            <a:r>
              <a:rPr lang="en-ZA" sz="2200" dirty="0"/>
              <a:t>decisions </a:t>
            </a:r>
            <a:r>
              <a:rPr lang="en-ZA" sz="2200" dirty="0" smtClean="0"/>
              <a:t>and perform </a:t>
            </a:r>
            <a:r>
              <a:rPr lang="en-ZA" sz="2200" dirty="0"/>
              <a:t>their tasks as autonomously as </a:t>
            </a:r>
            <a:r>
              <a:rPr lang="en-ZA" sz="2200" dirty="0" smtClean="0"/>
              <a:t>possible)</a:t>
            </a:r>
            <a:endParaRPr lang="en-ZA" sz="2200" b="1" dirty="0" smtClean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1706613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533400" y="609600"/>
            <a:ext cx="5410200" cy="5715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smtClean="0"/>
              <a:t>Construction Estimating Software</a:t>
            </a:r>
          </a:p>
          <a:p>
            <a:pPr algn="just"/>
            <a:endParaRPr lang="en-US" b="1" dirty="0" smtClean="0"/>
          </a:p>
          <a:p>
            <a:pPr algn="just"/>
            <a:endParaRPr lang="en-US" sz="2000" b="1" dirty="0" smtClean="0"/>
          </a:p>
        </p:txBody>
      </p:sp>
      <p:sp>
        <p:nvSpPr>
          <p:cNvPr id="8" name="Subtitle 2"/>
          <p:cNvSpPr>
            <a:spLocks noGrp="1"/>
          </p:cNvSpPr>
          <p:nvPr>
            <p:ph type="body" idx="1"/>
          </p:nvPr>
        </p:nvSpPr>
        <p:spPr>
          <a:xfrm>
            <a:off x="515007" y="1371600"/>
            <a:ext cx="8153400" cy="472440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200" b="1" dirty="0"/>
              <a:t>STACK </a:t>
            </a:r>
            <a:r>
              <a:rPr lang="en-ZA" sz="2200" dirty="0"/>
              <a:t>(offers both estimating and take-off capabilities)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200" b="1" dirty="0" smtClean="0"/>
              <a:t>Clear Estimates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200" b="1" dirty="0"/>
              <a:t>Sage Estimating </a:t>
            </a:r>
            <a:r>
              <a:rPr lang="en-ZA" sz="2200" dirty="0"/>
              <a:t>(Best for Large Enterprises</a:t>
            </a:r>
            <a:r>
              <a:rPr lang="en-ZA" sz="2200" dirty="0" smtClean="0"/>
              <a:t>)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200" b="1" dirty="0"/>
              <a:t>Sigma Estimates </a:t>
            </a:r>
            <a:r>
              <a:rPr lang="en-ZA" sz="2200" dirty="0"/>
              <a:t>(Best for Windows)</a:t>
            </a:r>
            <a:endParaRPr lang="en-ZA" sz="2200" dirty="0" smtClean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200" b="1" dirty="0" err="1"/>
              <a:t>simPRO</a:t>
            </a:r>
            <a:r>
              <a:rPr lang="en-ZA" sz="2200" b="1" dirty="0"/>
              <a:t> Estimating Software </a:t>
            </a:r>
            <a:r>
              <a:rPr lang="en-ZA" sz="2200" dirty="0" smtClean="0"/>
              <a:t>(for </a:t>
            </a:r>
            <a:r>
              <a:rPr lang="en-ZA" sz="2200" dirty="0"/>
              <a:t>trade service, </a:t>
            </a:r>
            <a:r>
              <a:rPr lang="en-ZA" sz="2200" dirty="0" smtClean="0"/>
              <a:t>maintenance)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200" b="1" dirty="0" err="1"/>
              <a:t>ConEst</a:t>
            </a:r>
            <a:r>
              <a:rPr lang="en-ZA" sz="2200" b="1" dirty="0"/>
              <a:t> Estimating Software </a:t>
            </a:r>
            <a:r>
              <a:rPr lang="en-ZA" sz="2200" dirty="0" smtClean="0"/>
              <a:t>(Good for </a:t>
            </a:r>
            <a:r>
              <a:rPr lang="en-ZA" sz="2200" dirty="0"/>
              <a:t>Electrical </a:t>
            </a:r>
            <a:r>
              <a:rPr lang="en-ZA" sz="2200" dirty="0" smtClean="0"/>
              <a:t>works)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200" b="1" dirty="0" err="1"/>
              <a:t>Buildertrend</a:t>
            </a:r>
            <a:r>
              <a:rPr lang="en-ZA" sz="2200" b="1" dirty="0"/>
              <a:t> Estimating Software </a:t>
            </a:r>
            <a:r>
              <a:rPr lang="en-ZA" sz="2200" dirty="0" smtClean="0"/>
              <a:t>(Estimating </a:t>
            </a:r>
            <a:r>
              <a:rPr lang="en-ZA" sz="2200" dirty="0"/>
              <a:t>&amp; Bidding Software</a:t>
            </a:r>
            <a:r>
              <a:rPr lang="en-ZA" sz="2200" dirty="0" smtClean="0"/>
              <a:t>)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200" b="1" dirty="0" err="1"/>
              <a:t>SmartBid</a:t>
            </a:r>
            <a:r>
              <a:rPr lang="en-ZA" sz="2200" b="1" dirty="0"/>
              <a:t> Software </a:t>
            </a:r>
            <a:r>
              <a:rPr lang="en-ZA" sz="2200" dirty="0" smtClean="0"/>
              <a:t>(Bid </a:t>
            </a:r>
            <a:r>
              <a:rPr lang="en-ZA" sz="2200" dirty="0"/>
              <a:t>Management Software for </a:t>
            </a:r>
            <a:r>
              <a:rPr lang="en-ZA" sz="2200" dirty="0" smtClean="0"/>
              <a:t>Contractors)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200" b="1" dirty="0"/>
              <a:t>Candy </a:t>
            </a:r>
            <a:r>
              <a:rPr lang="en-ZA" sz="2200" dirty="0"/>
              <a:t>(a cloud-based on-screen </a:t>
            </a:r>
            <a:r>
              <a:rPr lang="en-ZA" sz="2200" dirty="0" smtClean="0"/>
              <a:t>take-off </a:t>
            </a:r>
            <a:r>
              <a:rPr lang="en-ZA" sz="2200" dirty="0"/>
              <a:t>and estimating tool </a:t>
            </a:r>
            <a:r>
              <a:rPr lang="en-GB" sz="2200" dirty="0" smtClean="0"/>
              <a:t>)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200" b="1" dirty="0" err="1"/>
              <a:t>ProEst</a:t>
            </a:r>
            <a:endParaRPr lang="en-ZA" sz="2200" dirty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sz="2200" b="1" dirty="0" smtClean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426123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533400" y="609600"/>
            <a:ext cx="5410200" cy="5715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smtClean="0"/>
              <a:t>Construction Estimating Software</a:t>
            </a:r>
          </a:p>
          <a:p>
            <a:pPr algn="just"/>
            <a:endParaRPr lang="en-US" b="1" dirty="0" smtClean="0"/>
          </a:p>
          <a:p>
            <a:pPr algn="just"/>
            <a:endParaRPr lang="en-US" sz="2000" b="1" dirty="0" smtClean="0"/>
          </a:p>
        </p:txBody>
      </p:sp>
      <p:sp>
        <p:nvSpPr>
          <p:cNvPr id="8" name="Subtitle 2"/>
          <p:cNvSpPr>
            <a:spLocks noGrp="1"/>
          </p:cNvSpPr>
          <p:nvPr>
            <p:ph type="body" idx="1"/>
          </p:nvPr>
        </p:nvSpPr>
        <p:spPr>
          <a:xfrm>
            <a:off x="515007" y="1371600"/>
            <a:ext cx="8153400" cy="472440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200" b="1" dirty="0" smtClean="0"/>
              <a:t>Assemble </a:t>
            </a:r>
            <a:r>
              <a:rPr lang="en-ZA" sz="2200" dirty="0"/>
              <a:t>(Assemble Insight is a cloud-based construction and model data management software solution</a:t>
            </a:r>
            <a:r>
              <a:rPr lang="en-ZA" sz="2200" dirty="0" smtClean="0"/>
              <a:t>.)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200" b="1" dirty="0"/>
              <a:t>QuickBooks Desktop </a:t>
            </a:r>
            <a:r>
              <a:rPr lang="en-ZA" sz="2200" b="1" dirty="0" smtClean="0"/>
              <a:t>Enterprise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200" b="1" dirty="0" err="1" smtClean="0"/>
              <a:t>Procore</a:t>
            </a:r>
            <a:r>
              <a:rPr lang="en-ZA" sz="2200" b="1" dirty="0" smtClean="0"/>
              <a:t> </a:t>
            </a:r>
            <a:r>
              <a:rPr lang="en-ZA" sz="2200" dirty="0"/>
              <a:t>(</a:t>
            </a:r>
            <a:r>
              <a:rPr lang="en-ZA" sz="2200" dirty="0" err="1"/>
              <a:t>Procore</a:t>
            </a:r>
            <a:r>
              <a:rPr lang="en-ZA" sz="2200" dirty="0"/>
              <a:t> manages your projects, resources and financials from project planning to closeout</a:t>
            </a:r>
            <a:r>
              <a:rPr lang="en-ZA" sz="2200" dirty="0" smtClean="0"/>
              <a:t>.)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200" b="1" dirty="0" err="1" smtClean="0"/>
              <a:t>HeavyBid</a:t>
            </a:r>
            <a:r>
              <a:rPr lang="en-ZA" sz="2200" b="1" dirty="0"/>
              <a:t> </a:t>
            </a:r>
            <a:r>
              <a:rPr lang="en-ZA" sz="2200" dirty="0"/>
              <a:t>(HCSS </a:t>
            </a:r>
            <a:r>
              <a:rPr lang="en-ZA" sz="2200" dirty="0" err="1"/>
              <a:t>HeavyBid</a:t>
            </a:r>
            <a:r>
              <a:rPr lang="en-ZA" sz="2200" dirty="0"/>
              <a:t> estimating and bidding software is built specifically for the construction industry. Used by more than 50,000 </a:t>
            </a:r>
            <a:r>
              <a:rPr lang="en-ZA" sz="2200" dirty="0" smtClean="0"/>
              <a:t>estimators)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200" b="1" dirty="0" err="1"/>
              <a:t>PlanSwift</a:t>
            </a:r>
            <a:r>
              <a:rPr lang="en-ZA" sz="2200" b="1" dirty="0"/>
              <a:t> </a:t>
            </a:r>
            <a:r>
              <a:rPr lang="en-ZA" sz="2200" dirty="0"/>
              <a:t>(</a:t>
            </a:r>
            <a:r>
              <a:rPr lang="en-ZA" sz="2200" dirty="0" err="1"/>
              <a:t>PlanSwift</a:t>
            </a:r>
            <a:r>
              <a:rPr lang="en-ZA" sz="2200" dirty="0"/>
              <a:t> is </a:t>
            </a:r>
            <a:r>
              <a:rPr lang="en-ZA" sz="2200" dirty="0" smtClean="0"/>
              <a:t>a popular </a:t>
            </a:r>
            <a:r>
              <a:rPr lang="en-ZA" sz="2200" dirty="0" smtClean="0"/>
              <a:t>Take-off </a:t>
            </a:r>
            <a:r>
              <a:rPr lang="en-ZA" sz="2200" dirty="0"/>
              <a:t>&amp; Estimating </a:t>
            </a:r>
            <a:r>
              <a:rPr lang="en-ZA" sz="2200" dirty="0" smtClean="0"/>
              <a:t>software! It is </a:t>
            </a:r>
            <a:r>
              <a:rPr lang="en-ZA" sz="2200" dirty="0"/>
              <a:t>designed for Commercial, Industrial, </a:t>
            </a:r>
            <a:r>
              <a:rPr lang="en-ZA" sz="2200" dirty="0" smtClean="0"/>
              <a:t>Institutional, Residential and all forms of Contractors.)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b="1" dirty="0" smtClean="0"/>
              <a:t>Others</a:t>
            </a:r>
            <a:endParaRPr lang="en-ZA" sz="2200" b="1" dirty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sz="2200" dirty="0" smtClean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sz="2200" b="1" dirty="0" smtClean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sz="2200" b="1" dirty="0" smtClean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141395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305800" cy="594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438400"/>
            <a:ext cx="2209800" cy="161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6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533400" y="609600"/>
            <a:ext cx="4495800" cy="533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100" b="1" dirty="0" err="1" smtClean="0"/>
              <a:t>ProEst</a:t>
            </a:r>
            <a:r>
              <a:rPr lang="en-US" sz="5100" b="1" dirty="0" smtClean="0"/>
              <a:t> </a:t>
            </a:r>
            <a:r>
              <a:rPr lang="en-US" sz="5100" b="1" dirty="0"/>
              <a:t>Estimating </a:t>
            </a:r>
            <a:r>
              <a:rPr lang="en-US" sz="5100" b="1" dirty="0" smtClean="0"/>
              <a:t>Software</a:t>
            </a:r>
            <a:endParaRPr lang="en-US" sz="5100" b="1" dirty="0"/>
          </a:p>
        </p:txBody>
      </p:sp>
      <p:sp>
        <p:nvSpPr>
          <p:cNvPr id="8" name="Subtitle 2"/>
          <p:cNvSpPr>
            <a:spLocks noGrp="1"/>
          </p:cNvSpPr>
          <p:nvPr>
            <p:ph type="body" idx="1"/>
          </p:nvPr>
        </p:nvSpPr>
        <p:spPr>
          <a:xfrm>
            <a:off x="685800" y="1447800"/>
            <a:ext cx="7315200" cy="220980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200" b="1" dirty="0" smtClean="0"/>
              <a:t>It takes </a:t>
            </a:r>
            <a:r>
              <a:rPr lang="en-ZA" sz="2200" b="1" dirty="0"/>
              <a:t>advantage of spreadsheets and tables, it is by no means “excel-based” as many estimating products tend to be. </a:t>
            </a:r>
            <a:r>
              <a:rPr lang="en-ZA" sz="2200" b="1" dirty="0" smtClean="0"/>
              <a:t>The software </a:t>
            </a:r>
            <a:r>
              <a:rPr lang="en-ZA" sz="2200" b="1" dirty="0"/>
              <a:t>is fully cloud-based, so it works with any laptop, tablet, or desktop computer </a:t>
            </a:r>
            <a:r>
              <a:rPr lang="en-ZA" sz="2200" b="1" dirty="0" smtClean="0"/>
              <a:t>but with internet connection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28367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381000" y="76200"/>
            <a:ext cx="4495800" cy="533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100" b="1" dirty="0" err="1" smtClean="0"/>
              <a:t>ProEst</a:t>
            </a:r>
            <a:r>
              <a:rPr lang="en-US" sz="5100" b="1" dirty="0" smtClean="0"/>
              <a:t> </a:t>
            </a:r>
            <a:r>
              <a:rPr lang="en-US" sz="5100" b="1" dirty="0"/>
              <a:t>Estimating </a:t>
            </a:r>
            <a:r>
              <a:rPr lang="en-US" sz="5100" b="1" dirty="0" smtClean="0"/>
              <a:t>Software</a:t>
            </a:r>
            <a:endParaRPr lang="en-US" sz="51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09600"/>
            <a:ext cx="8915400" cy="624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6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381000" y="76200"/>
            <a:ext cx="4495800" cy="533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100" b="1" dirty="0" err="1" smtClean="0"/>
              <a:t>ProEst</a:t>
            </a:r>
            <a:r>
              <a:rPr lang="en-US" sz="5100" b="1" dirty="0" smtClean="0"/>
              <a:t> </a:t>
            </a:r>
            <a:r>
              <a:rPr lang="en-US" sz="5100" b="1" dirty="0"/>
              <a:t>Estimating </a:t>
            </a:r>
            <a:r>
              <a:rPr lang="en-US" sz="5100" b="1" dirty="0" smtClean="0"/>
              <a:t>Software</a:t>
            </a:r>
            <a:endParaRPr lang="en-US" sz="51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2" y="609600"/>
            <a:ext cx="8906708" cy="6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381000" y="76200"/>
            <a:ext cx="4495800" cy="533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100" b="1" dirty="0" err="1" smtClean="0"/>
              <a:t>ProEst</a:t>
            </a:r>
            <a:r>
              <a:rPr lang="en-US" sz="5100" b="1" dirty="0" smtClean="0"/>
              <a:t> </a:t>
            </a:r>
            <a:r>
              <a:rPr lang="en-US" sz="5100" b="1" dirty="0"/>
              <a:t>Estimating </a:t>
            </a:r>
            <a:r>
              <a:rPr lang="en-US" sz="5100" b="1" dirty="0" smtClean="0"/>
              <a:t>Software</a:t>
            </a:r>
            <a:endParaRPr lang="en-US" sz="51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33400"/>
            <a:ext cx="89916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2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381000" y="76200"/>
            <a:ext cx="4495800" cy="533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ZA" sz="5400" b="1" dirty="0" err="1" smtClean="0"/>
              <a:t>PlanSwift</a:t>
            </a:r>
            <a:r>
              <a:rPr lang="en-ZA" sz="5400" b="1" dirty="0" smtClean="0"/>
              <a:t> Software</a:t>
            </a:r>
            <a:r>
              <a:rPr lang="en-US" sz="5100" b="1" dirty="0" smtClean="0"/>
              <a:t> </a:t>
            </a:r>
            <a:endParaRPr lang="en-US" sz="51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33400"/>
            <a:ext cx="8763000" cy="626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enefits of Construction Estimating Softw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19811"/>
            <a:ext cx="6705600" cy="586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609600" y="76200"/>
            <a:ext cx="2209800" cy="533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smtClean="0"/>
              <a:t>The Benefits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b="1" dirty="0" smtClean="0"/>
          </a:p>
          <a:p>
            <a:pPr algn="just"/>
            <a:endParaRPr lang="en-US" b="1" dirty="0" smtClean="0"/>
          </a:p>
          <a:p>
            <a:pPr algn="just"/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253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990600" y="701298"/>
            <a:ext cx="2590800" cy="6858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smtClean="0"/>
              <a:t>The Barriers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b="1" dirty="0" smtClean="0"/>
          </a:p>
          <a:p>
            <a:pPr algn="just"/>
            <a:endParaRPr lang="en-US" b="1" dirty="0" smtClean="0"/>
          </a:p>
          <a:p>
            <a:pPr algn="just"/>
            <a:endParaRPr lang="en-US" sz="2000" b="1" dirty="0" smtClean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47800" y="1905000"/>
            <a:ext cx="6172200" cy="3276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ZA" sz="2800" b="1" dirty="0" smtClean="0"/>
              <a:t>Lack or low level of knowledge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b="1" dirty="0" smtClean="0"/>
              <a:t>Resistant to change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b="1" dirty="0" smtClean="0"/>
              <a:t>Wrong perception about new innovations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b="1" dirty="0" smtClean="0"/>
              <a:t>Cost implications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b="1" dirty="0" smtClean="0"/>
              <a:t>Lack of technical know how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b="1" dirty="0" smtClean="0"/>
              <a:t>Availability of valid data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b="1" dirty="0" smtClean="0"/>
              <a:t>Data </a:t>
            </a:r>
            <a:r>
              <a:rPr lang="en-US" sz="2800" b="1" dirty="0"/>
              <a:t>security</a:t>
            </a:r>
            <a:endParaRPr lang="en-US" sz="2800" b="1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b="1" dirty="0" smtClean="0"/>
              <a:t>Others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34000" y="228600"/>
            <a:ext cx="3657600" cy="419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+mj-lt"/>
              </a:rPr>
              <a:t>Digital Estimating</a:t>
            </a:r>
            <a:endParaRPr lang="en-ZA" sz="32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034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181600" y="381000"/>
            <a:ext cx="3581400" cy="419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+mj-lt"/>
              </a:rPr>
              <a:t>Recommendations</a:t>
            </a:r>
            <a:endParaRPr lang="en-ZA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81000" y="114300"/>
            <a:ext cx="3240471" cy="6858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smtClean="0"/>
              <a:t>The Challenge for us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b="1" dirty="0" smtClean="0"/>
          </a:p>
          <a:p>
            <a:pPr algn="just"/>
            <a:endParaRPr lang="en-US" b="1" dirty="0" smtClean="0"/>
          </a:p>
          <a:p>
            <a:pPr algn="just"/>
            <a:endParaRPr lang="en-US" sz="2000" b="1" dirty="0" smtClean="0"/>
          </a:p>
        </p:txBody>
      </p:sp>
      <p:sp>
        <p:nvSpPr>
          <p:cNvPr id="6" name="Subtitle 2"/>
          <p:cNvSpPr>
            <a:spLocks noGrp="1"/>
          </p:cNvSpPr>
          <p:nvPr>
            <p:ph type="body" idx="1"/>
          </p:nvPr>
        </p:nvSpPr>
        <p:spPr>
          <a:xfrm>
            <a:off x="533400" y="990600"/>
            <a:ext cx="8153400" cy="4648200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b="1" dirty="0" err="1"/>
              <a:t>RSMeans</a:t>
            </a:r>
            <a:r>
              <a:rPr lang="en-US" b="1" dirty="0"/>
              <a:t> Data Online </a:t>
            </a:r>
            <a:r>
              <a:rPr lang="en-US" b="1" dirty="0" smtClean="0"/>
              <a:t>Software</a:t>
            </a:r>
          </a:p>
          <a:p>
            <a:pPr marL="914400" lvl="1" indent="-457200" algn="just">
              <a:buFont typeface="Wingdings" panose="05000000000000000000" pitchFamily="2" charset="2"/>
              <a:buChar char="v"/>
            </a:pPr>
            <a:r>
              <a:rPr lang="en-ZA" b="1" dirty="0" smtClean="0">
                <a:solidFill>
                  <a:schemeClr val="tx1"/>
                </a:solidFill>
              </a:rPr>
              <a:t>A cloud-based </a:t>
            </a:r>
            <a:r>
              <a:rPr lang="en-ZA" b="1" dirty="0">
                <a:solidFill>
                  <a:schemeClr val="tx1"/>
                </a:solidFill>
              </a:rPr>
              <a:t>access to a comprehensive database of construction costs in North America. </a:t>
            </a:r>
          </a:p>
          <a:p>
            <a:pPr marL="914400" lvl="1" indent="-457200" algn="just">
              <a:buFont typeface="Wingdings" panose="05000000000000000000" pitchFamily="2" charset="2"/>
              <a:buChar char="v"/>
            </a:pPr>
            <a:r>
              <a:rPr lang="en-ZA" b="1" dirty="0" smtClean="0">
                <a:solidFill>
                  <a:schemeClr val="tx1"/>
                </a:solidFill>
              </a:rPr>
              <a:t>The </a:t>
            </a:r>
            <a:r>
              <a:rPr lang="en-ZA" b="1" dirty="0">
                <a:solidFill>
                  <a:schemeClr val="tx1"/>
                </a:solidFill>
              </a:rPr>
              <a:t>application details costs for materials, equipment, </a:t>
            </a:r>
            <a:r>
              <a:rPr lang="en-ZA" b="1" dirty="0" smtClean="0">
                <a:solidFill>
                  <a:schemeClr val="tx1"/>
                </a:solidFill>
              </a:rPr>
              <a:t>labour </a:t>
            </a:r>
            <a:r>
              <a:rPr lang="en-ZA" b="1" dirty="0">
                <a:solidFill>
                  <a:schemeClr val="tx1"/>
                </a:solidFill>
              </a:rPr>
              <a:t>and productivity at the unit, assembly and square foot </a:t>
            </a:r>
            <a:r>
              <a:rPr lang="en-ZA" b="1" dirty="0" smtClean="0">
                <a:solidFill>
                  <a:schemeClr val="tx1"/>
                </a:solidFill>
              </a:rPr>
              <a:t>level. </a:t>
            </a:r>
            <a:endParaRPr lang="en-ZA" b="1" dirty="0">
              <a:solidFill>
                <a:schemeClr val="tx1"/>
              </a:solidFill>
            </a:endParaRPr>
          </a:p>
          <a:p>
            <a:pPr marL="914400" lvl="1" indent="-457200" algn="just">
              <a:buFont typeface="Wingdings" panose="05000000000000000000" pitchFamily="2" charset="2"/>
              <a:buChar char="v"/>
            </a:pPr>
            <a:r>
              <a:rPr lang="en-ZA" b="1" dirty="0" smtClean="0">
                <a:solidFill>
                  <a:schemeClr val="tx1"/>
                </a:solidFill>
              </a:rPr>
              <a:t>Costs </a:t>
            </a:r>
            <a:r>
              <a:rPr lang="en-ZA" b="1" dirty="0">
                <a:solidFill>
                  <a:schemeClr val="tx1"/>
                </a:solidFill>
              </a:rPr>
              <a:t>are </a:t>
            </a:r>
            <a:r>
              <a:rPr lang="en-ZA" b="1" dirty="0" smtClean="0">
                <a:solidFill>
                  <a:schemeClr val="tx1"/>
                </a:solidFill>
              </a:rPr>
              <a:t>grouped </a:t>
            </a:r>
            <a:r>
              <a:rPr lang="en-ZA" b="1" dirty="0">
                <a:solidFill>
                  <a:schemeClr val="tx1"/>
                </a:solidFill>
              </a:rPr>
              <a:t>by project type, allowing users to select the dataset that best fits their </a:t>
            </a:r>
            <a:r>
              <a:rPr lang="en-ZA" b="1" dirty="0" smtClean="0">
                <a:solidFill>
                  <a:schemeClr val="tx1"/>
                </a:solidFill>
              </a:rPr>
              <a:t>needs</a:t>
            </a:r>
          </a:p>
          <a:p>
            <a:pPr marL="914400" lvl="1" indent="-457200" algn="just">
              <a:buFont typeface="Wingdings" panose="05000000000000000000" pitchFamily="2" charset="2"/>
              <a:buChar char="v"/>
            </a:pPr>
            <a:r>
              <a:rPr lang="en-ZA" b="1" dirty="0" smtClean="0">
                <a:solidFill>
                  <a:schemeClr val="tx1"/>
                </a:solidFill>
              </a:rPr>
              <a:t>It offers </a:t>
            </a:r>
            <a:r>
              <a:rPr lang="en-ZA" b="1" dirty="0">
                <a:solidFill>
                  <a:schemeClr val="tx1"/>
                </a:solidFill>
              </a:rPr>
              <a:t>quick cost lookup, Excel export and </a:t>
            </a:r>
            <a:r>
              <a:rPr lang="en-ZA" b="1" dirty="0" smtClean="0">
                <a:solidFill>
                  <a:schemeClr val="tx1"/>
                </a:solidFill>
              </a:rPr>
              <a:t>reference. </a:t>
            </a:r>
          </a:p>
          <a:p>
            <a:pPr marL="914400" lvl="1" indent="-457200" algn="just">
              <a:buFont typeface="Wingdings" panose="05000000000000000000" pitchFamily="2" charset="2"/>
              <a:buChar char="v"/>
            </a:pPr>
            <a:endParaRPr lang="en-ZA" b="1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GB" b="1" dirty="0" smtClean="0">
                <a:solidFill>
                  <a:srgbClr val="008000"/>
                </a:solidFill>
              </a:rPr>
              <a:t>Can we have same in Nigeria?</a:t>
            </a:r>
            <a:endParaRPr lang="en-US" b="1" dirty="0">
              <a:solidFill>
                <a:srgbClr val="008000"/>
              </a:solidFill>
            </a:endParaRP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sz="2200" b="1" dirty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sz="2200" b="1" dirty="0" smtClean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sz="2200" b="1" dirty="0" smtClean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41843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181600" y="381000"/>
            <a:ext cx="3581400" cy="419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+mj-lt"/>
              </a:rPr>
              <a:t>Recommendations</a:t>
            </a:r>
            <a:endParaRPr lang="en-ZA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14400" y="1295400"/>
            <a:ext cx="7086600" cy="25908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b="1" dirty="0" smtClean="0"/>
              <a:t>Training and workshop at various levels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b="1" dirty="0" smtClean="0"/>
              <a:t>Additional study, learning and practice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b="1" dirty="0" smtClean="0"/>
              <a:t>Software purchase and usage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b="1" dirty="0" smtClean="0"/>
              <a:t>Implementation at various levels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b="1" dirty="0" smtClean="0"/>
              <a:t>Keeping track with international practices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n-US" sz="2800" b="1" dirty="0" smtClean="0"/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n-US" b="1" dirty="0" smtClean="0"/>
          </a:p>
          <a:p>
            <a:pPr algn="just"/>
            <a:endParaRPr lang="en-US" b="1" dirty="0" smtClean="0"/>
          </a:p>
          <a:p>
            <a:pPr algn="just"/>
            <a:endParaRPr lang="en-US" sz="20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953000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0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667000" y="3276600"/>
            <a:ext cx="28575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+mj-lt"/>
              </a:rPr>
              <a:t>Thank you for Listening!</a:t>
            </a:r>
            <a:endParaRPr lang="en-ZA" sz="32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194" name="Picture 2" descr="278 Quantity Surveyor Photos - Free &amp; Royalty-Free Stock Photos from  Dreams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830" y="4419600"/>
            <a:ext cx="4039709" cy="240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Quantity Surveyor High Resolution Stock Photography and Images - Ala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2259"/>
            <a:ext cx="2971800" cy="293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63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485900" y="2438400"/>
            <a:ext cx="4800600" cy="313222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fontAlgn="auto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dirty="0" smtClean="0"/>
              <a:t>Introduction</a:t>
            </a:r>
          </a:p>
          <a:p>
            <a:pPr marL="342900" indent="-342900" algn="just" fontAlgn="auto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dirty="0" smtClean="0"/>
              <a:t>Reliable estimate</a:t>
            </a:r>
          </a:p>
          <a:p>
            <a:pPr marL="342900" indent="-342900" algn="just" fontAlgn="auto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ZA" b="1" dirty="0" smtClean="0"/>
              <a:t>ICT explained</a:t>
            </a:r>
          </a:p>
          <a:p>
            <a:pPr marL="342900" indent="-342900" algn="just" fontAlgn="auto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ZA" b="1" dirty="0" smtClean="0"/>
              <a:t>Evolving ICTs</a:t>
            </a:r>
          </a:p>
          <a:p>
            <a:pPr marL="342900" indent="-342900" algn="just" fontAlgn="auto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b="1" dirty="0" smtClean="0"/>
              <a:t>Industry 1.0 to 4.0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b="1" dirty="0" smtClean="0"/>
              <a:t>History of estimating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b="1" dirty="0" smtClean="0"/>
              <a:t>Digital estimating</a:t>
            </a:r>
            <a:endParaRPr lang="en-GB" b="1" dirty="0"/>
          </a:p>
          <a:p>
            <a:pPr marL="342900" indent="-342900" algn="just" fontAlgn="auto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b="1" dirty="0" smtClean="0"/>
              <a:t>Recommendations</a:t>
            </a:r>
            <a:endParaRPr lang="en-ZA" b="1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1752600" y="1353078"/>
            <a:ext cx="1828800" cy="419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+mj-lt"/>
              </a:rPr>
              <a:t>Outline</a:t>
            </a:r>
            <a:endParaRPr lang="en-ZA" sz="32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Picture 2" descr="Cost Estimating | Wirthlin Consulting Gro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6200"/>
            <a:ext cx="4652940" cy="302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58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943600" y="381000"/>
            <a:ext cx="2819400" cy="419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+mj-lt"/>
              </a:rPr>
              <a:t>Introduction</a:t>
            </a:r>
            <a:endParaRPr lang="en-ZA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95336" y="800100"/>
            <a:ext cx="3700463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smtClean="0"/>
              <a:t>What is an estimate?</a:t>
            </a:r>
          </a:p>
          <a:p>
            <a:pPr algn="just"/>
            <a:endParaRPr lang="en-US" b="1" dirty="0" smtClean="0"/>
          </a:p>
          <a:p>
            <a:pPr algn="just"/>
            <a:endParaRPr lang="en-US" sz="2000" b="1" dirty="0" smtClean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914400" y="2133600"/>
            <a:ext cx="7467600" cy="2666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v"/>
            </a:pPr>
            <a:endParaRPr lang="en-GB" sz="6400" b="1" dirty="0" smtClean="0"/>
          </a:p>
        </p:txBody>
      </p:sp>
      <p:sp>
        <p:nvSpPr>
          <p:cNvPr id="10" name="Subtitle 2"/>
          <p:cNvSpPr>
            <a:spLocks noGrp="1"/>
          </p:cNvSpPr>
          <p:nvPr>
            <p:ph type="body" idx="1"/>
          </p:nvPr>
        </p:nvSpPr>
        <p:spPr>
          <a:xfrm>
            <a:off x="990600" y="1828798"/>
            <a:ext cx="7315200" cy="3733801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200" b="1" dirty="0" smtClean="0"/>
              <a:t>An </a:t>
            </a:r>
            <a:r>
              <a:rPr lang="en-ZA" sz="2200" b="1" dirty="0"/>
              <a:t>approximate calculation or judgement of the value, number, </a:t>
            </a:r>
            <a:r>
              <a:rPr lang="en-ZA" sz="2200" b="1" dirty="0" smtClean="0"/>
              <a:t>quantity</a:t>
            </a:r>
            <a:r>
              <a:rPr lang="en-ZA" sz="2200" b="1" dirty="0"/>
              <a:t> </a:t>
            </a:r>
            <a:r>
              <a:rPr lang="en-ZA" sz="2200" b="1" dirty="0" smtClean="0"/>
              <a:t>and </a:t>
            </a:r>
            <a:r>
              <a:rPr lang="en-ZA" sz="2200" b="1" dirty="0"/>
              <a:t>extent of something</a:t>
            </a:r>
            <a:r>
              <a:rPr lang="en-ZA" sz="2200" b="1" dirty="0" smtClean="0"/>
              <a:t>.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sz="2200" b="1" dirty="0" smtClean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200" b="1" dirty="0"/>
              <a:t>A construction estimate is a document that lays out, in detail, all of the costs involved in a construction project. </a:t>
            </a:r>
            <a:endParaRPr lang="en-ZA" sz="2200" b="1" dirty="0" smtClean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sz="2200" b="1" dirty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200" b="1" dirty="0" smtClean="0"/>
              <a:t>A </a:t>
            </a:r>
            <a:r>
              <a:rPr lang="en-ZA" sz="2200" b="1" dirty="0"/>
              <a:t>good construction cost estimate will provide </a:t>
            </a:r>
            <a:r>
              <a:rPr lang="en-ZA" sz="2200" b="1" dirty="0" smtClean="0"/>
              <a:t>an </a:t>
            </a:r>
            <a:r>
              <a:rPr lang="en-ZA" sz="2200" b="1" dirty="0"/>
              <a:t>idea of the cost of the project </a:t>
            </a:r>
            <a:r>
              <a:rPr lang="en-ZA" sz="2200" b="1" dirty="0" smtClean="0"/>
              <a:t>for concerned stakeholders.</a:t>
            </a:r>
          </a:p>
        </p:txBody>
      </p:sp>
    </p:spTree>
    <p:extLst>
      <p:ext uri="{BB962C8B-B14F-4D97-AF65-F5344CB8AC3E}">
        <p14:creationId xmlns:p14="http://schemas.microsoft.com/office/powerpoint/2010/main" val="283755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57200" y="152400"/>
            <a:ext cx="6172200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smtClean="0"/>
              <a:t>What makes project estimates </a:t>
            </a:r>
            <a:r>
              <a:rPr lang="en-US" sz="3500" b="1" dirty="0" smtClean="0"/>
              <a:t>reliable</a:t>
            </a:r>
            <a:r>
              <a:rPr lang="en-US" sz="2800" b="1" dirty="0" smtClean="0"/>
              <a:t>?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914400" y="2133600"/>
            <a:ext cx="7467600" cy="2666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v"/>
            </a:pPr>
            <a:endParaRPr lang="en-GB" sz="6400" b="1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81200"/>
            <a:ext cx="5986648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3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57200" y="974178"/>
            <a:ext cx="5834064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smtClean="0"/>
              <a:t>What makes project estimates reliable?</a:t>
            </a:r>
          </a:p>
          <a:p>
            <a:pPr algn="just"/>
            <a:endParaRPr lang="en-US" b="1" dirty="0" smtClean="0"/>
          </a:p>
          <a:p>
            <a:pPr algn="just"/>
            <a:endParaRPr lang="en-US" sz="2000" b="1" dirty="0" smtClean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914400" y="2133600"/>
            <a:ext cx="7467600" cy="2666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v"/>
            </a:pPr>
            <a:endParaRPr lang="en-GB" sz="64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774" y="4419600"/>
            <a:ext cx="3370836" cy="2243138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body" idx="1"/>
          </p:nvPr>
        </p:nvSpPr>
        <p:spPr>
          <a:xfrm>
            <a:off x="903890" y="2062656"/>
            <a:ext cx="7315200" cy="3312072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b="1" dirty="0" smtClean="0"/>
              <a:t>Fundamental basis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b="1" dirty="0" smtClean="0"/>
              <a:t>Well researched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b="1" dirty="0" smtClean="0"/>
              <a:t>Best value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b="1" dirty="0" smtClean="0"/>
              <a:t>Trustworthy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b="1" dirty="0" smtClean="0"/>
              <a:t>Precision (not necessarily accurate)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b="1" dirty="0" smtClean="0"/>
              <a:t>Detailed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b="1" dirty="0" smtClean="0"/>
              <a:t>Credible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200" b="1" dirty="0" smtClean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82379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086600" y="381000"/>
            <a:ext cx="1676400" cy="419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+mj-lt"/>
              </a:rPr>
              <a:t>ICT</a:t>
            </a:r>
            <a:endParaRPr lang="en-ZA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609600"/>
            <a:ext cx="5410200" cy="5715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smtClean="0"/>
              <a:t>What is ICT?</a:t>
            </a:r>
          </a:p>
          <a:p>
            <a:pPr algn="just"/>
            <a:endParaRPr lang="en-US" b="1" dirty="0" smtClean="0"/>
          </a:p>
          <a:p>
            <a:pPr algn="just"/>
            <a:endParaRPr lang="en-US" sz="2000" b="1" dirty="0" smtClean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914400" y="2133600"/>
            <a:ext cx="7467600" cy="2666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v"/>
            </a:pPr>
            <a:endParaRPr lang="en-GB" sz="6400" b="1" dirty="0" smtClean="0"/>
          </a:p>
        </p:txBody>
      </p:sp>
      <p:sp>
        <p:nvSpPr>
          <p:cNvPr id="5" name="Subtitle 2"/>
          <p:cNvSpPr>
            <a:spLocks noGrp="1"/>
          </p:cNvSpPr>
          <p:nvPr>
            <p:ph type="body" idx="1"/>
          </p:nvPr>
        </p:nvSpPr>
        <p:spPr>
          <a:xfrm>
            <a:off x="914400" y="1676400"/>
            <a:ext cx="7315200" cy="381000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200" b="1" dirty="0" smtClean="0"/>
              <a:t>ICT </a:t>
            </a:r>
            <a:r>
              <a:rPr lang="en-ZA" sz="2200" b="1" dirty="0"/>
              <a:t>is an extensional term for </a:t>
            </a:r>
            <a:r>
              <a:rPr lang="en-ZA" sz="2200" b="1" dirty="0" smtClean="0"/>
              <a:t>IT </a:t>
            </a:r>
            <a:r>
              <a:rPr lang="en-ZA" sz="2200" b="1" dirty="0"/>
              <a:t>that stresses the role of unified </a:t>
            </a:r>
            <a:r>
              <a:rPr lang="en-ZA" sz="2200" b="1" dirty="0" smtClean="0"/>
              <a:t>communications </a:t>
            </a:r>
            <a:r>
              <a:rPr lang="en-ZA" sz="2200" b="1" dirty="0"/>
              <a:t>and the integration of telecommunications (telephone lines and wireless signals) and </a:t>
            </a:r>
            <a:r>
              <a:rPr lang="en-ZA" sz="2200" b="1" dirty="0" smtClean="0"/>
              <a:t>computers, </a:t>
            </a:r>
            <a:r>
              <a:rPr lang="en-ZA" sz="2200" b="1" dirty="0"/>
              <a:t>as well as necessary enterprise software, middleware, storage and </a:t>
            </a:r>
            <a:r>
              <a:rPr lang="en-ZA" sz="2200" b="1" dirty="0" err="1"/>
              <a:t>audiovisual</a:t>
            </a:r>
            <a:r>
              <a:rPr lang="en-ZA" sz="2200" b="1" dirty="0"/>
              <a:t>, that enable users to access, store, transmit, understand and manipulate information </a:t>
            </a:r>
            <a:r>
              <a:rPr lang="en-ZA" sz="2200" b="1" dirty="0" smtClean="0"/>
              <a:t>ICT (</a:t>
            </a:r>
            <a:r>
              <a:rPr lang="en-ZA" sz="2200" b="1" dirty="0" smtClean="0"/>
              <a:t>Wikipedia 2021)</a:t>
            </a:r>
            <a:endParaRPr lang="en-ZA" sz="2200" b="1" dirty="0" smtClean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ZA" sz="2200" b="1" dirty="0" smtClean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200" b="1" dirty="0"/>
              <a:t>ICT is a broad subject and the concepts are </a:t>
            </a:r>
            <a:r>
              <a:rPr lang="en-ZA" sz="2200" b="1" dirty="0" smtClean="0"/>
              <a:t>evolving.</a:t>
            </a:r>
            <a:endParaRPr lang="en-ZA" sz="2200" b="1" dirty="0"/>
          </a:p>
        </p:txBody>
      </p:sp>
    </p:spTree>
    <p:extLst>
      <p:ext uri="{BB962C8B-B14F-4D97-AF65-F5344CB8AC3E}">
        <p14:creationId xmlns:p14="http://schemas.microsoft.com/office/powerpoint/2010/main" val="384300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57200" y="1196537"/>
            <a:ext cx="4953000" cy="57412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smtClean="0"/>
              <a:t>ICT, Digitalization and 4IR</a:t>
            </a:r>
          </a:p>
          <a:p>
            <a:pPr algn="just"/>
            <a:endParaRPr lang="en-US" b="1" dirty="0" smtClean="0"/>
          </a:p>
          <a:p>
            <a:pPr algn="just"/>
            <a:endParaRPr lang="en-US" sz="2000" b="1" dirty="0" smtClean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914400" y="2133600"/>
            <a:ext cx="7467600" cy="2666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v"/>
            </a:pPr>
            <a:endParaRPr lang="en-GB" sz="6400" b="1" dirty="0" smtClean="0"/>
          </a:p>
        </p:txBody>
      </p:sp>
      <p:sp>
        <p:nvSpPr>
          <p:cNvPr id="5" name="Subtitle 2"/>
          <p:cNvSpPr>
            <a:spLocks noGrp="1"/>
          </p:cNvSpPr>
          <p:nvPr>
            <p:ph type="body" idx="1"/>
          </p:nvPr>
        </p:nvSpPr>
        <p:spPr>
          <a:xfrm>
            <a:off x="990600" y="2438400"/>
            <a:ext cx="7315200" cy="3312072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200" b="1" dirty="0" smtClean="0"/>
              <a:t>ICT is </a:t>
            </a:r>
            <a:r>
              <a:rPr lang="en-ZA" sz="2200" b="1" dirty="0"/>
              <a:t>the infrastructure and components that enable modern </a:t>
            </a:r>
            <a:r>
              <a:rPr lang="en-ZA" sz="2200" b="1" dirty="0" smtClean="0"/>
              <a:t>computing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200" b="1" dirty="0" smtClean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b="1" dirty="0" smtClean="0"/>
              <a:t>Digitalisation is one of the evolving concepts</a:t>
            </a:r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200" b="1" dirty="0" smtClean="0"/>
          </a:p>
          <a:p>
            <a:pPr marL="342900" indent="-3429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b="1" dirty="0" smtClean="0"/>
              <a:t>This is related to Fourth Industrial Revolution</a:t>
            </a:r>
            <a:endParaRPr lang="en-ZA" sz="2200" b="1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4800600" y="247650"/>
            <a:ext cx="4191000" cy="419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+mj-lt"/>
              </a:rPr>
              <a:t>Evolving ICT Issues</a:t>
            </a:r>
            <a:endParaRPr lang="en-ZA" sz="32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53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600200" y="1981200"/>
            <a:ext cx="6286500" cy="35814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p3d prstMaterial="metal">
            <a:bevelT w="88900" h="88900"/>
          </a:sp3d>
        </p:spPr>
        <p:txBody>
          <a:bodyPr>
            <a:normAutofit/>
            <a:scene3d>
              <a:camera prst="orthographicFront"/>
              <a:lightRig rig="threePt" dir="t">
                <a:rot lat="0" lon="0" rev="0"/>
              </a:lightRig>
            </a:scene3d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b="1" dirty="0"/>
              <a:t>Early age (</a:t>
            </a:r>
            <a:r>
              <a:rPr lang="en-US" sz="2800" b="1" dirty="0" smtClean="0"/>
              <a:t>Stone, Bronze, etc.)</a:t>
            </a:r>
            <a:endParaRPr lang="en-US" sz="2800" b="1" cap="none" dirty="0" smtClean="0">
              <a:effectLst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b="1" cap="none" dirty="0" smtClean="0">
                <a:effectLst/>
              </a:rPr>
              <a:t>1st industrial revolution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b="1" dirty="0" smtClean="0"/>
              <a:t>2nd Industrial revolution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b="1" dirty="0" smtClean="0"/>
              <a:t>3rd </a:t>
            </a:r>
            <a:r>
              <a:rPr lang="en-US" sz="2800" b="1" dirty="0"/>
              <a:t>Industrial </a:t>
            </a:r>
            <a:r>
              <a:rPr lang="en-US" sz="2800" b="1" dirty="0" smtClean="0"/>
              <a:t>revolution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b="1" dirty="0" smtClean="0"/>
              <a:t>4th </a:t>
            </a:r>
            <a:r>
              <a:rPr lang="en-US" sz="2800" b="1" dirty="0"/>
              <a:t>Industrial </a:t>
            </a:r>
            <a:r>
              <a:rPr lang="en-US" sz="2800" b="1" dirty="0" smtClean="0"/>
              <a:t>revolution</a:t>
            </a:r>
            <a:endParaRPr lang="en-US" b="1" cap="none" dirty="0" smtClean="0">
              <a:solidFill>
                <a:schemeClr val="tx1"/>
              </a:solidFill>
              <a:effectLst/>
            </a:endParaRPr>
          </a:p>
          <a:p>
            <a:pPr algn="just"/>
            <a:endParaRPr lang="en-US" b="1" cap="none" dirty="0" smtClean="0">
              <a:solidFill>
                <a:schemeClr val="tx1"/>
              </a:solidFill>
            </a:endParaRPr>
          </a:p>
          <a:p>
            <a:pPr algn="just"/>
            <a:endParaRPr lang="en-US" sz="2000" b="1" dirty="0" smtClean="0">
              <a:effectLst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1219200"/>
            <a:ext cx="3641834" cy="533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 smtClean="0"/>
              <a:t>From industry 1.0 to 4.0</a:t>
            </a:r>
            <a:endParaRPr lang="en-US" b="1" dirty="0" smtClean="0"/>
          </a:p>
          <a:p>
            <a:pPr algn="just"/>
            <a:endParaRPr lang="en-US" sz="2000" b="1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4876800" y="247650"/>
            <a:ext cx="4114800" cy="419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tx1"/>
                </a:solidFill>
                <a:latin typeface="+mj-lt"/>
              </a:rPr>
              <a:t>Industrial Revolutions</a:t>
            </a:r>
            <a:endParaRPr lang="en-ZA" sz="32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848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74c99e27-5ce1-467e-bf3d-041d47cd1344"/>
  <p:tag name="TPLASTSAVEVERSION" val="6.2 PC"/>
  <p:tag name="WASPOLLED" val="AE0A73B0F31A454FB8C28FE086E58D6A"/>
  <p:tag name="TPVERSION" val="5"/>
  <p:tag name="TPFULLVERSION" val="5.0.0.2212"/>
  <p:tag name="PPTVERSION" val="15"/>
  <p:tag name="TPOS" val="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6179</TotalTime>
  <Words>1045</Words>
  <Application>Microsoft Office PowerPoint</Application>
  <PresentationFormat>On-screen Show (4:3)</PresentationFormat>
  <Paragraphs>217</Paragraphs>
  <Slides>29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  <vt:variant>
        <vt:lpstr>Custom Shows</vt:lpstr>
      </vt:variant>
      <vt:variant>
        <vt:i4>3</vt:i4>
      </vt:variant>
    </vt:vector>
  </HeadingPairs>
  <TitlesOfParts>
    <vt:vector size="37" baseType="lpstr">
      <vt:lpstr>Arial</vt:lpstr>
      <vt:lpstr>Calibri</vt:lpstr>
      <vt:lpstr>Garamond</vt:lpstr>
      <vt:lpstr>Wingdings</vt:lpstr>
      <vt:lpstr>Organic</vt:lpstr>
      <vt:lpstr>Evolving Issues in Information and Communication Technology in Development of Reliable Project Estimates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Overview</vt:lpstr>
      <vt:lpstr>DCP 12-14-11</vt:lpstr>
      <vt:lpstr>VetMed11-1-12</vt:lpstr>
    </vt:vector>
  </TitlesOfParts>
  <Company>UF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Brophy,Timothy S</dc:creator>
  <cp:lastModifiedBy>Ayo Deji</cp:lastModifiedBy>
  <cp:revision>654</cp:revision>
  <cp:lastPrinted>2014-11-18T13:44:01Z</cp:lastPrinted>
  <dcterms:created xsi:type="dcterms:W3CDTF">2011-08-05T11:58:20Z</dcterms:created>
  <dcterms:modified xsi:type="dcterms:W3CDTF">2021-07-30T15:16:38Z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TC102037751033</vt:lpwstr>
  </property>
</Properties>
</file>