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18" r:id="rId4"/>
    <p:sldId id="259" r:id="rId5"/>
    <p:sldId id="285" r:id="rId6"/>
    <p:sldId id="286" r:id="rId7"/>
    <p:sldId id="272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293" r:id="rId23"/>
    <p:sldId id="280" r:id="rId24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A70"/>
    <a:srgbClr val="4F35BB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32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9519" cy="350185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883" y="1"/>
            <a:ext cx="4027359" cy="350185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ED52EA-65DF-42B7-AA11-2FA5F9F648DF}" type="datetimeFigureOut">
              <a:rPr lang="en-GB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9100"/>
            <a:ext cx="4029519" cy="350185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883" y="6659100"/>
            <a:ext cx="4027359" cy="350185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7C2A8D-8806-4267-96BE-5FE4B788A7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34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9519" cy="350185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883" y="1"/>
            <a:ext cx="4027359" cy="350185"/>
          </a:xfrm>
          <a:prstGeom prst="rect">
            <a:avLst/>
          </a:prstGeom>
        </p:spPr>
        <p:txBody>
          <a:bodyPr vert="horz" lIns="91925" tIns="45962" rIns="91925" bIns="459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05E052-66D0-4A4C-BC76-40C5579C8BFA}" type="datetimeFigureOut">
              <a:rPr lang="en-GB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5" tIns="45962" rIns="91925" bIns="45962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719" y="3330107"/>
            <a:ext cx="7437120" cy="3155015"/>
          </a:xfrm>
          <a:prstGeom prst="rect">
            <a:avLst/>
          </a:prstGeom>
        </p:spPr>
        <p:txBody>
          <a:bodyPr vert="horz" lIns="91925" tIns="45962" rIns="91925" bIns="4596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9100"/>
            <a:ext cx="4029519" cy="350185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883" y="6659100"/>
            <a:ext cx="4027359" cy="350185"/>
          </a:xfrm>
          <a:prstGeom prst="rect">
            <a:avLst/>
          </a:prstGeom>
        </p:spPr>
        <p:txBody>
          <a:bodyPr vert="horz" lIns="91925" tIns="45962" rIns="91925" bIns="459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ECFC3C-2C07-4DA1-9712-FF8A5C041C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16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7CE8D1-D43C-46E7-B8F1-15031DC3C2F2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9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1FDA04-483C-4159-9FA7-65321806E86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1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CFC3C-2C07-4DA1-9712-FF8A5C041C7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3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CFC3C-2C07-4DA1-9712-FF8A5C041C7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86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CFC3C-2C07-4DA1-9712-FF8A5C041C7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83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CFC3C-2C07-4DA1-9712-FF8A5C041C7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26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CFC3C-2C07-4DA1-9712-FF8A5C041C7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52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CFC3C-2C07-4DA1-9712-FF8A5C041C7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96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53DB88-A9EE-4061-B972-ABA8F0A12FE6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C384C-D49D-4CC5-9460-C1E838664BA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68B0A-90CA-4051-A102-242103E878EF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3AD92-D8D9-44FA-9710-78FA351A58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C60B7-D390-4355-ACBA-840D29B94A10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AAA7D-4D5A-440A-861A-DEBFC9C48E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3EA6D7-F77F-48E2-B634-919ED569ECCC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EA2D1-0683-4666-BD5D-D91874B2F94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E4B9C-7799-499F-83F7-DDDAE076F591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DA556-7647-4E6D-864C-56F5B026F6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253112-D8C7-4693-987B-23E8375F93D0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45FEE-4856-4F98-B6A1-B07774E53E3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C29F89-2206-4A9B-A483-1B56F52AD2FE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16161-5849-4274-A7D0-67C7F2E70CF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E5C5A-F8C9-450D-BA52-4425CDD8FE43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CA252-15F2-43D1-9F13-9845839CCA5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7799B-3D73-40AD-8C3C-FE75C688F2ED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90DB1-287B-4BE4-B644-A7195D6A810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C51F1-DBAB-461B-BDEB-88FC5447BAD8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3234E-6D9D-4B3C-86B2-219E635A5C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D23E1C-546E-424C-8286-664B29BFC082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D6950-8FDE-4AFC-BFF1-EED646FC63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A1A53190-B410-4E54-85E9-6F705EBF8236}" type="datetimeFigureOut">
              <a:rPr lang="en-GB" smtClean="0"/>
              <a:pPr>
                <a:defRPr/>
              </a:pPr>
              <a:t>01/08/2021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8D4A70A-C58D-4ECF-968A-D9FD1AD62E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7779" y="2392362"/>
            <a:ext cx="8100392" cy="20732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ISSUES &amp; RISK MANAGEMENT IN ESTIMATING FOR CONSTRUCTION PROJECTS</a:t>
            </a:r>
            <a:r>
              <a:rPr lang="en-GB" sz="3200" b="1" dirty="0"/>
              <a:t/>
            </a:r>
            <a:br>
              <a:rPr lang="en-GB" sz="3200" b="1" dirty="0"/>
            </a:br>
            <a:r>
              <a:rPr lang="en-GB" sz="3200" b="1" dirty="0"/>
              <a:t/>
            </a:r>
            <a:br>
              <a:rPr lang="en-GB" sz="3200" b="1" dirty="0"/>
            </a:br>
            <a:endParaRPr lang="en-GB" sz="12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269299" y="3333426"/>
            <a:ext cx="7677753" cy="288032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GB" sz="2800" b="1" dirty="0"/>
              <a:t/>
            </a:r>
            <a:br>
              <a:rPr lang="en-GB" sz="2800" b="1" dirty="0"/>
            </a:br>
            <a:r>
              <a:rPr lang="en-GB" sz="2000" dirty="0">
                <a:solidFill>
                  <a:srgbClr val="4F35BB"/>
                </a:solidFill>
              </a:rPr>
              <a:t/>
            </a:r>
            <a:br>
              <a:rPr lang="en-GB" sz="2000" dirty="0">
                <a:solidFill>
                  <a:srgbClr val="4F35BB"/>
                </a:solidFill>
              </a:rPr>
            </a:br>
            <a:endParaRPr lang="en-GB" sz="2000" dirty="0">
              <a:solidFill>
                <a:srgbClr val="4F35BB"/>
              </a:solidFill>
            </a:endParaRPr>
          </a:p>
          <a:p>
            <a:pPr lvl="0" algn="ctr">
              <a:lnSpc>
                <a:spcPct val="80000"/>
              </a:lnSpc>
              <a:buClr>
                <a:srgbClr val="3891A7"/>
              </a:buClr>
            </a:pPr>
            <a:r>
              <a:rPr lang="en-GB" sz="2800" b="1" dirty="0">
                <a:solidFill>
                  <a:srgbClr val="4F271C">
                    <a:shade val="30000"/>
                    <a:satMod val="150000"/>
                  </a:srgbClr>
                </a:solidFill>
              </a:rPr>
              <a:t>QS </a:t>
            </a:r>
            <a:r>
              <a:rPr lang="en-GB" sz="2800" b="1" dirty="0" smtClean="0">
                <a:solidFill>
                  <a:srgbClr val="4F271C">
                    <a:shade val="30000"/>
                    <a:satMod val="150000"/>
                  </a:srgbClr>
                </a:solidFill>
              </a:rPr>
              <a:t>Dr Aminu M. Bashir</a:t>
            </a:r>
            <a:endParaRPr lang="en-GB" sz="2800" b="1" dirty="0">
              <a:solidFill>
                <a:srgbClr val="4F271C">
                  <a:shade val="30000"/>
                  <a:satMod val="150000"/>
                </a:srgbClr>
              </a:solidFill>
            </a:endParaRPr>
          </a:p>
          <a:p>
            <a:pPr lvl="0" algn="ctr">
              <a:lnSpc>
                <a:spcPct val="80000"/>
              </a:lnSpc>
              <a:buClr>
                <a:srgbClr val="3891A7"/>
              </a:buClr>
            </a:pPr>
            <a:r>
              <a:rPr lang="en-GB" sz="1800" b="1" dirty="0" smtClean="0">
                <a:solidFill>
                  <a:srgbClr val="4F35BB"/>
                </a:solidFill>
              </a:rPr>
              <a:t>PhD (QS), MSc </a:t>
            </a:r>
            <a:r>
              <a:rPr lang="en-GB" sz="1800" b="1" dirty="0">
                <a:solidFill>
                  <a:srgbClr val="4F35BB"/>
                </a:solidFill>
              </a:rPr>
              <a:t>(PM), BSc (Q/S), FNIQS, MAPM,  ACIArb, RQS</a:t>
            </a:r>
            <a:endParaRPr lang="en-GB" sz="2000" b="1" dirty="0">
              <a:solidFill>
                <a:srgbClr val="4F35B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GB" sz="2000" b="1" dirty="0" smtClean="0">
                <a:solidFill>
                  <a:srgbClr val="4F3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NIQS INDUCTION WORKSHOP,</a:t>
            </a:r>
          </a:p>
          <a:p>
            <a:pPr algn="ctr">
              <a:lnSpc>
                <a:spcPct val="80000"/>
              </a:lnSpc>
            </a:pPr>
            <a:r>
              <a:rPr lang="en-GB" sz="2000" b="1" dirty="0" smtClean="0">
                <a:solidFill>
                  <a:srgbClr val="4F35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LAGOS.</a:t>
            </a:r>
          </a:p>
          <a:p>
            <a:pPr algn="ctr">
              <a:lnSpc>
                <a:spcPct val="80000"/>
              </a:lnSpc>
            </a:pP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</a:pPr>
            <a:r>
              <a:rPr lang="en-GB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24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GB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August, 2021</a:t>
            </a:r>
            <a:endPara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341761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000" b="1" dirty="0">
              <a:solidFill>
                <a:srgbClr val="4F35BB"/>
              </a:solidFill>
            </a:endParaRPr>
          </a:p>
          <a:p>
            <a:pPr algn="ctr"/>
            <a:r>
              <a:rPr lang="en-GB" sz="2000" b="1" dirty="0">
                <a:solidFill>
                  <a:srgbClr val="4F35BB"/>
                </a:solidFill>
              </a:rPr>
              <a:t>Presented by</a:t>
            </a:r>
          </a:p>
          <a:p>
            <a:pPr algn="ctr"/>
            <a:endParaRPr lang="en-US" sz="2000" dirty="0">
              <a:solidFill>
                <a:srgbClr val="4F35B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99" y="116632"/>
            <a:ext cx="7119125" cy="2275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ISSUES IN THE PREPARATION OF ESTIMATES (Contd.)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980" y="1038918"/>
            <a:ext cx="8568952" cy="5256584"/>
          </a:xfrm>
        </p:spPr>
        <p:txBody>
          <a:bodyPr>
            <a:noAutofit/>
          </a:bodyPr>
          <a:lstStyle/>
          <a:p>
            <a:pPr marL="566928" indent="-457200" algn="just"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rgbClr val="FF0000"/>
                </a:solidFill>
              </a:rPr>
              <a:t>The Bid Estimates (Tender Stage)</a:t>
            </a:r>
            <a:endParaRPr lang="en-US" sz="2400" i="1" dirty="0">
              <a:solidFill>
                <a:srgbClr val="FF000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b="1" i="1" dirty="0" smtClean="0"/>
              <a:t>Review </a:t>
            </a:r>
            <a:r>
              <a:rPr lang="en-US" sz="2200" b="1" i="1" dirty="0"/>
              <a:t>of Bid Documents: </a:t>
            </a:r>
            <a:r>
              <a:rPr lang="en-US" sz="2200" i="1" dirty="0">
                <a:solidFill>
                  <a:srgbClr val="110A70"/>
                </a:solidFill>
              </a:rPr>
              <a:t>starts with instructions to bidders, </a:t>
            </a:r>
            <a:endParaRPr lang="en-US" sz="2200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then </a:t>
            </a:r>
            <a:r>
              <a:rPr lang="en-US" sz="2200" i="1" dirty="0">
                <a:solidFill>
                  <a:srgbClr val="110A70"/>
                </a:solidFill>
              </a:rPr>
              <a:t>specifications and drawings for anything unusual such as specialised scaffolding. </a:t>
            </a:r>
            <a:endParaRPr lang="en-US" sz="2200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General </a:t>
            </a:r>
            <a:r>
              <a:rPr lang="en-US" sz="2200" i="1" dirty="0">
                <a:solidFill>
                  <a:srgbClr val="110A70"/>
                </a:solidFill>
              </a:rPr>
              <a:t>contractors’ items and clauses dealing with payments, variations equally need to be checked.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b="1" i="1" dirty="0"/>
              <a:t>Other Considerations/Issues: </a:t>
            </a:r>
            <a:endParaRPr lang="en-US" sz="2200" b="1" i="1" dirty="0" smtClean="0"/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The </a:t>
            </a:r>
            <a:r>
              <a:rPr lang="en-US" sz="2200" i="1" dirty="0">
                <a:solidFill>
                  <a:srgbClr val="110A70"/>
                </a:solidFill>
              </a:rPr>
              <a:t>Query </a:t>
            </a:r>
            <a:r>
              <a:rPr lang="en-US" sz="2200" i="1" dirty="0" smtClean="0">
                <a:solidFill>
                  <a:srgbClr val="110A70"/>
                </a:solidFill>
              </a:rPr>
              <a:t>List 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Team Approach 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Site Visit 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Bid security 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Bid </a:t>
            </a:r>
            <a:r>
              <a:rPr lang="en-US" sz="2200" i="1" dirty="0">
                <a:solidFill>
                  <a:srgbClr val="110A70"/>
                </a:solidFill>
              </a:rPr>
              <a:t>conditions might be necessary or considered depending on complexity and project circumstances.</a:t>
            </a:r>
          </a:p>
          <a:p>
            <a:pPr marL="841248" lvl="1" indent="-457200" algn="just">
              <a:buFont typeface="Wingdings" pitchFamily="2" charset="2"/>
              <a:buChar char="ü"/>
            </a:pPr>
            <a:endParaRPr lang="en-US" sz="2200" b="1" i="1" dirty="0" smtClean="0">
              <a:solidFill>
                <a:srgbClr val="110A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87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ISSUES IN THE PREPARATION OF ESTIMATES (Contd.)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980" y="1038918"/>
            <a:ext cx="8568952" cy="5256584"/>
          </a:xfrm>
        </p:spPr>
        <p:txBody>
          <a:bodyPr>
            <a:noAutofit/>
          </a:bodyPr>
          <a:lstStyle/>
          <a:p>
            <a:pPr marL="566928" indent="-457200" algn="just"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rgbClr val="FF0000"/>
                </a:solidFill>
              </a:rPr>
              <a:t>The Bid Estimates (Tender Stage)</a:t>
            </a:r>
            <a:endParaRPr lang="en-US" sz="2400" i="1" dirty="0">
              <a:solidFill>
                <a:srgbClr val="FF000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b="1" i="1" dirty="0" smtClean="0"/>
              <a:t>The </a:t>
            </a:r>
            <a:r>
              <a:rPr lang="en-US" sz="2200" b="1" i="1" dirty="0"/>
              <a:t>Pre-Bid Review Meeting</a:t>
            </a:r>
            <a:r>
              <a:rPr lang="en-US" sz="2200" b="1" i="1" dirty="0">
                <a:solidFill>
                  <a:srgbClr val="110A70"/>
                </a:solidFill>
              </a:rPr>
              <a:t>: </a:t>
            </a:r>
            <a:endParaRPr lang="en-US" sz="2200" b="1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To </a:t>
            </a:r>
            <a:r>
              <a:rPr lang="en-US" sz="2200" i="1" dirty="0">
                <a:solidFill>
                  <a:srgbClr val="110A70"/>
                </a:solidFill>
              </a:rPr>
              <a:t>ensure no obvious omissions from the bid, </a:t>
            </a:r>
            <a:endParaRPr lang="en-US" sz="2200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To consider </a:t>
            </a:r>
            <a:r>
              <a:rPr lang="en-US" sz="2200" i="1" dirty="0">
                <a:solidFill>
                  <a:srgbClr val="110A70"/>
                </a:solidFill>
              </a:rPr>
              <a:t>the competitiveness of the bid price and </a:t>
            </a:r>
            <a:endParaRPr lang="en-US" sz="2200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To </a:t>
            </a:r>
            <a:r>
              <a:rPr lang="en-US" sz="2200" i="1" dirty="0">
                <a:solidFill>
                  <a:srgbClr val="110A70"/>
                </a:solidFill>
              </a:rPr>
              <a:t>consider an appropriate fee for the project.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b="1" i="1" dirty="0" smtClean="0"/>
              <a:t>The </a:t>
            </a:r>
            <a:r>
              <a:rPr lang="en-US" sz="2200" b="1" i="1" dirty="0"/>
              <a:t>Contractor’s Risks:</a:t>
            </a:r>
            <a:r>
              <a:rPr lang="en-US" sz="2200" b="1" i="1" dirty="0">
                <a:solidFill>
                  <a:srgbClr val="110A70"/>
                </a:solidFill>
              </a:rPr>
              <a:t> </a:t>
            </a:r>
            <a:r>
              <a:rPr lang="en-US" sz="2200" i="1" dirty="0">
                <a:solidFill>
                  <a:srgbClr val="110A70"/>
                </a:solidFill>
              </a:rPr>
              <a:t>emanates from the following,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b="1" i="1" dirty="0"/>
              <a:t>Nature of the contract</a:t>
            </a:r>
            <a:r>
              <a:rPr lang="en-US" sz="2200" i="1" dirty="0">
                <a:solidFill>
                  <a:srgbClr val="110A70"/>
                </a:solidFill>
              </a:rPr>
              <a:t>: lump sum or cost plus contracts. </a:t>
            </a:r>
            <a:endParaRPr lang="en-US" sz="2200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Cost </a:t>
            </a:r>
            <a:r>
              <a:rPr lang="en-US" sz="2200" i="1" dirty="0">
                <a:solidFill>
                  <a:srgbClr val="110A70"/>
                </a:solidFill>
              </a:rPr>
              <a:t>plus transfers risks to the client while lump sum places risks on the contractor. </a:t>
            </a:r>
            <a:endParaRPr lang="en-US" sz="2200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Other </a:t>
            </a:r>
            <a:r>
              <a:rPr lang="en-US" sz="2200" i="1" dirty="0">
                <a:solidFill>
                  <a:srgbClr val="110A70"/>
                </a:solidFill>
              </a:rPr>
              <a:t>risk items in lump sum that could lead to extra costs are – </a:t>
            </a:r>
            <a:r>
              <a:rPr lang="en-US" sz="2200" i="1" dirty="0">
                <a:solidFill>
                  <a:srgbClr val="FF0000"/>
                </a:solidFill>
              </a:rPr>
              <a:t>inaccurate quantity take-offs, lower productivity than anticipated, failure of subcontractors/suppliers to meet obligations. </a:t>
            </a:r>
          </a:p>
          <a:p>
            <a:pPr marL="841248" lvl="1" indent="-457200" algn="just">
              <a:buFont typeface="Wingdings" pitchFamily="2" charset="2"/>
              <a:buChar char="ü"/>
            </a:pPr>
            <a:endParaRPr lang="en-US" sz="2200" b="1" i="1" dirty="0" smtClean="0">
              <a:solidFill>
                <a:srgbClr val="110A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ISSUES IN THE PREPARATION OF ESTIMATES (Contd.)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980" y="1038918"/>
            <a:ext cx="8568952" cy="5256584"/>
          </a:xfrm>
        </p:spPr>
        <p:txBody>
          <a:bodyPr>
            <a:noAutofit/>
          </a:bodyPr>
          <a:lstStyle/>
          <a:p>
            <a:pPr marL="566928" indent="-457200" algn="just"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rgbClr val="FF0000"/>
                </a:solidFill>
              </a:rPr>
              <a:t>The Bid Estimates (Tender Stage)</a:t>
            </a:r>
            <a:endParaRPr lang="en-US" sz="2400" i="1" dirty="0">
              <a:solidFill>
                <a:srgbClr val="FF000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b="1" i="1" dirty="0" smtClean="0"/>
              <a:t>The </a:t>
            </a:r>
            <a:r>
              <a:rPr lang="en-US" sz="2200" b="1" i="1" dirty="0"/>
              <a:t>Contractor’s </a:t>
            </a:r>
            <a:r>
              <a:rPr lang="en-US" sz="2200" b="1" i="1" dirty="0" smtClean="0"/>
              <a:t>Risks</a:t>
            </a:r>
            <a:r>
              <a:rPr lang="en-US" sz="2200" b="1" i="1" dirty="0"/>
              <a:t> </a:t>
            </a:r>
            <a:r>
              <a:rPr lang="en-US" sz="2200" b="1" i="1" dirty="0" smtClean="0"/>
              <a:t>(Contd.):</a:t>
            </a:r>
            <a:endParaRPr lang="en-US" sz="2200" b="1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b="1" i="1" dirty="0" smtClean="0"/>
              <a:t>Pricing </a:t>
            </a:r>
            <a:r>
              <a:rPr lang="en-US" sz="2400" b="1" i="1" dirty="0"/>
              <a:t>labour and Equipment</a:t>
            </a:r>
            <a:r>
              <a:rPr lang="en-US" sz="2400" b="1" i="1" dirty="0">
                <a:solidFill>
                  <a:srgbClr val="110A70"/>
                </a:solidFill>
              </a:rPr>
              <a:t>: </a:t>
            </a:r>
            <a:r>
              <a:rPr lang="en-US" sz="2400" i="1" dirty="0">
                <a:solidFill>
                  <a:srgbClr val="110A70"/>
                </a:solidFill>
              </a:rPr>
              <a:t>hourly wage rate of labour/equipment and the anticipated productivity could fall short of expectation and cause losses on a project. </a:t>
            </a:r>
            <a:endParaRPr lang="en-US" sz="2400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i="1" dirty="0" smtClean="0">
                <a:solidFill>
                  <a:srgbClr val="110A70"/>
                </a:solidFill>
              </a:rPr>
              <a:t>Factors </a:t>
            </a:r>
            <a:r>
              <a:rPr lang="en-US" sz="2400" i="1" dirty="0">
                <a:solidFill>
                  <a:srgbClr val="110A70"/>
                </a:solidFill>
              </a:rPr>
              <a:t>such as </a:t>
            </a:r>
            <a:r>
              <a:rPr lang="en-US" sz="2400" i="1" dirty="0">
                <a:solidFill>
                  <a:srgbClr val="FF0000"/>
                </a:solidFill>
              </a:rPr>
              <a:t>weather conditions, site storage space, access to and around the site, type and quality of tools and equipment, motivation and morale of workers, quality of job labour</a:t>
            </a:r>
            <a:r>
              <a:rPr lang="en-US" sz="2400" i="1" dirty="0">
                <a:solidFill>
                  <a:srgbClr val="110A70"/>
                </a:solidFill>
              </a:rPr>
              <a:t>, etc. greatly affect reliability of estimates.</a:t>
            </a:r>
          </a:p>
          <a:p>
            <a:pPr marL="841248" lvl="1" indent="-457200" algn="just">
              <a:buFont typeface="Wingdings" pitchFamily="2" charset="2"/>
              <a:buChar char="ü"/>
            </a:pPr>
            <a:endParaRPr lang="en-US" sz="2400" b="1" i="1" dirty="0" smtClean="0">
              <a:solidFill>
                <a:srgbClr val="110A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11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 ISSUES IN THE PREPARATION OF ESTIMATES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980" y="1038918"/>
            <a:ext cx="8568952" cy="5256584"/>
          </a:xfrm>
        </p:spPr>
        <p:txBody>
          <a:bodyPr>
            <a:noAutofit/>
          </a:bodyPr>
          <a:lstStyle/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rgbClr val="FF0000"/>
                </a:solidFill>
              </a:rPr>
              <a:t>Inception/Programme </a:t>
            </a:r>
            <a:r>
              <a:rPr lang="en-US" sz="2400" b="1" i="1" dirty="0">
                <a:solidFill>
                  <a:srgbClr val="FF0000"/>
                </a:solidFill>
              </a:rPr>
              <a:t>phase</a:t>
            </a:r>
            <a:r>
              <a:rPr lang="en-US" sz="2400" b="1" i="1" dirty="0">
                <a:solidFill>
                  <a:srgbClr val="110A70"/>
                </a:solidFill>
              </a:rPr>
              <a:t>: </a:t>
            </a:r>
            <a:r>
              <a:rPr lang="en-US" sz="2400" i="1" dirty="0" smtClean="0">
                <a:solidFill>
                  <a:srgbClr val="110A70"/>
                </a:solidFill>
              </a:rPr>
              <a:t>First </a:t>
            </a:r>
            <a:r>
              <a:rPr lang="en-US" sz="2400" i="1" dirty="0">
                <a:solidFill>
                  <a:srgbClr val="110A70"/>
                </a:solidFill>
              </a:rPr>
              <a:t>fundamental risk </a:t>
            </a:r>
            <a:r>
              <a:rPr lang="en-US" sz="2400" i="1" dirty="0" smtClean="0">
                <a:solidFill>
                  <a:srgbClr val="110A70"/>
                </a:solidFill>
              </a:rPr>
              <a:t>–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i="1" dirty="0" smtClean="0">
                <a:solidFill>
                  <a:srgbClr val="110A70"/>
                </a:solidFill>
              </a:rPr>
              <a:t>Unclear</a:t>
            </a:r>
            <a:r>
              <a:rPr lang="en-US" sz="2400" i="1" dirty="0">
                <a:solidFill>
                  <a:srgbClr val="110A70"/>
                </a:solidFill>
              </a:rPr>
              <a:t>, unagreed and uncommunicated project objectives. </a:t>
            </a:r>
            <a:endParaRPr lang="en-US" sz="2400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i="1" dirty="0" smtClean="0">
                <a:solidFill>
                  <a:srgbClr val="110A70"/>
                </a:solidFill>
              </a:rPr>
              <a:t>Risks </a:t>
            </a:r>
            <a:r>
              <a:rPr lang="en-US" sz="2400" i="1" dirty="0">
                <a:solidFill>
                  <a:srgbClr val="110A70"/>
                </a:solidFill>
              </a:rPr>
              <a:t>associated with cost-benefit analysis for the decision to proceed with the project at this stage are: </a:t>
            </a:r>
            <a:endParaRPr lang="en-US" sz="2400" i="1" dirty="0" smtClean="0">
              <a:solidFill>
                <a:srgbClr val="110A70"/>
              </a:solidFill>
            </a:endParaRP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FF0000"/>
                </a:solidFill>
              </a:rPr>
              <a:t>Economic </a:t>
            </a:r>
            <a:r>
              <a:rPr lang="en-US" sz="2000" b="1" i="1" dirty="0">
                <a:solidFill>
                  <a:srgbClr val="4F35BB"/>
                </a:solidFill>
              </a:rPr>
              <a:t>(inflation, currency fluctuation, shortages in material/labour/plant availability</a:t>
            </a:r>
            <a:r>
              <a:rPr lang="en-US" sz="2000" b="1" i="1" dirty="0" smtClean="0">
                <a:solidFill>
                  <a:srgbClr val="4F35BB"/>
                </a:solidFill>
              </a:rPr>
              <a:t>)</a:t>
            </a: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FF0000"/>
                </a:solidFill>
              </a:rPr>
              <a:t>Political </a:t>
            </a:r>
            <a:r>
              <a:rPr lang="en-US" sz="2000" b="1" i="1" dirty="0">
                <a:solidFill>
                  <a:srgbClr val="4F35BB"/>
                </a:solidFill>
              </a:rPr>
              <a:t>(changes in laws or Governments, approval delays, etc</a:t>
            </a:r>
            <a:r>
              <a:rPr lang="en-US" sz="2000" b="1" i="1" dirty="0" smtClean="0">
                <a:solidFill>
                  <a:srgbClr val="4F35BB"/>
                </a:solidFill>
              </a:rPr>
              <a:t>.)</a:t>
            </a: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FF0000"/>
                </a:solidFill>
              </a:rPr>
              <a:t>Environmental </a:t>
            </a:r>
            <a:r>
              <a:rPr lang="en-US" sz="2000" b="1" i="1" dirty="0">
                <a:solidFill>
                  <a:srgbClr val="4F35BB"/>
                </a:solidFill>
              </a:rPr>
              <a:t>(unforeseen site </a:t>
            </a:r>
            <a:r>
              <a:rPr lang="en-US" sz="2000" b="1" i="1" dirty="0" smtClean="0">
                <a:solidFill>
                  <a:srgbClr val="4F35BB"/>
                </a:solidFill>
              </a:rPr>
              <a:t>conditions</a:t>
            </a:r>
            <a:r>
              <a:rPr lang="en-US" sz="2000" b="1" i="1" dirty="0">
                <a:solidFill>
                  <a:srgbClr val="4F35BB"/>
                </a:solidFill>
              </a:rPr>
              <a:t>, inclement weather</a:t>
            </a:r>
            <a:r>
              <a:rPr lang="en-US" sz="2000" b="1" i="1" dirty="0" smtClean="0">
                <a:solidFill>
                  <a:srgbClr val="4F35BB"/>
                </a:solidFill>
              </a:rPr>
              <a:t>).</a:t>
            </a:r>
          </a:p>
          <a:p>
            <a:pPr marL="1088136" lvl="2" indent="-457200" algn="just">
              <a:buFont typeface="Wingdings" pitchFamily="2" charset="2"/>
              <a:buChar char="ü"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630936" lvl="2" indent="0" algn="just"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8750" t="26226" r="33974" b="21323"/>
          <a:stretch/>
        </p:blipFill>
        <p:spPr bwMode="auto">
          <a:xfrm>
            <a:off x="1393660" y="4293096"/>
            <a:ext cx="4114444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73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 ISSUES IN THE PREPARATION OF ESTIMATES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980" y="1038918"/>
            <a:ext cx="8568952" cy="5256584"/>
          </a:xfrm>
        </p:spPr>
        <p:txBody>
          <a:bodyPr>
            <a:noAutofit/>
          </a:bodyPr>
          <a:lstStyle/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rgbClr val="FF0000"/>
                </a:solidFill>
              </a:rPr>
              <a:t>Preliminary </a:t>
            </a:r>
            <a:r>
              <a:rPr lang="en-US" sz="2400" b="1" i="1" dirty="0">
                <a:solidFill>
                  <a:srgbClr val="FF0000"/>
                </a:solidFill>
              </a:rPr>
              <a:t>Estimates phase: </a:t>
            </a:r>
            <a:r>
              <a:rPr lang="en-US" sz="2400" i="1" dirty="0">
                <a:solidFill>
                  <a:srgbClr val="4F35BB"/>
                </a:solidFill>
              </a:rPr>
              <a:t>In addition to the above, </a:t>
            </a:r>
            <a:endParaRPr lang="en-US" sz="2400" i="1" dirty="0" smtClean="0">
              <a:solidFill>
                <a:srgbClr val="4F35BB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i="1" dirty="0" smtClean="0">
                <a:solidFill>
                  <a:srgbClr val="FF0000"/>
                </a:solidFill>
              </a:rPr>
              <a:t>Design </a:t>
            </a:r>
            <a:r>
              <a:rPr lang="en-US" sz="2400" i="1" dirty="0">
                <a:solidFill>
                  <a:srgbClr val="FF0000"/>
                </a:solidFill>
              </a:rPr>
              <a:t>risk </a:t>
            </a:r>
            <a:r>
              <a:rPr lang="en-US" sz="2400" i="1" dirty="0">
                <a:solidFill>
                  <a:srgbClr val="4F35BB"/>
                </a:solidFill>
              </a:rPr>
              <a:t>(defective design, changes/deficiency or late issue of design), </a:t>
            </a:r>
            <a:endParaRPr lang="en-US" sz="2400" i="1" dirty="0" smtClean="0">
              <a:solidFill>
                <a:srgbClr val="4F35BB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i="1" dirty="0" smtClean="0">
                <a:solidFill>
                  <a:srgbClr val="FF0000"/>
                </a:solidFill>
              </a:rPr>
              <a:t>Project </a:t>
            </a:r>
            <a:r>
              <a:rPr lang="en-US" sz="2400" i="1" dirty="0">
                <a:solidFill>
                  <a:srgbClr val="FF0000"/>
                </a:solidFill>
              </a:rPr>
              <a:t>level risk </a:t>
            </a:r>
            <a:r>
              <a:rPr lang="en-US" sz="2400" i="1" dirty="0">
                <a:solidFill>
                  <a:srgbClr val="4F35BB"/>
                </a:solidFill>
              </a:rPr>
              <a:t>(improper quality control and project management, appropriateness of cost planning and value management techniques</a:t>
            </a:r>
            <a:r>
              <a:rPr lang="en-US" sz="2400" i="1" dirty="0" smtClean="0">
                <a:solidFill>
                  <a:srgbClr val="4F35BB"/>
                </a:solidFill>
              </a:rPr>
              <a:t>).</a:t>
            </a:r>
            <a:endParaRPr lang="en-US" sz="2000" i="1" dirty="0" smtClean="0">
              <a:solidFill>
                <a:srgbClr val="4F35BB"/>
              </a:solidFill>
            </a:endParaRPr>
          </a:p>
          <a:p>
            <a:pPr marL="1088136" lvl="2" indent="-457200" algn="just">
              <a:buFont typeface="Wingdings" pitchFamily="2" charset="2"/>
              <a:buChar char="ü"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630936" lvl="2" indent="0" algn="just"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4615" t="22235" r="26282" b="4504"/>
          <a:stretch/>
        </p:blipFill>
        <p:spPr bwMode="auto">
          <a:xfrm>
            <a:off x="1475656" y="3634774"/>
            <a:ext cx="2324100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69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 ISSUES IN THE PREPARATION OF ESTIMATES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980" y="1038918"/>
            <a:ext cx="8568952" cy="5256584"/>
          </a:xfrm>
        </p:spPr>
        <p:txBody>
          <a:bodyPr>
            <a:noAutofit/>
          </a:bodyPr>
          <a:lstStyle/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rgbClr val="FF0000"/>
                </a:solidFill>
              </a:rPr>
              <a:t>Detailed Estimates Phase: </a:t>
            </a:r>
            <a:r>
              <a:rPr lang="en-US" sz="2400" b="1" i="1" dirty="0">
                <a:solidFill>
                  <a:srgbClr val="4F35BB"/>
                </a:solidFill>
              </a:rPr>
              <a:t>some of the above mentioned risks categories will still be prevalent at this stage for the Client and Design Team members to deal with. </a:t>
            </a:r>
            <a:endParaRPr lang="en-US" sz="2400" b="1" i="1" dirty="0" smtClean="0">
              <a:solidFill>
                <a:srgbClr val="4F35BB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rgbClr val="4F35BB"/>
                </a:solidFill>
              </a:rPr>
              <a:t>These </a:t>
            </a:r>
            <a:r>
              <a:rPr lang="en-US" sz="2400" b="1" i="1" dirty="0">
                <a:solidFill>
                  <a:srgbClr val="4F35BB"/>
                </a:solidFill>
              </a:rPr>
              <a:t>include economic, design, political and project level risks</a:t>
            </a:r>
            <a:r>
              <a:rPr lang="en-US" sz="2400" b="1" i="1" dirty="0" smtClean="0">
                <a:solidFill>
                  <a:srgbClr val="4F35BB"/>
                </a:solidFill>
              </a:rPr>
              <a:t>.</a:t>
            </a:r>
            <a:r>
              <a:rPr lang="en-US" sz="2400" i="1" dirty="0" smtClean="0">
                <a:solidFill>
                  <a:srgbClr val="4F35BB"/>
                </a:solidFill>
              </a:rPr>
              <a:t> </a:t>
            </a:r>
          </a:p>
          <a:p>
            <a:pPr marL="630936" lvl="2" indent="0" algn="just">
              <a:buNone/>
            </a:pPr>
            <a:endParaRPr lang="en-US" sz="2000" b="1" i="1" dirty="0">
              <a:solidFill>
                <a:srgbClr val="FF0000"/>
              </a:solidFill>
            </a:endParaRPr>
          </a:p>
          <a:p>
            <a:pPr marL="630936" lvl="2" indent="0" algn="just"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4423" t="21380" r="39744" b="5073"/>
          <a:stretch/>
        </p:blipFill>
        <p:spPr bwMode="auto">
          <a:xfrm>
            <a:off x="1691680" y="3284984"/>
            <a:ext cx="2664296" cy="3010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45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 ISSUES IN THE PREPARATION OF ESTIMATES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980" y="1038918"/>
            <a:ext cx="8568952" cy="5256584"/>
          </a:xfrm>
        </p:spPr>
        <p:txBody>
          <a:bodyPr>
            <a:noAutofit/>
          </a:bodyPr>
          <a:lstStyle/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rgbClr val="FF0000"/>
                </a:solidFill>
              </a:rPr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Bid </a:t>
            </a:r>
            <a:r>
              <a:rPr lang="en-US" sz="2400" b="1" i="1" dirty="0" smtClean="0">
                <a:solidFill>
                  <a:srgbClr val="FF0000"/>
                </a:solidFill>
              </a:rPr>
              <a:t>Estimates Phase: </a:t>
            </a:r>
            <a:r>
              <a:rPr lang="en-US" sz="2400" i="1" dirty="0">
                <a:solidFill>
                  <a:srgbClr val="4F35BB"/>
                </a:solidFill>
              </a:rPr>
              <a:t>Risks items at this stage encompass </a:t>
            </a:r>
            <a:r>
              <a:rPr lang="en-US" sz="2400" i="1" dirty="0">
                <a:solidFill>
                  <a:srgbClr val="FF0000"/>
                </a:solidFill>
              </a:rPr>
              <a:t>design, economic, political, environmental, social, project and contractual</a:t>
            </a:r>
            <a:r>
              <a:rPr lang="en-US" sz="2400" i="1" dirty="0">
                <a:solidFill>
                  <a:srgbClr val="4F35BB"/>
                </a:solidFill>
              </a:rPr>
              <a:t>. </a:t>
            </a:r>
            <a:endParaRPr lang="en-US" sz="2400" i="1" dirty="0" smtClean="0">
              <a:solidFill>
                <a:srgbClr val="4F35BB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400" i="1" dirty="0" smtClean="0">
                <a:solidFill>
                  <a:srgbClr val="4F35BB"/>
                </a:solidFill>
              </a:rPr>
              <a:t>Several </a:t>
            </a:r>
            <a:r>
              <a:rPr lang="en-US" sz="2400" i="1" dirty="0">
                <a:solidFill>
                  <a:srgbClr val="4F35BB"/>
                </a:solidFill>
              </a:rPr>
              <a:t>risk factors under the above broad headings MUST be </a:t>
            </a:r>
            <a:r>
              <a:rPr lang="en-US" sz="2400" i="1" dirty="0">
                <a:solidFill>
                  <a:srgbClr val="FF0000"/>
                </a:solidFill>
              </a:rPr>
              <a:t>identified, analysed and an appropriate </a:t>
            </a:r>
            <a:r>
              <a:rPr lang="en-US" sz="2400" i="1" dirty="0" smtClean="0">
                <a:solidFill>
                  <a:srgbClr val="FF0000"/>
                </a:solidFill>
              </a:rPr>
              <a:t>risk response</a:t>
            </a:r>
            <a:r>
              <a:rPr lang="en-US" sz="2400" i="1" dirty="0" smtClean="0">
                <a:solidFill>
                  <a:srgbClr val="4F35BB"/>
                </a:solidFill>
              </a:rPr>
              <a:t> </a:t>
            </a:r>
            <a:r>
              <a:rPr lang="en-US" sz="2400" i="1" dirty="0">
                <a:solidFill>
                  <a:srgbClr val="4F35BB"/>
                </a:solidFill>
              </a:rPr>
              <a:t>strategy put in place (contained in the Bid Estimate) should they eventuate during the implementation phase of the project</a:t>
            </a:r>
            <a:r>
              <a:rPr lang="en-US" sz="2400" i="1" dirty="0" smtClean="0">
                <a:solidFill>
                  <a:srgbClr val="4F35BB"/>
                </a:solidFill>
              </a:rPr>
              <a:t>. </a:t>
            </a:r>
            <a:endParaRPr lang="en-US" sz="2000" b="1" i="1" dirty="0">
              <a:solidFill>
                <a:srgbClr val="FF0000"/>
              </a:solidFill>
            </a:endParaRPr>
          </a:p>
          <a:p>
            <a:pPr marL="630936" lvl="2" indent="0" algn="just"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9071" t="13398" r="39743" b="36716"/>
          <a:stretch/>
        </p:blipFill>
        <p:spPr bwMode="auto">
          <a:xfrm>
            <a:off x="1259632" y="3789040"/>
            <a:ext cx="5472608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59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 STRATEGY IN THE PREPARATION OF ESTIMATES</a:t>
            </a:r>
            <a:endParaRPr lang="en-US" u="sng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3"/>
          <a:srcRect l="8013" t="17744" r="54647" b="21510"/>
          <a:stretch/>
        </p:blipFill>
        <p:spPr bwMode="auto">
          <a:xfrm>
            <a:off x="1475656" y="1412776"/>
            <a:ext cx="7200799" cy="5040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98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 STRATEGY IN THE PREPARATION OF ESTIMATES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Risk identification techniques are as follows,</a:t>
            </a:r>
            <a:endParaRPr lang="en-US" sz="2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9934" t="19955" r="56252" b="13341"/>
          <a:stretch/>
        </p:blipFill>
        <p:spPr bwMode="auto">
          <a:xfrm>
            <a:off x="1691680" y="1988840"/>
            <a:ext cx="6408712" cy="4259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53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 STRATEGY IN THE PREPARATION OF ESTIMATES</a:t>
            </a:r>
            <a:endParaRPr lang="en-US" u="sng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/>
          <a:srcRect l="16186" t="27064" r="56410" b="29631"/>
          <a:stretch/>
        </p:blipFill>
        <p:spPr bwMode="auto">
          <a:xfrm>
            <a:off x="1259632" y="1196752"/>
            <a:ext cx="6912768" cy="5184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10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183880" cy="10515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OUTLINE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208912" cy="547260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sz="3600" b="1" i="1" dirty="0" smtClean="0">
                <a:solidFill>
                  <a:srgbClr val="4F35BB"/>
                </a:solidFill>
              </a:rPr>
              <a:t>Nature of Construction Projects</a:t>
            </a:r>
            <a:endParaRPr lang="en-GB" sz="3600" b="1" i="1" dirty="0">
              <a:solidFill>
                <a:srgbClr val="4F35BB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3600" b="1" i="1" dirty="0" smtClean="0">
                <a:solidFill>
                  <a:srgbClr val="4F35BB"/>
                </a:solidFill>
              </a:rPr>
              <a:t>Concept of Estimating: Definition &amp; Purpose</a:t>
            </a:r>
            <a:endParaRPr lang="en-GB" sz="3600" b="1" i="1" dirty="0">
              <a:solidFill>
                <a:srgbClr val="4F35BB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3600" b="1" i="1" dirty="0" smtClean="0">
                <a:solidFill>
                  <a:srgbClr val="4F35BB"/>
                </a:solidFill>
              </a:rPr>
              <a:t>Role of Estimating in the Project Life Cycle</a:t>
            </a:r>
            <a:endParaRPr lang="en-GB" sz="3600" b="1" i="1" dirty="0">
              <a:solidFill>
                <a:srgbClr val="4F35BB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3600" b="1" i="1" dirty="0" smtClean="0">
                <a:solidFill>
                  <a:srgbClr val="4F35BB"/>
                </a:solidFill>
              </a:rPr>
              <a:t>Types of Estimates &amp; their Functions</a:t>
            </a:r>
            <a:endParaRPr lang="en-GB" sz="3600" b="1" i="1" dirty="0">
              <a:solidFill>
                <a:srgbClr val="4F35BB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3600" b="1" i="1" dirty="0" smtClean="0">
                <a:solidFill>
                  <a:srgbClr val="4F35BB"/>
                </a:solidFill>
              </a:rPr>
              <a:t>Technical Issues in the Preparation of Estimates </a:t>
            </a:r>
          </a:p>
          <a:p>
            <a:pPr algn="just">
              <a:buFont typeface="Wingdings" pitchFamily="2" charset="2"/>
              <a:buChar char="ü"/>
            </a:pPr>
            <a:r>
              <a:rPr lang="en-GB" sz="3600" b="1" i="1" dirty="0" smtClean="0">
                <a:solidFill>
                  <a:srgbClr val="4F35BB"/>
                </a:solidFill>
              </a:rPr>
              <a:t>Conceptual Estimates, Preliminary Estimates, Detailed Estimates &amp; Bid Estimates</a:t>
            </a:r>
          </a:p>
          <a:p>
            <a:pPr algn="just">
              <a:buFont typeface="Wingdings" pitchFamily="2" charset="2"/>
              <a:buChar char="ü"/>
            </a:pPr>
            <a:r>
              <a:rPr lang="en-GB" sz="3600" b="1" i="1" dirty="0" smtClean="0">
                <a:solidFill>
                  <a:srgbClr val="4F35BB"/>
                </a:solidFill>
              </a:rPr>
              <a:t>Risks and Construction Projects</a:t>
            </a:r>
            <a:endParaRPr lang="en-GB" sz="3600" b="1" i="1" dirty="0">
              <a:solidFill>
                <a:srgbClr val="4F35BB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3600" b="1" i="1" dirty="0" smtClean="0">
                <a:solidFill>
                  <a:srgbClr val="4F35BB"/>
                </a:solidFill>
              </a:rPr>
              <a:t>Risks at various Estimating Stages</a:t>
            </a:r>
          </a:p>
          <a:p>
            <a:pPr algn="just">
              <a:buFont typeface="Wingdings" pitchFamily="2" charset="2"/>
              <a:buChar char="ü"/>
            </a:pPr>
            <a:r>
              <a:rPr lang="en-GB" sz="3600" b="1" i="1" dirty="0" smtClean="0">
                <a:solidFill>
                  <a:srgbClr val="4F35BB"/>
                </a:solidFill>
              </a:rPr>
              <a:t>The Risk Management Process</a:t>
            </a:r>
            <a:endParaRPr lang="en-GB" sz="3600" b="1" i="1" dirty="0">
              <a:solidFill>
                <a:srgbClr val="4F35BB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3600" b="1" i="1" dirty="0">
                <a:solidFill>
                  <a:srgbClr val="4F35BB"/>
                </a:solidFill>
              </a:rPr>
              <a:t>Conclusion</a:t>
            </a:r>
          </a:p>
          <a:p>
            <a:pPr algn="just">
              <a:buFont typeface="Wingdings" pitchFamily="2" charset="2"/>
              <a:buChar char="ü"/>
            </a:pPr>
            <a:endParaRPr lang="en-GB" sz="2400" dirty="0"/>
          </a:p>
          <a:p>
            <a:pPr algn="just">
              <a:buFont typeface="Wingdings" pitchFamily="2" charset="2"/>
              <a:buChar char="ü"/>
            </a:pPr>
            <a:endParaRPr lang="en-GB" sz="1400" dirty="0"/>
          </a:p>
          <a:p>
            <a:pPr eaLnBrk="1" hangingPunct="1">
              <a:buFont typeface="Wingdings 3" pitchFamily="18" charset="2"/>
              <a:buNone/>
            </a:pPr>
            <a:r>
              <a:rPr lang="en-GB" sz="1400" dirty="0"/>
              <a:t>	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GB" sz="1400" dirty="0"/>
              <a:t>	</a:t>
            </a:r>
          </a:p>
          <a:p>
            <a:pPr eaLnBrk="1" hangingPunct="1">
              <a:buFont typeface="Wingdings 3" pitchFamily="18" charset="2"/>
              <a:buNone/>
            </a:pPr>
            <a:endParaRPr lang="en-GB" sz="1400" dirty="0"/>
          </a:p>
          <a:p>
            <a:pPr eaLnBrk="1" hangingPunct="1">
              <a:buFont typeface="Wingdings 3" pitchFamily="18" charset="2"/>
              <a:buNone/>
            </a:pPr>
            <a:endParaRPr lang="en-GB" sz="1400" dirty="0"/>
          </a:p>
          <a:p>
            <a:pPr eaLnBrk="1" hangingPunct="1"/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 STRATEGY IN THE PREPARATION OF ESTIMATES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Response techniques for identified risks are,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5449" t="25861" r="39904" b="6175"/>
          <a:stretch/>
        </p:blipFill>
        <p:spPr bwMode="auto">
          <a:xfrm>
            <a:off x="1619672" y="1700808"/>
            <a:ext cx="6696744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051232"/>
            <a:ext cx="874702" cy="84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42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 STRATEGY IN THE PREPARATION OF ESTIMATES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3648" y="1124744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Risk monitoring and control is the ultimate strategy in the RM process,</a:t>
            </a:r>
            <a:endParaRPr lang="en-US" sz="2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1314" t="33079" r="48237" b="40758"/>
          <a:stretch/>
        </p:blipFill>
        <p:spPr bwMode="auto">
          <a:xfrm>
            <a:off x="1619672" y="2132856"/>
            <a:ext cx="6840760" cy="3896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190791"/>
            <a:ext cx="730686" cy="70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4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7744" y="-171400"/>
            <a:ext cx="5256584" cy="936104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36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7196" y="847930"/>
            <a:ext cx="7920880" cy="5400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i="1" dirty="0">
                <a:solidFill>
                  <a:srgbClr val="4F35BB"/>
                </a:solidFill>
              </a:rPr>
              <a:t>The </a:t>
            </a:r>
            <a:r>
              <a:rPr lang="en-US" sz="2400" i="1" dirty="0" smtClean="0">
                <a:solidFill>
                  <a:srgbClr val="4F35BB"/>
                </a:solidFill>
              </a:rPr>
              <a:t>reliability of estimates and overall project success for </a:t>
            </a:r>
            <a:r>
              <a:rPr lang="en-US" sz="2400" b="1" i="1" dirty="0" smtClean="0"/>
              <a:t>CLIENTS</a:t>
            </a:r>
            <a:r>
              <a:rPr lang="en-US" sz="2400" i="1" dirty="0" smtClean="0">
                <a:solidFill>
                  <a:srgbClr val="4F35BB"/>
                </a:solidFill>
              </a:rPr>
              <a:t> lies in the </a:t>
            </a:r>
            <a:r>
              <a:rPr lang="en-US" sz="2400" b="1" i="1" dirty="0" smtClean="0"/>
              <a:t>TECHNICAL ISSUES </a:t>
            </a:r>
            <a:r>
              <a:rPr lang="en-US" sz="2400" i="1" dirty="0" smtClean="0">
                <a:solidFill>
                  <a:srgbClr val="4F35BB"/>
                </a:solidFill>
              </a:rPr>
              <a:t>considered in the preparation of </a:t>
            </a:r>
            <a:r>
              <a:rPr lang="en-US" sz="2400" b="1" i="1" dirty="0" smtClean="0"/>
              <a:t>conceptual, preliminary and detailed ESTIMATES</a:t>
            </a:r>
            <a:r>
              <a:rPr lang="en-US" sz="2400" i="1" dirty="0" smtClean="0">
                <a:solidFill>
                  <a:srgbClr val="4F35BB"/>
                </a:solidFill>
              </a:rPr>
              <a:t> at the various phases of the project life cycle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>
                <a:solidFill>
                  <a:srgbClr val="4F35BB"/>
                </a:solidFill>
              </a:rPr>
              <a:t>The ability of Contractors’ to secure projects, earn profit and grow greatly depends on the quality and accuracy of their </a:t>
            </a:r>
            <a:r>
              <a:rPr lang="en-US" sz="2400" b="1" i="1" dirty="0" smtClean="0"/>
              <a:t>BID ETIMATES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>
                <a:solidFill>
                  <a:srgbClr val="4F35BB"/>
                </a:solidFill>
              </a:rPr>
              <a:t>The inevitability of </a:t>
            </a:r>
            <a:r>
              <a:rPr lang="en-US" sz="2400" b="1" i="1" dirty="0" smtClean="0"/>
              <a:t>RISKS</a:t>
            </a:r>
            <a:r>
              <a:rPr lang="en-US" sz="2400" i="1" dirty="0" smtClean="0">
                <a:solidFill>
                  <a:srgbClr val="4F35BB"/>
                </a:solidFill>
              </a:rPr>
              <a:t> in any construction project makes its management not only desirable but imperative and necessary on all </a:t>
            </a:r>
            <a:r>
              <a:rPr lang="en-US" sz="2400" b="1" i="1" dirty="0" smtClean="0"/>
              <a:t>TECHNICAL ISSUES </a:t>
            </a:r>
            <a:r>
              <a:rPr lang="en-US" sz="2400" i="1" dirty="0" smtClean="0">
                <a:solidFill>
                  <a:srgbClr val="4F35BB"/>
                </a:solidFill>
              </a:rPr>
              <a:t>identified across the multiple stages of the </a:t>
            </a:r>
            <a:r>
              <a:rPr lang="en-US" sz="2400" b="1" i="1" dirty="0" smtClean="0"/>
              <a:t>ESTIMATING </a:t>
            </a:r>
            <a:r>
              <a:rPr lang="en-US" sz="2400" b="1" i="1" dirty="0" smtClean="0"/>
              <a:t>PROCESS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b="1" i="1" dirty="0"/>
              <a:t> </a:t>
            </a:r>
            <a:r>
              <a:rPr lang="en-US" sz="2400" b="1" i="1" dirty="0" smtClean="0"/>
              <a:t>Be </a:t>
            </a:r>
            <a:r>
              <a:rPr lang="en-US" sz="2400" b="1" i="1" dirty="0" smtClean="0"/>
              <a:t>mindful of the </a:t>
            </a:r>
            <a:r>
              <a:rPr lang="en-US" sz="2400" b="1" i="1" dirty="0" smtClean="0">
                <a:solidFill>
                  <a:srgbClr val="00B050"/>
                </a:solidFill>
              </a:rPr>
              <a:t>TECHNICAL ISSUES </a:t>
            </a:r>
            <a:r>
              <a:rPr lang="en-US" sz="2400" b="1" i="1" dirty="0" smtClean="0"/>
              <a:t>a</a:t>
            </a:r>
            <a:r>
              <a:rPr lang="en-US" sz="2400" b="1" i="1" dirty="0" smtClean="0"/>
              <a:t>nd </a:t>
            </a:r>
            <a:r>
              <a:rPr lang="en-US" sz="2400" b="1" i="1" dirty="0" smtClean="0">
                <a:solidFill>
                  <a:srgbClr val="FF0000"/>
                </a:solidFill>
              </a:rPr>
              <a:t>MANAGE the RISKS.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632555"/>
            <a:ext cx="1306750" cy="12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6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3645024"/>
            <a:ext cx="5904656" cy="1440160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T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HANK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Y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F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itchFamily="66" charset="0"/>
              </a:rPr>
              <a:t>L</a:t>
            </a: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ISTENING.</a:t>
            </a:r>
            <a:b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1708"/>
            <a:ext cx="1378758" cy="133609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7371" t="29170" r="36378" b="11888"/>
          <a:stretch/>
        </p:blipFill>
        <p:spPr bwMode="auto">
          <a:xfrm>
            <a:off x="1435608" y="1447800"/>
            <a:ext cx="749808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77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183880" cy="10515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CONSTRUCTION PROJECTS</a:t>
            </a:r>
            <a:endParaRPr lang="en-GB" sz="32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573088" y="808152"/>
            <a:ext cx="8208912" cy="532859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endParaRPr lang="en-GB" sz="2400" dirty="0"/>
          </a:p>
          <a:p>
            <a:pPr algn="just">
              <a:buFont typeface="Wingdings" pitchFamily="2" charset="2"/>
              <a:buChar char="ü"/>
            </a:pPr>
            <a:endParaRPr lang="en-GB" sz="1400" dirty="0"/>
          </a:p>
          <a:p>
            <a:pPr eaLnBrk="1" hangingPunct="1">
              <a:buFont typeface="Wingdings 3" pitchFamily="18" charset="2"/>
              <a:buNone/>
            </a:pPr>
            <a:r>
              <a:rPr lang="en-GB" sz="1400" dirty="0"/>
              <a:t>	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GB" sz="1400" dirty="0"/>
              <a:t>	</a:t>
            </a:r>
          </a:p>
          <a:p>
            <a:pPr eaLnBrk="1" hangingPunct="1">
              <a:buFont typeface="Wingdings 3" pitchFamily="18" charset="2"/>
              <a:buNone/>
            </a:pPr>
            <a:endParaRPr lang="en-GB" sz="1400" dirty="0"/>
          </a:p>
          <a:p>
            <a:pPr eaLnBrk="1" hangingPunct="1">
              <a:buFont typeface="Wingdings 3" pitchFamily="18" charset="2"/>
              <a:buNone/>
            </a:pPr>
            <a:endParaRPr lang="en-GB" sz="1400" dirty="0"/>
          </a:p>
          <a:p>
            <a:pPr eaLnBrk="1" hangingPunct="1"/>
            <a:endParaRPr lang="en-GB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4006" t="27666" r="70353" b="28128"/>
          <a:stretch/>
        </p:blipFill>
        <p:spPr bwMode="auto">
          <a:xfrm>
            <a:off x="4716016" y="808151"/>
            <a:ext cx="3456384" cy="2260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/>
          <a:srcRect l="68269" t="60746" r="2564" b="5874"/>
          <a:stretch/>
        </p:blipFill>
        <p:spPr bwMode="auto">
          <a:xfrm>
            <a:off x="4716016" y="3356992"/>
            <a:ext cx="3456384" cy="2635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/>
          <a:srcRect l="33653" t="25261" r="15866" b="15497"/>
          <a:stretch/>
        </p:blipFill>
        <p:spPr bwMode="auto">
          <a:xfrm>
            <a:off x="1187624" y="808151"/>
            <a:ext cx="3384376" cy="2260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/>
          <a:srcRect l="30609" t="31876" r="43109" b="34744"/>
          <a:stretch/>
        </p:blipFill>
        <p:spPr bwMode="auto">
          <a:xfrm>
            <a:off x="1475656" y="3356993"/>
            <a:ext cx="2831242" cy="2635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016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OF ESTIMATING</a:t>
            </a:r>
            <a:endParaRPr lang="en-GB" sz="3200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280722" cy="503989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GB" sz="2400" b="1" i="1" dirty="0" smtClean="0"/>
              <a:t>Definition of Estimating</a:t>
            </a:r>
            <a:endParaRPr lang="en-GB" sz="2400" b="1" i="1" dirty="0"/>
          </a:p>
          <a:p>
            <a:pPr lvl="1" algn="just"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4F35BB"/>
                </a:solidFill>
              </a:rPr>
              <a:t>An assessment of the probable cost of a future activity </a:t>
            </a:r>
            <a:r>
              <a:rPr lang="en-GB" sz="1800" dirty="0" smtClean="0">
                <a:solidFill>
                  <a:srgbClr val="FF0000"/>
                </a:solidFill>
              </a:rPr>
              <a:t>(Pratt, 2019)</a:t>
            </a:r>
            <a:endParaRPr lang="en-GB" sz="1800" dirty="0">
              <a:solidFill>
                <a:srgbClr val="FF0000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4F35BB"/>
                </a:solidFill>
              </a:rPr>
              <a:t>The process of predicting the cost of building a physical structure </a:t>
            </a:r>
            <a:r>
              <a:rPr lang="en-GB" sz="1800" dirty="0" smtClean="0">
                <a:solidFill>
                  <a:srgbClr val="FF0000"/>
                </a:solidFill>
              </a:rPr>
              <a:t>(Brook, 2004)</a:t>
            </a:r>
            <a:endParaRPr lang="en-GB" sz="1800" dirty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GB" sz="2400" b="1" i="1" dirty="0" smtClean="0"/>
              <a:t>Purpose of Estimating</a:t>
            </a:r>
            <a:endParaRPr lang="en-GB" sz="2400" i="1" dirty="0"/>
          </a:p>
          <a:p>
            <a:pPr lvl="1" algn="just"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4F35BB"/>
                </a:solidFill>
              </a:rPr>
              <a:t>To prepare budgets for future expenditures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4F35BB"/>
                </a:solidFill>
              </a:rPr>
              <a:t>To establish probable cost of project for financial feasibility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4F35BB"/>
                </a:solidFill>
              </a:rPr>
              <a:t>To enable the contractor secure profitable work by the competitive bidding process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4F35BB"/>
                </a:solidFill>
              </a:rPr>
              <a:t>To maximize </a:t>
            </a:r>
            <a:r>
              <a:rPr lang="en-US" sz="2000" dirty="0">
                <a:solidFill>
                  <a:srgbClr val="4F35BB"/>
                </a:solidFill>
              </a:rPr>
              <a:t>the accuracy of the estimating </a:t>
            </a:r>
            <a:r>
              <a:rPr lang="en-US" sz="2000" dirty="0" smtClean="0">
                <a:solidFill>
                  <a:srgbClr val="4F35BB"/>
                </a:solidFill>
              </a:rPr>
              <a:t>process by </a:t>
            </a:r>
            <a:r>
              <a:rPr lang="en-US" sz="2000" dirty="0">
                <a:solidFill>
                  <a:srgbClr val="4F35BB"/>
                </a:solidFill>
              </a:rPr>
              <a:t>including procedures for checking and </a:t>
            </a:r>
            <a:r>
              <a:rPr lang="en-US" sz="2000" dirty="0" smtClean="0">
                <a:solidFill>
                  <a:srgbClr val="4F35BB"/>
                </a:solidFill>
              </a:rPr>
              <a:t>verifying the </a:t>
            </a:r>
            <a:r>
              <a:rPr lang="en-US" sz="2000" dirty="0">
                <a:solidFill>
                  <a:srgbClr val="4F35BB"/>
                </a:solidFill>
              </a:rPr>
              <a:t>precision of the work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4F35BB"/>
                </a:solidFill>
              </a:rPr>
              <a:t>To maximize </a:t>
            </a:r>
            <a:r>
              <a:rPr lang="en-US" sz="2000" dirty="0">
                <a:solidFill>
                  <a:srgbClr val="4F35BB"/>
                </a:solidFill>
              </a:rPr>
              <a:t>the productivity of the </a:t>
            </a:r>
            <a:r>
              <a:rPr lang="en-US" sz="2000" dirty="0" smtClean="0">
                <a:solidFill>
                  <a:srgbClr val="4F35BB"/>
                </a:solidFill>
              </a:rPr>
              <a:t>estimating department </a:t>
            </a:r>
            <a:r>
              <a:rPr lang="en-US" sz="2000" dirty="0">
                <a:solidFill>
                  <a:srgbClr val="4F35BB"/>
                </a:solidFill>
              </a:rPr>
              <a:t>in terms of generating the highest </a:t>
            </a:r>
            <a:r>
              <a:rPr lang="en-US" sz="2000" dirty="0" smtClean="0">
                <a:solidFill>
                  <a:srgbClr val="4F35BB"/>
                </a:solidFill>
              </a:rPr>
              <a:t>volume of </a:t>
            </a:r>
            <a:r>
              <a:rPr lang="en-US" sz="2000" dirty="0">
                <a:solidFill>
                  <a:srgbClr val="4F35BB"/>
                </a:solidFill>
              </a:rPr>
              <a:t>estimating product with the resources available</a:t>
            </a:r>
            <a:endParaRPr lang="en-GB" sz="2000" dirty="0">
              <a:solidFill>
                <a:srgbClr val="4F35BB"/>
              </a:solidFill>
            </a:endParaRPr>
          </a:p>
          <a:p>
            <a:pPr marL="109728" indent="0" algn="just">
              <a:buNone/>
            </a:pPr>
            <a:endParaRPr lang="en-GB" sz="2400" dirty="0"/>
          </a:p>
          <a:p>
            <a:pPr>
              <a:buFont typeface="Wingdings" pitchFamily="2" charset="2"/>
              <a:buChar char="ü"/>
            </a:pPr>
            <a:endParaRPr lang="en-GB" sz="2400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6064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ROLE OF ESTIMATING IN THE PROJECT LIFE CYCLE</a:t>
            </a:r>
            <a:endParaRPr lang="en-GB" sz="2800" b="1" u="sng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034490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endParaRPr lang="en-GB" sz="16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GB" sz="2400" dirty="0">
              <a:latin typeface="+mn-lt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en-GB" sz="2400" dirty="0">
              <a:latin typeface="+mn-lt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49810" t="27796" r="18285" b="12081"/>
          <a:stretch/>
        </p:blipFill>
        <p:spPr bwMode="auto">
          <a:xfrm>
            <a:off x="1511152" y="1214755"/>
            <a:ext cx="7632848" cy="5319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1011"/>
            <a:ext cx="802694" cy="77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5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0"/>
            <a:ext cx="6967686" cy="792088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ESTIMATES AND THEIR FUNCTIONS</a:t>
            </a:r>
            <a:endParaRPr lang="en-US" sz="2400" u="sng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48878" t="31528" r="17148" b="8092"/>
          <a:stretch/>
        </p:blipFill>
        <p:spPr bwMode="auto">
          <a:xfrm>
            <a:off x="1619672" y="980728"/>
            <a:ext cx="6800428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ISSUES IN THE PREPARATION OF ESTIMATES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980" y="1038918"/>
            <a:ext cx="8568952" cy="5256584"/>
          </a:xfrm>
        </p:spPr>
        <p:txBody>
          <a:bodyPr>
            <a:noAutofit/>
          </a:bodyPr>
          <a:lstStyle/>
          <a:p>
            <a:pPr marL="566928" indent="-457200" algn="just">
              <a:buFont typeface="Wingdings" pitchFamily="2" charset="2"/>
              <a:buChar char="ü"/>
            </a:pPr>
            <a:r>
              <a:rPr lang="en-US" sz="2400" b="1" i="1" dirty="0" smtClean="0"/>
              <a:t>Conceptual Estimates </a:t>
            </a:r>
            <a:r>
              <a:rPr lang="en-US" sz="2400" b="1" i="1" dirty="0" smtClean="0">
                <a:solidFill>
                  <a:srgbClr val="FF0000"/>
                </a:solidFill>
              </a:rPr>
              <a:t>(Inception/Programme Phase)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Detailed cost-benefit analysis of the proposed scheme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Appropriate capture of the cost constituents i.e. land, finance, construction, legal &amp; professional fees, admin/agency, maintenance, operating and marketing costs, etc.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Accuracy of estimate determines continuity and basis of design/consultancy fees</a:t>
            </a:r>
          </a:p>
          <a:p>
            <a:pPr marL="566928" indent="-457200" algn="just">
              <a:buFont typeface="Wingdings" pitchFamily="2" charset="2"/>
              <a:buChar char="ü"/>
            </a:pPr>
            <a:r>
              <a:rPr lang="en-US" sz="2400" b="1" i="1" dirty="0" smtClean="0"/>
              <a:t>Preliminary Estimates</a:t>
            </a:r>
            <a:r>
              <a:rPr lang="en-US" sz="2400" b="1" i="1" dirty="0" smtClean="0">
                <a:solidFill>
                  <a:srgbClr val="110A7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(Scheme Design)</a:t>
            </a:r>
            <a:endParaRPr lang="en-US" sz="2400" i="1" dirty="0">
              <a:solidFill>
                <a:srgbClr val="FF000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>
                <a:solidFill>
                  <a:srgbClr val="110A70"/>
                </a:solidFill>
              </a:rPr>
              <a:t>schematic designs depicting the general scope, shape and layout of the </a:t>
            </a:r>
            <a:r>
              <a:rPr lang="en-US" sz="2200" i="1" dirty="0" smtClean="0">
                <a:solidFill>
                  <a:srgbClr val="110A70"/>
                </a:solidFill>
              </a:rPr>
              <a:t>project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Elemental </a:t>
            </a:r>
            <a:r>
              <a:rPr lang="en-US" sz="2200" i="1" dirty="0">
                <a:solidFill>
                  <a:srgbClr val="110A70"/>
                </a:solidFill>
              </a:rPr>
              <a:t>&amp; comparative cost planning of alternative </a:t>
            </a:r>
            <a:r>
              <a:rPr lang="en-US" sz="2200" i="1" dirty="0" smtClean="0">
                <a:solidFill>
                  <a:srgbClr val="110A70"/>
                </a:solidFill>
              </a:rPr>
              <a:t>proposals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Value </a:t>
            </a:r>
            <a:r>
              <a:rPr lang="en-US" sz="2200" i="1" dirty="0">
                <a:solidFill>
                  <a:srgbClr val="110A70"/>
                </a:solidFill>
              </a:rPr>
              <a:t>analysis of components, cost checks and </a:t>
            </a:r>
            <a:r>
              <a:rPr lang="en-US" sz="2200" i="1" dirty="0" smtClean="0">
                <a:solidFill>
                  <a:srgbClr val="110A70"/>
                </a:solidFill>
              </a:rPr>
              <a:t>reconciliations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Periodic affirmation of </a:t>
            </a:r>
            <a:r>
              <a:rPr lang="en-US" sz="2200" i="1" dirty="0">
                <a:solidFill>
                  <a:srgbClr val="110A70"/>
                </a:solidFill>
              </a:rPr>
              <a:t>the cost limit/budget for the project</a:t>
            </a:r>
            <a:r>
              <a:rPr lang="en-US" sz="2200" i="1" dirty="0" smtClean="0">
                <a:solidFill>
                  <a:srgbClr val="110A70"/>
                </a:solidFill>
              </a:rPr>
              <a:t>. 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Expectation of financial rewards in terms of more revenue and cost benefits</a:t>
            </a:r>
          </a:p>
          <a:p>
            <a:pPr marL="109728" indent="0" algn="just">
              <a:buNone/>
            </a:pPr>
            <a:endParaRPr lang="en-US" sz="2400" dirty="0"/>
          </a:p>
          <a:p>
            <a:pPr marL="109728" indent="0" algn="just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260571"/>
            <a:ext cx="658678" cy="63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1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ISSUES IN THE PREPARATION OF ESTIMATES (Contd.)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980" y="1038918"/>
            <a:ext cx="8568952" cy="5256584"/>
          </a:xfrm>
        </p:spPr>
        <p:txBody>
          <a:bodyPr>
            <a:noAutofit/>
          </a:bodyPr>
          <a:lstStyle/>
          <a:p>
            <a:pPr marL="566928" indent="-457200" algn="just">
              <a:buFont typeface="Wingdings" pitchFamily="2" charset="2"/>
              <a:buChar char="ü"/>
            </a:pPr>
            <a:r>
              <a:rPr lang="en-US" sz="2400" b="1" i="1" dirty="0" smtClean="0"/>
              <a:t>Detailed Estimates </a:t>
            </a:r>
            <a:r>
              <a:rPr lang="en-US" sz="2400" b="1" i="1" dirty="0" smtClean="0">
                <a:solidFill>
                  <a:srgbClr val="FF0000"/>
                </a:solidFill>
              </a:rPr>
              <a:t>(Detailed Design Phase)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Most accurate forecast of construction cost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Require detailed designs and specifications</a:t>
            </a:r>
            <a:endParaRPr lang="en-US" sz="2200" i="1" dirty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>
                <a:solidFill>
                  <a:srgbClr val="110A70"/>
                </a:solidFill>
              </a:rPr>
              <a:t>6 steps process of </a:t>
            </a:r>
            <a:r>
              <a:rPr lang="en-US" sz="2200" i="1" dirty="0" smtClean="0">
                <a:solidFill>
                  <a:srgbClr val="110A70"/>
                </a:solidFill>
              </a:rPr>
              <a:t>take-offs</a:t>
            </a:r>
            <a:r>
              <a:rPr lang="en-US" sz="2200" i="1" dirty="0">
                <a:solidFill>
                  <a:srgbClr val="110A70"/>
                </a:solidFill>
              </a:rPr>
              <a:t>, billing, </a:t>
            </a:r>
            <a:r>
              <a:rPr lang="en-US" sz="2200" i="1" dirty="0" smtClean="0">
                <a:solidFill>
                  <a:srgbClr val="110A70"/>
                </a:solidFill>
              </a:rPr>
              <a:t>pricing</a:t>
            </a:r>
            <a:r>
              <a:rPr lang="en-US" sz="2200" i="1" dirty="0">
                <a:solidFill>
                  <a:srgbClr val="110A70"/>
                </a:solidFill>
              </a:rPr>
              <a:t>, </a:t>
            </a:r>
            <a:r>
              <a:rPr lang="en-US" sz="2200" i="1" dirty="0" smtClean="0">
                <a:solidFill>
                  <a:srgbClr val="110A70"/>
                </a:solidFill>
              </a:rPr>
              <a:t>subcontractors </a:t>
            </a:r>
            <a:r>
              <a:rPr lang="en-US" sz="2200" i="1" dirty="0">
                <a:solidFill>
                  <a:srgbClr val="110A70"/>
                </a:solidFill>
              </a:rPr>
              <a:t>quotes, </a:t>
            </a:r>
            <a:r>
              <a:rPr lang="en-US" sz="2200" i="1" dirty="0" smtClean="0">
                <a:solidFill>
                  <a:srgbClr val="110A70"/>
                </a:solidFill>
              </a:rPr>
              <a:t>overhead </a:t>
            </a:r>
            <a:r>
              <a:rPr lang="en-US" sz="2200" i="1" dirty="0">
                <a:solidFill>
                  <a:srgbClr val="110A70"/>
                </a:solidFill>
              </a:rPr>
              <a:t>expenses, </a:t>
            </a:r>
            <a:r>
              <a:rPr lang="en-US" sz="2200" i="1" dirty="0" smtClean="0">
                <a:solidFill>
                  <a:srgbClr val="110A70"/>
                </a:solidFill>
              </a:rPr>
              <a:t>mark up</a:t>
            </a:r>
            <a:endParaRPr lang="en-US" sz="2200" i="1" dirty="0">
              <a:solidFill>
                <a:srgbClr val="110A70"/>
              </a:solidFill>
            </a:endParaRPr>
          </a:p>
          <a:p>
            <a:pPr marL="566928" indent="-457200" algn="just">
              <a:buFont typeface="Wingdings" pitchFamily="2" charset="2"/>
              <a:buChar char="ü"/>
            </a:pPr>
            <a:r>
              <a:rPr lang="en-US" sz="2400" b="1" i="1" dirty="0" smtClean="0"/>
              <a:t>The Bid Estimates</a:t>
            </a:r>
            <a:r>
              <a:rPr lang="en-US" sz="2400" b="1" i="1" dirty="0" smtClean="0">
                <a:solidFill>
                  <a:srgbClr val="110A7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(Tender Stage)</a:t>
            </a:r>
            <a:endParaRPr lang="en-US" sz="2400" i="1" dirty="0">
              <a:solidFill>
                <a:srgbClr val="FF000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>
                <a:solidFill>
                  <a:srgbClr val="110A70"/>
                </a:solidFill>
              </a:rPr>
              <a:t>Sourcing information on projects out for bid (Newspapers, Tender Journals, “Solicitation Notices”, Websites</a:t>
            </a:r>
            <a:r>
              <a:rPr lang="en-US" sz="2200" i="1" dirty="0" smtClean="0">
                <a:solidFill>
                  <a:srgbClr val="110A70"/>
                </a:solidFill>
              </a:rPr>
              <a:t>) 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Open </a:t>
            </a:r>
            <a:r>
              <a:rPr lang="en-US" sz="2200" i="1" dirty="0">
                <a:solidFill>
                  <a:srgbClr val="110A70"/>
                </a:solidFill>
              </a:rPr>
              <a:t>and Closed Bidding </a:t>
            </a:r>
            <a:r>
              <a:rPr lang="en-US" sz="2200" i="1" dirty="0" smtClean="0">
                <a:solidFill>
                  <a:srgbClr val="110A70"/>
                </a:solidFill>
              </a:rPr>
              <a:t>Processes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Marketing strategies: developing an information gathering system &amp; establishing a network of business contacts, promoting organisational competencies.</a:t>
            </a: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Bidding </a:t>
            </a:r>
            <a:r>
              <a:rPr lang="en-US" sz="2200" i="1" dirty="0">
                <a:solidFill>
                  <a:srgbClr val="110A70"/>
                </a:solidFill>
              </a:rPr>
              <a:t>during recession </a:t>
            </a:r>
            <a:r>
              <a:rPr lang="en-US" sz="2200" i="1" dirty="0" smtClean="0">
                <a:solidFill>
                  <a:srgbClr val="110A70"/>
                </a:solidFill>
              </a:rPr>
              <a:t>&amp; boom.</a:t>
            </a:r>
            <a:endParaRPr lang="en-US" sz="2400" dirty="0"/>
          </a:p>
          <a:p>
            <a:pPr marL="109728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746" y="5992439"/>
            <a:ext cx="935372" cy="9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09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72808" cy="7596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b="1" u="sng" dirty="0" smtClean="0">
                <a:solidFill>
                  <a:srgbClr val="4F271C">
                    <a:satMod val="13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ISSUES IN THE PREPARATION OF ESTIMATES (Contd.)</a:t>
            </a:r>
            <a:endParaRPr lang="en-US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980" y="1038918"/>
            <a:ext cx="8568952" cy="5256584"/>
          </a:xfrm>
        </p:spPr>
        <p:txBody>
          <a:bodyPr>
            <a:noAutofit/>
          </a:bodyPr>
          <a:lstStyle/>
          <a:p>
            <a:pPr marL="566928" indent="-457200" algn="just">
              <a:buFont typeface="Wingdings" pitchFamily="2" charset="2"/>
              <a:buChar char="ü"/>
            </a:pPr>
            <a:r>
              <a:rPr lang="en-US" sz="2400" b="1" i="1" dirty="0" smtClean="0">
                <a:solidFill>
                  <a:srgbClr val="FF0000"/>
                </a:solidFill>
              </a:rPr>
              <a:t>The Bid Estimates (Tender Stage)</a:t>
            </a:r>
            <a:endParaRPr lang="en-US" sz="2400" i="1" dirty="0">
              <a:solidFill>
                <a:srgbClr val="FF000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b="1" i="1" dirty="0" smtClean="0"/>
              <a:t>Factors to consider in the Bid Decision:</a:t>
            </a: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1800" b="1" i="1" dirty="0">
                <a:solidFill>
                  <a:srgbClr val="110A70"/>
                </a:solidFill>
              </a:rPr>
              <a:t>T</a:t>
            </a:r>
            <a:r>
              <a:rPr lang="en-US" sz="1800" b="1" i="1" dirty="0" smtClean="0">
                <a:solidFill>
                  <a:srgbClr val="110A70"/>
                </a:solidFill>
              </a:rPr>
              <a:t>ype </a:t>
            </a:r>
            <a:r>
              <a:rPr lang="en-US" sz="1800" b="1" i="1" dirty="0">
                <a:solidFill>
                  <a:srgbClr val="110A70"/>
                </a:solidFill>
              </a:rPr>
              <a:t>of project, </a:t>
            </a:r>
            <a:endParaRPr lang="en-US" sz="1800" b="1" i="1" dirty="0" smtClean="0">
              <a:solidFill>
                <a:srgbClr val="110A70"/>
              </a:solidFill>
            </a:endParaRP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1800" b="1" i="1" dirty="0" smtClean="0">
                <a:solidFill>
                  <a:srgbClr val="110A70"/>
                </a:solidFill>
              </a:rPr>
              <a:t>Size </a:t>
            </a:r>
            <a:r>
              <a:rPr lang="en-US" sz="1800" b="1" i="1" dirty="0">
                <a:solidFill>
                  <a:srgbClr val="110A70"/>
                </a:solidFill>
              </a:rPr>
              <a:t>and e</a:t>
            </a:r>
            <a:r>
              <a:rPr lang="en-US" sz="1800" b="1" i="1" dirty="0" smtClean="0">
                <a:solidFill>
                  <a:srgbClr val="110A70"/>
                </a:solidFill>
              </a:rPr>
              <a:t>stimate </a:t>
            </a:r>
            <a:r>
              <a:rPr lang="en-US" sz="1800" b="1" i="1" dirty="0">
                <a:solidFill>
                  <a:srgbClr val="110A70"/>
                </a:solidFill>
              </a:rPr>
              <a:t>of the </a:t>
            </a:r>
            <a:r>
              <a:rPr lang="en-US" sz="1800" b="1" i="1" dirty="0" smtClean="0">
                <a:solidFill>
                  <a:srgbClr val="110A70"/>
                </a:solidFill>
              </a:rPr>
              <a:t>project </a:t>
            </a: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1800" b="1" i="1" dirty="0" smtClean="0">
                <a:solidFill>
                  <a:srgbClr val="110A70"/>
                </a:solidFill>
              </a:rPr>
              <a:t>Location </a:t>
            </a:r>
            <a:r>
              <a:rPr lang="en-US" sz="1800" b="1" i="1" dirty="0">
                <a:solidFill>
                  <a:srgbClr val="110A70"/>
                </a:solidFill>
              </a:rPr>
              <a:t>of the </a:t>
            </a:r>
            <a:r>
              <a:rPr lang="en-US" sz="1800" b="1" i="1" dirty="0" smtClean="0">
                <a:solidFill>
                  <a:srgbClr val="110A70"/>
                </a:solidFill>
              </a:rPr>
              <a:t>project </a:t>
            </a: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1800" b="1" i="1" dirty="0" smtClean="0">
                <a:solidFill>
                  <a:srgbClr val="110A70"/>
                </a:solidFill>
              </a:rPr>
              <a:t>Quality </a:t>
            </a:r>
            <a:r>
              <a:rPr lang="en-US" sz="1800" b="1" i="1" dirty="0">
                <a:solidFill>
                  <a:srgbClr val="110A70"/>
                </a:solidFill>
              </a:rPr>
              <a:t>of drawings &amp; </a:t>
            </a:r>
            <a:r>
              <a:rPr lang="en-US" sz="1800" b="1" i="1" dirty="0" smtClean="0">
                <a:solidFill>
                  <a:srgbClr val="110A70"/>
                </a:solidFill>
              </a:rPr>
              <a:t>specifications </a:t>
            </a: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1800" b="1" i="1" dirty="0" smtClean="0">
                <a:solidFill>
                  <a:srgbClr val="110A70"/>
                </a:solidFill>
              </a:rPr>
              <a:t>Reputation </a:t>
            </a:r>
            <a:r>
              <a:rPr lang="en-US" sz="1800" b="1" i="1" dirty="0">
                <a:solidFill>
                  <a:srgbClr val="110A70"/>
                </a:solidFill>
              </a:rPr>
              <a:t>of designers &amp; </a:t>
            </a:r>
            <a:r>
              <a:rPr lang="en-US" sz="1800" b="1" i="1" dirty="0" smtClean="0">
                <a:solidFill>
                  <a:srgbClr val="110A70"/>
                </a:solidFill>
              </a:rPr>
              <a:t>owners </a:t>
            </a: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1800" b="1" i="1" dirty="0" smtClean="0">
                <a:solidFill>
                  <a:srgbClr val="110A70"/>
                </a:solidFill>
              </a:rPr>
              <a:t>Specialized work </a:t>
            </a: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1800" b="1" i="1" dirty="0" smtClean="0">
                <a:solidFill>
                  <a:srgbClr val="110A70"/>
                </a:solidFill>
              </a:rPr>
              <a:t>Anticipated </a:t>
            </a:r>
            <a:r>
              <a:rPr lang="en-US" sz="1800" b="1" i="1" dirty="0">
                <a:solidFill>
                  <a:srgbClr val="110A70"/>
                </a:solidFill>
              </a:rPr>
              <a:t>construction </a:t>
            </a:r>
            <a:r>
              <a:rPr lang="en-US" sz="1800" b="1" i="1" dirty="0" smtClean="0">
                <a:solidFill>
                  <a:srgbClr val="110A70"/>
                </a:solidFill>
              </a:rPr>
              <a:t>problems </a:t>
            </a: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1800" b="1" i="1" dirty="0" smtClean="0">
                <a:solidFill>
                  <a:srgbClr val="110A70"/>
                </a:solidFill>
              </a:rPr>
              <a:t>Safety considerations </a:t>
            </a:r>
          </a:p>
          <a:p>
            <a:pPr marL="1088136" lvl="2" indent="-457200" algn="just">
              <a:buFont typeface="Wingdings" pitchFamily="2" charset="2"/>
              <a:buChar char="ü"/>
            </a:pPr>
            <a:r>
              <a:rPr lang="en-US" sz="1800" b="1" i="1" dirty="0" smtClean="0">
                <a:solidFill>
                  <a:srgbClr val="110A70"/>
                </a:solidFill>
              </a:rPr>
              <a:t>Need </a:t>
            </a:r>
            <a:r>
              <a:rPr lang="en-US" sz="1800" b="1" i="1" dirty="0">
                <a:solidFill>
                  <a:srgbClr val="110A70"/>
                </a:solidFill>
              </a:rPr>
              <a:t>for the work and bonding </a:t>
            </a:r>
            <a:r>
              <a:rPr lang="en-US" sz="1800" b="1" i="1" dirty="0" smtClean="0">
                <a:solidFill>
                  <a:srgbClr val="110A70"/>
                </a:solidFill>
              </a:rPr>
              <a:t>capacity</a:t>
            </a:r>
          </a:p>
          <a:p>
            <a:pPr marL="630936" lvl="2" indent="0" algn="just">
              <a:buNone/>
            </a:pPr>
            <a:endParaRPr lang="en-US" sz="1800" b="1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b="1" i="1" dirty="0"/>
              <a:t>Obtaining Bid Documents: </a:t>
            </a:r>
            <a:r>
              <a:rPr lang="en-US" sz="2200" i="1" dirty="0">
                <a:solidFill>
                  <a:srgbClr val="110A70"/>
                </a:solidFill>
              </a:rPr>
              <a:t>either electronically or hard copies. </a:t>
            </a:r>
            <a:endParaRPr lang="en-US" sz="2200" i="1" dirty="0" smtClean="0">
              <a:solidFill>
                <a:srgbClr val="110A70"/>
              </a:solidFill>
            </a:endParaRPr>
          </a:p>
          <a:p>
            <a:pPr marL="841248" lvl="1" indent="-457200" algn="just">
              <a:buFont typeface="Wingdings" pitchFamily="2" charset="2"/>
              <a:buChar char="ü"/>
            </a:pPr>
            <a:r>
              <a:rPr lang="en-US" sz="2200" i="1" dirty="0" smtClean="0">
                <a:solidFill>
                  <a:srgbClr val="110A70"/>
                </a:solidFill>
              </a:rPr>
              <a:t>Need </a:t>
            </a:r>
            <a:r>
              <a:rPr lang="en-US" sz="2200" i="1" dirty="0">
                <a:solidFill>
                  <a:srgbClr val="110A70"/>
                </a:solidFill>
              </a:rPr>
              <a:t>to check for completeness of documents as soon as they are received.</a:t>
            </a:r>
          </a:p>
          <a:p>
            <a:pPr marL="384048" lvl="1" indent="0" algn="just">
              <a:buNone/>
            </a:pPr>
            <a:endParaRPr lang="en-US" sz="2200" b="1" i="1" dirty="0" smtClean="0">
              <a:solidFill>
                <a:srgbClr val="110A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121011"/>
            <a:ext cx="802694" cy="77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7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20965</TotalTime>
  <Words>1220</Words>
  <Application>Microsoft Office PowerPoint</Application>
  <PresentationFormat>On-screen Show (4:3)</PresentationFormat>
  <Paragraphs>148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Gill Sans MT</vt:lpstr>
      <vt:lpstr>Old English Text MT</vt:lpstr>
      <vt:lpstr>Verdana</vt:lpstr>
      <vt:lpstr>Wingdings</vt:lpstr>
      <vt:lpstr>Wingdings 2</vt:lpstr>
      <vt:lpstr>Wingdings 3</vt:lpstr>
      <vt:lpstr>Solstice</vt:lpstr>
      <vt:lpstr>TECHNICAL ISSUES &amp; RISK MANAGEMENT IN ESTIMATING FOR CONSTRUCTION PROJECTS  </vt:lpstr>
      <vt:lpstr>PRESENTATION OUTLINE</vt:lpstr>
      <vt:lpstr>NATURE OF CONSTRUCTION PROJECTS</vt:lpstr>
      <vt:lpstr>CONCEPT OF ESTIMATING</vt:lpstr>
      <vt:lpstr>PowerPoint Presentation</vt:lpstr>
      <vt:lpstr>TYPES OF ESTIMATES AND THEIR FUNCTIONS</vt:lpstr>
      <vt:lpstr>TECHNICAL ISSUES IN THE PREPARATION OF ESTIMATES</vt:lpstr>
      <vt:lpstr>TECHNICAL ISSUES IN THE PREPARATION OF ESTIMATES (Contd.)</vt:lpstr>
      <vt:lpstr>TECHNICAL ISSUES IN THE PREPARATION OF ESTIMATES (Contd.)</vt:lpstr>
      <vt:lpstr>TECHNICAL ISSUES IN THE PREPARATION OF ESTIMATES (Contd.)</vt:lpstr>
      <vt:lpstr>TECHNICAL ISSUES IN THE PREPARATION OF ESTIMATES (Contd.)</vt:lpstr>
      <vt:lpstr>TECHNICAL ISSUES IN THE PREPARATION OF ESTIMATES (Contd.)</vt:lpstr>
      <vt:lpstr>RISKS ISSUES IN THE PREPARATION OF ESTIMATES</vt:lpstr>
      <vt:lpstr>RISKS ISSUES IN THE PREPARATION OF ESTIMATES</vt:lpstr>
      <vt:lpstr>RISKS ISSUES IN THE PREPARATION OF ESTIMATES</vt:lpstr>
      <vt:lpstr>RISKS ISSUES IN THE PREPARATION OF ESTIMATES</vt:lpstr>
      <vt:lpstr>RISK MANAGEMENT STRATEGY IN THE PREPARATION OF ESTIMATES</vt:lpstr>
      <vt:lpstr>RISK MANAGEMENT STRATEGY IN THE PREPARATION OF ESTIMATES</vt:lpstr>
      <vt:lpstr>RISK MANAGEMENT STRATEGY IN THE PREPARATION OF ESTIMATES</vt:lpstr>
      <vt:lpstr>RISK MANAGEMENT STRATEGY IN THE PREPARATION OF ESTIMATES</vt:lpstr>
      <vt:lpstr>RISK MANAGEMENT STRATEGY IN THE PREPARATION OF ESTIMATES</vt:lpstr>
      <vt:lpstr>CONCLUSION</vt:lpstr>
      <vt:lpstr> THANK YOU FOR LISTENING.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QUANTITY SURVEYING, FACULTY OF ENVIRONMENTAL DESIGN, AHMADU BELLO UNIVERSITY, ZARIA.   QTYS 809: PROPOSAL SEMINAR DEVELOPMENT SUBJECT AREA: RISK MANAGEMENT IN CONSTRUCTION PROJECTS</dc:title>
  <dc:creator>Aminu</dc:creator>
  <cp:lastModifiedBy>AMB</cp:lastModifiedBy>
  <cp:revision>387</cp:revision>
  <cp:lastPrinted>2016-04-28T05:11:26Z</cp:lastPrinted>
  <dcterms:created xsi:type="dcterms:W3CDTF">2010-08-14T19:41:58Z</dcterms:created>
  <dcterms:modified xsi:type="dcterms:W3CDTF">2021-08-01T08:02:12Z</dcterms:modified>
</cp:coreProperties>
</file>