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306" r:id="rId3"/>
    <p:sldId id="426" r:id="rId4"/>
    <p:sldId id="323" r:id="rId5"/>
    <p:sldId id="324" r:id="rId6"/>
    <p:sldId id="269" r:id="rId7"/>
    <p:sldId id="259" r:id="rId8"/>
    <p:sldId id="268" r:id="rId9"/>
    <p:sldId id="266" r:id="rId10"/>
    <p:sldId id="270" r:id="rId11"/>
    <p:sldId id="271" r:id="rId12"/>
    <p:sldId id="272" r:id="rId14"/>
    <p:sldId id="273" r:id="rId15"/>
    <p:sldId id="427" r:id="rId16"/>
    <p:sldId id="428" r:id="rId17"/>
    <p:sldId id="378" r:id="rId18"/>
    <p:sldId id="275" r:id="rId19"/>
    <p:sldId id="276" r:id="rId20"/>
    <p:sldId id="277" r:id="rId21"/>
    <p:sldId id="278" r:id="rId22"/>
    <p:sldId id="279" r:id="rId23"/>
    <p:sldId id="443" r:id="rId24"/>
    <p:sldId id="444" r:id="rId25"/>
    <p:sldId id="280" r:id="rId26"/>
    <p:sldId id="281" r:id="rId27"/>
    <p:sldId id="282" r:id="rId28"/>
    <p:sldId id="283" r:id="rId29"/>
    <p:sldId id="284" r:id="rId30"/>
    <p:sldId id="285" r:id="rId31"/>
    <p:sldId id="286" r:id="rId32"/>
    <p:sldId id="295" r:id="rId33"/>
    <p:sldId id="429" r:id="rId34"/>
    <p:sldId id="430" r:id="rId35"/>
    <p:sldId id="291" r:id="rId36"/>
    <p:sldId id="292" r:id="rId37"/>
    <p:sldId id="293" r:id="rId38"/>
    <p:sldId id="294" r:id="rId39"/>
    <p:sldId id="297" r:id="rId40"/>
    <p:sldId id="422" r:id="rId41"/>
    <p:sldId id="435" r:id="rId42"/>
    <p:sldId id="436" r:id="rId43"/>
    <p:sldId id="440" r:id="rId44"/>
    <p:sldId id="441" r:id="rId45"/>
    <p:sldId id="437" r:id="rId46"/>
    <p:sldId id="438" r:id="rId47"/>
    <p:sldId id="439" r:id="rId48"/>
    <p:sldId id="298" r:id="rId49"/>
    <p:sldId id="431" r:id="rId50"/>
  </p:sldIdLst>
  <p:sldSz cx="12192000" cy="6858000"/>
  <p:notesSz cx="6797675" cy="992632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85" autoAdjust="0"/>
    <p:restoredTop sz="94660"/>
  </p:normalViewPr>
  <p:slideViewPr>
    <p:cSldViewPr snapToGrid="0">
      <p:cViewPr varScale="1">
        <p:scale>
          <a:sx n="91" d="100"/>
          <a:sy n="91" d="100"/>
        </p:scale>
        <p:origin x="-438" y="-114"/>
      </p:cViewPr>
      <p:guideLst>
        <p:guide orient="horz" pos="2179"/>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5"/>
          </a:xfrm>
          <a:prstGeom prst="rect">
            <a:avLst/>
          </a:prstGeom>
        </p:spPr>
        <p:txBody>
          <a:bodyPr vert="horz" lIns="91440" tIns="45720" rIns="91440" bIns="45720" rtlCol="0"/>
          <a:lstStyle>
            <a:lvl1pPr algn="r">
              <a:defRPr sz="1200"/>
            </a:lvl1pPr>
          </a:lstStyle>
          <a:p>
            <a:fld id="{13B4937D-70E2-4CC3-ABFA-C051B0642EFC}" type="datetimeFigureOut">
              <a:rPr lang="en-GB" smtClean="0"/>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6" name="Footer Placeholder 5"/>
          <p:cNvSpPr>
            <a:spLocks noGrp="1"/>
          </p:cNvSpPr>
          <p:nvPr>
            <p:ph type="ftr" sz="quarter" idx="4"/>
          </p:nvPr>
        </p:nvSpPr>
        <p:spPr>
          <a:xfrm>
            <a:off x="0"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1440" tIns="45720" rIns="91440" bIns="45720" rtlCol="0" anchor="b"/>
          <a:lstStyle>
            <a:lvl1pPr algn="r">
              <a:defRPr sz="1200"/>
            </a:lvl1pPr>
          </a:lstStyle>
          <a:p>
            <a:fld id="{470BEAED-3D1E-469D-B7F8-3A8DE6B0AB88}"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BEAED-3D1E-469D-B7F8-3A8DE6B0AB88}" type="slidenum">
              <a:rPr lang="en-GB" smtClean="0"/>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E1713C-F912-43C0-987E-AA2428374177}"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9F7F10AE-F33F-47F1-948F-0B83D3A18C1F}"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3091FB3-91F2-4DEE-BA62-17788B39B9C1}"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9ECBE215-56E8-44D9-9F55-79D8C6578FFE}"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306E2E1F-C279-4E7C-921C-85E1D8C409B0}"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5757D6F9-9FF4-4850-BE3E-63EE706861A3}"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4F202313-29D0-4339-B314-CA9413C9CA9A}"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443D7614-8D20-4909-B78D-A5F563B527BB}"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6A78C231-913F-4C40-BB3F-5E7032AE513B}"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4C37B591-A721-4715-8CFC-787405EE000D}"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9CAFCE4F-0EAF-45A5-85F7-9140337391A3}"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B50E932F-2727-4A2B-994B-760572F726C9}" type="datetime1">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9CA9EC-8210-4AA0-BB78-50BD1B5A7F22}" type="datetime1">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6DDF6-FD11-4811-85EE-E24C77B6BDC1}" type="datetime1">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0026D3E-BDBC-40CA-9035-85ADA5ECC686}"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A1E978C-8B1E-467D-8058-2ADE5982C536}"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F4DB1A-58CA-48C2-9A34-6A6A9B15B13E}" type="datetime1">
              <a:rPr lang="en-US" smtClean="0"/>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20370"/>
            <a:ext cx="9470390" cy="6437630"/>
          </a:xfrm>
        </p:spPr>
        <p:txBody>
          <a:bodyPr>
            <a:normAutofit fontScale="25000"/>
          </a:bodyPr>
          <a:lstStyle/>
          <a:p>
            <a:pPr algn="ctr">
              <a:buNone/>
            </a:pPr>
            <a:endParaRPr lang="en-US" sz="500" dirty="0" smtClean="0"/>
          </a:p>
          <a:p>
            <a:pPr algn="ctr">
              <a:lnSpc>
                <a:spcPct val="80000"/>
              </a:lnSpc>
              <a:spcBef>
                <a:spcPts val="600"/>
              </a:spcBef>
              <a:buNone/>
            </a:pPr>
            <a:r>
              <a:rPr lang="en-US" sz="7200" b="1" dirty="0" smtClean="0">
                <a:solidFill>
                  <a:srgbClr val="FF0000"/>
                </a:solidFill>
                <a:latin typeface="Times New Roman" panose="02020603050405020304" pitchFamily="18" charset="0"/>
                <a:cs typeface="Times New Roman" panose="02020603050405020304" pitchFamily="18" charset="0"/>
              </a:rPr>
              <a:t>THE NIGERIAN INSTITUTE OF QUANTITY SURVEYORS</a:t>
            </a:r>
            <a:br>
              <a:rPr lang="en-US" sz="7200" b="1" dirty="0" smtClean="0">
                <a:solidFill>
                  <a:srgbClr val="FF0000"/>
                </a:solidFill>
                <a:latin typeface="Times New Roman" panose="02020603050405020304" pitchFamily="18" charset="0"/>
                <a:cs typeface="Times New Roman" panose="02020603050405020304" pitchFamily="18" charset="0"/>
              </a:rPr>
            </a:br>
            <a:br>
              <a:rPr lang="en-US" sz="7200" b="1" dirty="0" smtClean="0">
                <a:solidFill>
                  <a:srgbClr val="FF0000"/>
                </a:solidFill>
                <a:latin typeface="Times New Roman" panose="02020603050405020304" pitchFamily="18" charset="0"/>
                <a:cs typeface="Times New Roman" panose="02020603050405020304" pitchFamily="18" charset="0"/>
              </a:rPr>
            </a:br>
            <a:r>
              <a:rPr lang="en-US" sz="7200" b="1" dirty="0"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2-DAY NATIONAL SEMINAL (Train the Trainers) ON IMPORTANCE </a:t>
            </a:r>
            <a:endParaRPr lang="en-US" sz="7200" b="1" dirty="0"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endParaRPr>
          </a:p>
          <a:p>
            <a:pPr algn="ctr">
              <a:lnSpc>
                <a:spcPct val="70000"/>
              </a:lnSpc>
              <a:spcBef>
                <a:spcPts val="600"/>
              </a:spcBef>
              <a:buNone/>
            </a:pPr>
            <a:r>
              <a:rPr lang="en-US" sz="7200" b="1" dirty="0"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OF RESOURCES SCHEDULE FOR INCLUSIVE DEVELOPMENT OF THE CONSTRUCTION INDUSTRY</a:t>
            </a:r>
            <a:endParaRPr lang="en-US" sz="7200" b="1" dirty="0" smtClean="0">
              <a:gradFill>
                <a:gsLst>
                  <a:gs pos="0">
                    <a:srgbClr val="012D86"/>
                  </a:gs>
                  <a:gs pos="100000">
                    <a:srgbClr val="0E2557"/>
                  </a:gs>
                </a:gsLst>
                <a:lin scaled="0"/>
              </a:gradFill>
              <a:latin typeface="Times New Roman" panose="02020603050405020304" pitchFamily="18" charset="0"/>
              <a:cs typeface="Times New Roman" panose="02020603050405020304" pitchFamily="18" charset="0"/>
            </a:endParaRPr>
          </a:p>
          <a:p>
            <a:pPr algn="ctr">
              <a:lnSpc>
                <a:spcPct val="70000"/>
              </a:lnSpc>
              <a:buNone/>
            </a:pPr>
            <a:endParaRPr lang="en-US" sz="6400" b="1" dirty="0" smtClean="0">
              <a:latin typeface="Times New Roman" panose="02020603050405020304" pitchFamily="18" charset="0"/>
              <a:cs typeface="Times New Roman" panose="02020603050405020304" pitchFamily="18" charset="0"/>
            </a:endParaRPr>
          </a:p>
          <a:p>
            <a:pPr algn="ctr">
              <a:lnSpc>
                <a:spcPct val="70000"/>
              </a:lnSpc>
              <a:buNone/>
            </a:pPr>
            <a:r>
              <a:rPr lang="en-US" sz="6400" b="1" i="1" dirty="0" smtClean="0">
                <a:latin typeface="Times New Roman" panose="02020603050405020304" pitchFamily="18" charset="0"/>
                <a:cs typeface="Times New Roman" panose="02020603050405020304" pitchFamily="18" charset="0"/>
              </a:rPr>
              <a:t>HELD AT</a:t>
            </a:r>
            <a:endParaRPr lang="en-US" sz="6400" b="1" i="1" dirty="0" smtClean="0">
              <a:latin typeface="Times New Roman" panose="02020603050405020304" pitchFamily="18" charset="0"/>
              <a:cs typeface="Times New Roman" panose="02020603050405020304" pitchFamily="18" charset="0"/>
            </a:endParaRPr>
          </a:p>
          <a:p>
            <a:pPr algn="ctr">
              <a:lnSpc>
                <a:spcPct val="70000"/>
              </a:lnSpc>
              <a:buNone/>
            </a:pPr>
            <a:r>
              <a:rPr lang="en-US" sz="6400" b="1" dirty="0" smtClean="0">
                <a:gradFill>
                  <a:gsLst>
                    <a:gs pos="0">
                      <a:srgbClr val="14CD68"/>
                    </a:gs>
                    <a:gs pos="100000">
                      <a:srgbClr val="0B6E38"/>
                    </a:gs>
                  </a:gsLst>
                  <a:lin scaled="0"/>
                </a:gradFill>
                <a:latin typeface="Times New Roman" panose="02020603050405020304" pitchFamily="18" charset="0"/>
                <a:cs typeface="Times New Roman" panose="02020603050405020304" pitchFamily="18" charset="0"/>
              </a:rPr>
              <a:t>No. 24, NIQS CRESCENT, OFF MICHAEL AMA NNACI CADASTRAL ZONE B6, </a:t>
            </a:r>
            <a:endParaRPr lang="en-US" sz="6400" b="1" dirty="0" smtClean="0">
              <a:gradFill>
                <a:gsLst>
                  <a:gs pos="0">
                    <a:srgbClr val="14CD68"/>
                  </a:gs>
                  <a:gs pos="100000">
                    <a:srgbClr val="0B6E38"/>
                  </a:gs>
                </a:gsLst>
                <a:lin scaled="0"/>
              </a:gradFill>
              <a:latin typeface="Times New Roman" panose="02020603050405020304" pitchFamily="18" charset="0"/>
              <a:cs typeface="Times New Roman" panose="02020603050405020304" pitchFamily="18" charset="0"/>
            </a:endParaRPr>
          </a:p>
          <a:p>
            <a:pPr algn="ctr">
              <a:lnSpc>
                <a:spcPct val="70000"/>
              </a:lnSpc>
              <a:buNone/>
            </a:pPr>
            <a:r>
              <a:rPr lang="en-US" sz="6400" b="1" dirty="0" smtClean="0">
                <a:gradFill>
                  <a:gsLst>
                    <a:gs pos="0">
                      <a:srgbClr val="14CD68"/>
                    </a:gs>
                    <a:gs pos="100000">
                      <a:srgbClr val="0B6E38"/>
                    </a:gs>
                  </a:gsLst>
                  <a:lin scaled="0"/>
                </a:gradFill>
                <a:latin typeface="Times New Roman" panose="02020603050405020304" pitchFamily="18" charset="0"/>
                <a:cs typeface="Times New Roman" panose="02020603050405020304" pitchFamily="18" charset="0"/>
              </a:rPr>
              <a:t>MABUSHI DISTRICT, ABUJA</a:t>
            </a:r>
            <a:endParaRPr lang="en-US" sz="6400" b="1" dirty="0" smtClean="0">
              <a:latin typeface="Times New Roman" panose="02020603050405020304" pitchFamily="18" charset="0"/>
              <a:cs typeface="Times New Roman" panose="02020603050405020304" pitchFamily="18" charset="0"/>
            </a:endParaRPr>
          </a:p>
          <a:p>
            <a:pPr algn="ctr">
              <a:lnSpc>
                <a:spcPct val="70000"/>
              </a:lnSpc>
              <a:buNone/>
            </a:pPr>
            <a:endParaRPr lang="en-US" sz="6400" b="1" dirty="0" smtClean="0">
              <a:latin typeface="Times New Roman" panose="02020603050405020304" pitchFamily="18" charset="0"/>
              <a:cs typeface="Times New Roman" panose="02020603050405020304" pitchFamily="18" charset="0"/>
            </a:endParaRPr>
          </a:p>
          <a:p>
            <a:pPr algn="ctr">
              <a:lnSpc>
                <a:spcPct val="70000"/>
              </a:lnSpc>
              <a:buNone/>
            </a:pPr>
            <a:r>
              <a:rPr lang="en-US" sz="6400" b="1" i="1" dirty="0" smtClean="0">
                <a:latin typeface="Times New Roman" panose="02020603050405020304" pitchFamily="18" charset="0"/>
                <a:cs typeface="Times New Roman" panose="02020603050405020304" pitchFamily="18" charset="0"/>
              </a:rPr>
              <a:t>ON</a:t>
            </a:r>
            <a:endParaRPr lang="en-US" sz="6400" b="1" i="1" dirty="0" smtClean="0">
              <a:latin typeface="Times New Roman" panose="02020603050405020304" pitchFamily="18" charset="0"/>
              <a:cs typeface="Times New Roman" panose="02020603050405020304" pitchFamily="18" charset="0"/>
            </a:endParaRPr>
          </a:p>
          <a:p>
            <a:pPr algn="ctr">
              <a:lnSpc>
                <a:spcPct val="70000"/>
              </a:lnSpc>
              <a:buNone/>
            </a:pPr>
            <a:r>
              <a:rPr lang="en-US" sz="6400" b="1" dirty="0" smtClean="0">
                <a:gradFill>
                  <a:gsLst>
                    <a:gs pos="0">
                      <a:srgbClr val="FE4444"/>
                    </a:gs>
                    <a:gs pos="100000">
                      <a:srgbClr val="832B2B"/>
                    </a:gs>
                  </a:gsLst>
                  <a:lin scaled="0"/>
                </a:gradFill>
                <a:latin typeface="Times New Roman" panose="02020603050405020304" pitchFamily="18" charset="0"/>
                <a:cs typeface="Times New Roman" panose="02020603050405020304" pitchFamily="18" charset="0"/>
              </a:rPr>
              <a:t>MONDAY 29TH &amp; TUESDAY 30TH MARCH, 2021</a:t>
            </a:r>
            <a:endParaRPr lang="en-US" sz="6400" b="1" dirty="0" smtClean="0">
              <a:gradFill>
                <a:gsLst>
                  <a:gs pos="0">
                    <a:srgbClr val="FE4444"/>
                  </a:gs>
                  <a:gs pos="100000">
                    <a:srgbClr val="832B2B"/>
                  </a:gs>
                </a:gsLst>
                <a:lin scaled="0"/>
              </a:gradFill>
              <a:latin typeface="Times New Roman" panose="02020603050405020304" pitchFamily="18" charset="0"/>
              <a:cs typeface="Times New Roman" panose="02020603050405020304" pitchFamily="18" charset="0"/>
            </a:endParaRPr>
          </a:p>
          <a:p>
            <a:pPr algn="ctr">
              <a:lnSpc>
                <a:spcPct val="70000"/>
              </a:lnSpc>
              <a:buNone/>
            </a:pPr>
            <a:endParaRPr lang="en-US" sz="6400" b="1" dirty="0" smtClean="0">
              <a:latin typeface="Times New Roman" panose="02020603050405020304" pitchFamily="18" charset="0"/>
              <a:cs typeface="Times New Roman" panose="02020603050405020304" pitchFamily="18" charset="0"/>
            </a:endParaRPr>
          </a:p>
          <a:p>
            <a:pPr algn="ctr">
              <a:lnSpc>
                <a:spcPct val="80000"/>
              </a:lnSpc>
              <a:buNone/>
            </a:pPr>
            <a:r>
              <a:rPr lang="en-US" sz="6400" b="1" i="1" dirty="0" smtClean="0">
                <a:latin typeface="Times New Roman" panose="02020603050405020304" pitchFamily="18" charset="0"/>
                <a:cs typeface="Times New Roman" panose="02020603050405020304" pitchFamily="18" charset="0"/>
              </a:rPr>
              <a:t>PAPER</a:t>
            </a:r>
            <a:endParaRPr lang="en-US" sz="6400" b="1" i="1" dirty="0" smtClean="0">
              <a:latin typeface="Times New Roman" panose="02020603050405020304" pitchFamily="18" charset="0"/>
              <a:cs typeface="Times New Roman" panose="02020603050405020304" pitchFamily="18" charset="0"/>
            </a:endParaRPr>
          </a:p>
          <a:p>
            <a:pPr algn="ctr">
              <a:lnSpc>
                <a:spcPct val="80000"/>
              </a:lnSpc>
              <a:buNone/>
            </a:pPr>
            <a:r>
              <a:rPr lang="en-US" sz="6400" b="1" dirty="0" smtClean="0">
                <a:solidFill>
                  <a:srgbClr val="002060"/>
                </a:solidFill>
                <a:latin typeface="Times New Roman" panose="02020603050405020304" pitchFamily="18" charset="0"/>
                <a:cs typeface="Times New Roman" panose="02020603050405020304" pitchFamily="18" charset="0"/>
              </a:rPr>
              <a:t>RESOURCE SCHEDULE - A TOOL FOR EFFECTIVE MANAGEMENT OF CIVIL ENGINEERING PROJECTS    </a:t>
            </a:r>
            <a:r>
              <a:rPr lang="en-US" sz="7200" b="1" dirty="0" smtClean="0">
                <a:solidFill>
                  <a:srgbClr val="002060"/>
                </a:solidFill>
                <a:latin typeface="Times New Roman" panose="02020603050405020304" pitchFamily="18" charset="0"/>
                <a:cs typeface="Times New Roman" panose="02020603050405020304" pitchFamily="18" charset="0"/>
              </a:rPr>
              <a:t>  </a:t>
            </a:r>
            <a:r>
              <a:rPr lang="en-US" sz="7200" b="1" dirty="0" smtClean="0">
                <a:latin typeface="Times New Roman" panose="02020603050405020304" pitchFamily="18" charset="0"/>
                <a:cs typeface="Times New Roman" panose="02020603050405020304" pitchFamily="18" charset="0"/>
              </a:rPr>
              <a:t>                                   </a:t>
            </a:r>
            <a:endParaRPr lang="en-US" sz="7200" b="1" i="1" dirty="0" smtClean="0">
              <a:latin typeface="Times New Roman" panose="02020603050405020304" pitchFamily="18" charset="0"/>
              <a:cs typeface="Times New Roman" panose="02020603050405020304" pitchFamily="18" charset="0"/>
            </a:endParaRPr>
          </a:p>
          <a:p>
            <a:pPr algn="ctr">
              <a:buNone/>
            </a:pPr>
            <a:endParaRPr lang="en-US" sz="5600" b="1" i="1" dirty="0" smtClean="0">
              <a:latin typeface="Times New Roman" panose="02020603050405020304" pitchFamily="18" charset="0"/>
              <a:cs typeface="Times New Roman" panose="02020603050405020304" pitchFamily="18" charset="0"/>
            </a:endParaRPr>
          </a:p>
          <a:p>
            <a:pPr algn="ctr">
              <a:lnSpc>
                <a:spcPct val="80000"/>
              </a:lnSpc>
              <a:buNone/>
            </a:pPr>
            <a:r>
              <a:rPr lang="en-US" sz="5600" b="1" i="1" dirty="0" smtClean="0">
                <a:latin typeface="Times New Roman" panose="02020603050405020304" pitchFamily="18" charset="0"/>
                <a:cs typeface="Times New Roman" panose="02020603050405020304" pitchFamily="18" charset="0"/>
              </a:rPr>
              <a:t>Presented by:</a:t>
            </a:r>
            <a:endParaRPr lang="en-US" sz="5600" b="1" i="1" dirty="0" smtClean="0">
              <a:latin typeface="Times New Roman" panose="02020603050405020304" pitchFamily="18" charset="0"/>
              <a:cs typeface="Times New Roman" panose="02020603050405020304" pitchFamily="18" charset="0"/>
            </a:endParaRPr>
          </a:p>
          <a:p>
            <a:pPr algn="ctr">
              <a:lnSpc>
                <a:spcPct val="80000"/>
              </a:lnSpc>
              <a:buNone/>
            </a:pPr>
            <a:r>
              <a:rPr lang="en-US" sz="5600" b="1" i="1" dirty="0" smtClean="0">
                <a:latin typeface="Times New Roman" panose="02020603050405020304" pitchFamily="18" charset="0"/>
                <a:cs typeface="Times New Roman" panose="02020603050405020304" pitchFamily="18" charset="0"/>
              </a:rPr>
              <a:t>QS </a:t>
            </a:r>
            <a:r>
              <a:rPr lang="en-US" sz="5600" b="1" i="1" dirty="0" err="1" smtClean="0">
                <a:latin typeface="Times New Roman" panose="02020603050405020304" pitchFamily="18" charset="0"/>
                <a:cs typeface="Times New Roman" panose="02020603050405020304" pitchFamily="18" charset="0"/>
              </a:rPr>
              <a:t>Aderemi</a:t>
            </a:r>
            <a:r>
              <a:rPr lang="en-US" sz="5600" b="1" i="1" dirty="0" smtClean="0">
                <a:latin typeface="Times New Roman" panose="02020603050405020304" pitchFamily="18" charset="0"/>
                <a:cs typeface="Times New Roman" panose="02020603050405020304" pitchFamily="18" charset="0"/>
              </a:rPr>
              <a:t> </a:t>
            </a:r>
            <a:r>
              <a:rPr lang="en-US" sz="5600" b="1" i="1" dirty="0" err="1" smtClean="0">
                <a:latin typeface="Times New Roman" panose="02020603050405020304" pitchFamily="18" charset="0"/>
                <a:cs typeface="Times New Roman" panose="02020603050405020304" pitchFamily="18" charset="0"/>
              </a:rPr>
              <a:t>Muraina</a:t>
            </a:r>
            <a:r>
              <a:rPr lang="en-US" sz="5600" b="1" i="1" dirty="0" smtClean="0">
                <a:latin typeface="Times New Roman" panose="02020603050405020304" pitchFamily="18" charset="0"/>
                <a:cs typeface="Times New Roman" panose="02020603050405020304" pitchFamily="18" charset="0"/>
              </a:rPr>
              <a:t>  </a:t>
            </a:r>
            <a:r>
              <a:rPr lang="en-US" sz="4800" b="1" i="1" dirty="0" smtClean="0">
                <a:latin typeface="Times New Roman" panose="02020603050405020304" pitchFamily="18" charset="0"/>
                <a:cs typeface="Times New Roman" panose="02020603050405020304" pitchFamily="18" charset="0"/>
              </a:rPr>
              <a:t>FNIQS, MRICS, RQS</a:t>
            </a:r>
            <a:endParaRPr lang="en-US" sz="4800" b="1" i="1" dirty="0" smtClean="0">
              <a:latin typeface="Times New Roman" panose="02020603050405020304" pitchFamily="18" charset="0"/>
              <a:cs typeface="Times New Roman" panose="02020603050405020304" pitchFamily="18" charset="0"/>
            </a:endParaRPr>
          </a:p>
          <a:p>
            <a:pPr algn="ctr">
              <a:lnSpc>
                <a:spcPct val="80000"/>
              </a:lnSpc>
              <a:buNone/>
            </a:pPr>
            <a:r>
              <a:rPr lang="en-US" sz="5600" i="1" dirty="0" smtClean="0">
                <a:latin typeface="Times New Roman" panose="02020603050405020304" pitchFamily="18" charset="0"/>
                <a:cs typeface="Times New Roman" panose="02020603050405020304" pitchFamily="18" charset="0"/>
              </a:rPr>
              <a:t>Principal Partner, </a:t>
            </a:r>
            <a:r>
              <a:rPr lang="en-US" sz="5600" i="1" dirty="0" err="1" smtClean="0">
                <a:latin typeface="Times New Roman" panose="02020603050405020304" pitchFamily="18" charset="0"/>
                <a:cs typeface="Times New Roman" panose="02020603050405020304" pitchFamily="18" charset="0"/>
              </a:rPr>
              <a:t>Amaquants</a:t>
            </a:r>
            <a:r>
              <a:rPr lang="en-US" sz="5600" i="1" dirty="0" smtClean="0">
                <a:latin typeface="Times New Roman" panose="02020603050405020304" pitchFamily="18" charset="0"/>
                <a:cs typeface="Times New Roman" panose="02020603050405020304" pitchFamily="18" charset="0"/>
              </a:rPr>
              <a:t> Associates</a:t>
            </a:r>
            <a:endParaRPr lang="en-US" sz="5600" i="1" dirty="0" smtClean="0">
              <a:latin typeface="Times New Roman" panose="02020603050405020304" pitchFamily="18" charset="0"/>
              <a:cs typeface="Times New Roman" panose="02020603050405020304" pitchFamily="18" charset="0"/>
            </a:endParaRPr>
          </a:p>
          <a:p>
            <a:pPr algn="ctr">
              <a:lnSpc>
                <a:spcPct val="80000"/>
              </a:lnSpc>
              <a:buNone/>
            </a:pPr>
            <a:r>
              <a:rPr lang="en-US" sz="5600" i="1" dirty="0" smtClean="0">
                <a:latin typeface="Times New Roman" panose="02020603050405020304" pitchFamily="18" charset="0"/>
                <a:cs typeface="Times New Roman" panose="02020603050405020304" pitchFamily="18" charset="0"/>
              </a:rPr>
              <a:t>Abuja </a:t>
            </a:r>
            <a:endParaRPr lang="en-US" sz="5600" i="1" dirty="0" smtClean="0">
              <a:solidFill>
                <a:schemeClr val="tx1"/>
              </a:solidFill>
              <a:latin typeface="Times New Roman" panose="02020603050405020304" pitchFamily="18" charset="0"/>
              <a:cs typeface="Times New Roman" panose="02020603050405020304" pitchFamily="18" charset="0"/>
            </a:endParaRPr>
          </a:p>
          <a:p>
            <a:pPr algn="ctr">
              <a:buNone/>
            </a:pPr>
            <a:r>
              <a:rPr lang="en-US" sz="4000" b="1" i="1" dirty="0" smtClean="0">
                <a:latin typeface="Times New Roman" panose="02020603050405020304" pitchFamily="18" charset="0"/>
                <a:cs typeface="Times New Roman" panose="02020603050405020304" pitchFamily="18" charset="0"/>
              </a:rPr>
              <a:t>March, 2021</a:t>
            </a:r>
            <a:endParaRPr lang="en-US" sz="4000" b="1" i="1" dirty="0" smtClean="0">
              <a:solidFill>
                <a:schemeClr val="tx1"/>
              </a:solidFill>
              <a:latin typeface="Times New Roman" panose="02020603050405020304" pitchFamily="18" charset="0"/>
              <a:cs typeface="Times New Roman" panose="02020603050405020304" pitchFamily="18" charset="0"/>
            </a:endParaRPr>
          </a:p>
          <a:p>
            <a:pPr algn="ctr">
              <a:buNone/>
            </a:pPr>
            <a:endParaRPr lang="en-US" sz="4000" b="1" i="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66005" y="0"/>
            <a:ext cx="609600" cy="533400"/>
          </a:xfrm>
          <a:prstGeom prst="rect">
            <a:avLst/>
          </a:prstGeom>
        </p:spPr>
      </p:pic>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54070" y="5694045"/>
            <a:ext cx="609600" cy="320040"/>
          </a:xfrm>
          <a:prstGeom prst="rect">
            <a:avLst/>
          </a:prstGeom>
        </p:spPr>
      </p:pic>
      <p:graphicFrame>
        <p:nvGraphicFramePr>
          <p:cNvPr id="6" name="Object 5"/>
          <p:cNvGraphicFramePr/>
          <p:nvPr/>
        </p:nvGraphicFramePr>
        <p:xfrm>
          <a:off x="7225030" y="5732145"/>
          <a:ext cx="906780" cy="222885"/>
        </p:xfrm>
        <a:graphic>
          <a:graphicData uri="http://schemas.openxmlformats.org/presentationml/2006/ole">
            <mc:AlternateContent xmlns:mc="http://schemas.openxmlformats.org/markup-compatibility/2006">
              <mc:Choice xmlns:v="urn:schemas-microsoft-com:vml" Requires="v">
                <p:oleObj spid="_x0000_s7" name="" r:id="rId2" imgW="952500" imgH="381000" progId="CorelDRAW.Graphic.13">
                  <p:embed/>
                </p:oleObj>
              </mc:Choice>
              <mc:Fallback>
                <p:oleObj name="" r:id="rId2" imgW="952500" imgH="381000" progId="CorelDRAW.Graphic.13">
                  <p:embed/>
                  <p:pic>
                    <p:nvPicPr>
                      <p:cNvPr id="0" name="Picture 6"/>
                      <p:cNvPicPr/>
                      <p:nvPr/>
                    </p:nvPicPr>
                    <p:blipFill>
                      <a:blip r:embed="rId3"/>
                      <a:stretch>
                        <a:fillRect/>
                      </a:stretch>
                    </p:blipFill>
                    <p:spPr>
                      <a:xfrm>
                        <a:off x="7225030" y="5732145"/>
                        <a:ext cx="906780" cy="22288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349" y="295275"/>
            <a:ext cx="8596668" cy="678287"/>
          </a:xfrm>
        </p:spPr>
        <p:txBody>
          <a:bodyPr>
            <a:normAutofit/>
          </a:bodyPr>
          <a:lstStyle/>
          <a:p>
            <a:pPr algn="l"/>
            <a:r>
              <a:rPr lang="en-US" sz="2800" dirty="0">
                <a:solidFill>
                  <a:srgbClr val="FF0000"/>
                </a:solidFill>
                <a:latin typeface="Times New Roman" panose="02020603050405020304" pitchFamily="18" charset="0"/>
                <a:cs typeface="Times New Roman" panose="02020603050405020304" pitchFamily="18" charset="0"/>
                <a:sym typeface="+mn-ea"/>
              </a:rPr>
              <a:t>4. REAL-TIME DATA AND ANALYSIS</a:t>
            </a:r>
            <a:r>
              <a:rPr lang="en-US" sz="2800" dirty="0">
                <a:latin typeface="Times New Roman" panose="02020603050405020304" pitchFamily="18" charset="0"/>
                <a:cs typeface="Times New Roman" panose="02020603050405020304" pitchFamily="18" charset="0"/>
                <a:sym typeface="+mn-ea"/>
              </a:rPr>
              <a:t> </a:t>
            </a:r>
            <a:endParaRPr lang="en-US" sz="2800" dirty="0">
              <a:solidFill>
                <a:srgbClr val="FF0000"/>
              </a:solidFill>
            </a:endParaRPr>
          </a:p>
        </p:txBody>
      </p:sp>
      <p:sp>
        <p:nvSpPr>
          <p:cNvPr id="5" name="Content Placeholder 4"/>
          <p:cNvSpPr>
            <a:spLocks noGrp="1"/>
          </p:cNvSpPr>
          <p:nvPr>
            <p:ph idx="1"/>
          </p:nvPr>
        </p:nvSpPr>
        <p:spPr>
          <a:xfrm>
            <a:off x="0" y="663575"/>
            <a:ext cx="10669270" cy="5530850"/>
          </a:xfrm>
        </p:spPr>
        <p:txBody>
          <a:bodyPr>
            <a:noAutofit/>
          </a:bodyPr>
          <a:lstStyle/>
          <a:p>
            <a:pPr marL="914400" lvl="2" indent="0">
              <a:buFont typeface="Wingdings" panose="05000000000000000000" pitchFamily="2" charset="2"/>
              <a:buNone/>
            </a:pPr>
            <a:r>
              <a:rPr lang="en-US" sz="1800" dirty="0">
                <a:latin typeface="Times New Roman" panose="02020603050405020304" pitchFamily="18" charset="0"/>
                <a:cs typeface="Times New Roman" panose="02020603050405020304" pitchFamily="18" charset="0"/>
              </a:rPr>
              <a:t>Monitoring resource consumption in a project is critical to timely delivery and cost efficiency. Using technology to monitor your project in real-time provides key data and analysis. </a:t>
            </a:r>
            <a:endParaRPr lang="en-US" sz="1800" dirty="0">
              <a:latin typeface="Times New Roman" panose="02020603050405020304" pitchFamily="18" charset="0"/>
              <a:cs typeface="Times New Roman" panose="02020603050405020304" pitchFamily="18" charset="0"/>
            </a:endParaRPr>
          </a:p>
          <a:p>
            <a:pPr marL="914400" lvl="2" indent="0">
              <a:buFont typeface="Wingdings" panose="05000000000000000000" pitchFamily="2" charset="2"/>
              <a:buNone/>
            </a:pPr>
            <a:r>
              <a:rPr lang="en-US" sz="1800" b="1" dirty="0">
                <a:latin typeface="Times New Roman" panose="02020603050405020304" pitchFamily="18" charset="0"/>
                <a:cs typeface="Times New Roman" panose="02020603050405020304" pitchFamily="18" charset="0"/>
              </a:rPr>
              <a:t>TRACK PROJECTS </a:t>
            </a:r>
            <a:endParaRPr lang="en-US" sz="1800" b="1" dirty="0">
              <a:latin typeface="Times New Roman" panose="02020603050405020304" pitchFamily="18" charset="0"/>
              <a:cs typeface="Times New Roman" panose="02020603050405020304" pitchFamily="18" charset="0"/>
            </a:endParaRPr>
          </a:p>
          <a:p>
            <a:pPr marL="914400" lvl="2" indent="0">
              <a:buFont typeface="Wingdings" panose="05000000000000000000" pitchFamily="2" charset="2"/>
              <a:buNone/>
            </a:pPr>
            <a:r>
              <a:rPr lang="en-US" sz="1800" dirty="0">
                <a:latin typeface="Times New Roman" panose="02020603050405020304" pitchFamily="18" charset="0"/>
                <a:cs typeface="Times New Roman" panose="02020603050405020304" pitchFamily="18" charset="0"/>
              </a:rPr>
              <a:t>Since resources and employees assigned to a project may be in different locations or on different teams, it's important to have a centralized system that provides full visibility into how resources are being used. </a:t>
            </a:r>
            <a:endParaRPr lang="en-US" sz="1800" dirty="0">
              <a:latin typeface="Times New Roman" panose="02020603050405020304" pitchFamily="18" charset="0"/>
              <a:cs typeface="Times New Roman" panose="02020603050405020304" pitchFamily="18" charset="0"/>
            </a:endParaRPr>
          </a:p>
          <a:p>
            <a:pPr marL="914400" lvl="2" indent="0">
              <a:buFont typeface="Wingdings" panose="05000000000000000000" pitchFamily="2" charset="2"/>
              <a:buNone/>
            </a:pPr>
            <a:r>
              <a:rPr lang="en-US" sz="1800" dirty="0">
                <a:latin typeface="Times New Roman" panose="02020603050405020304" pitchFamily="18" charset="0"/>
                <a:cs typeface="Times New Roman" panose="02020603050405020304" pitchFamily="18" charset="0"/>
              </a:rPr>
              <a:t>Software solutions provide these insights to help you see how the project is progressing in real-time with daily reports. </a:t>
            </a:r>
            <a:endParaRPr lang="en-US" sz="1800" dirty="0">
              <a:latin typeface="Times New Roman" panose="02020603050405020304" pitchFamily="18" charset="0"/>
              <a:cs typeface="Times New Roman" panose="02020603050405020304" pitchFamily="18" charset="0"/>
            </a:endParaRPr>
          </a:p>
          <a:p>
            <a:pPr marL="914400" lvl="2" indent="0">
              <a:buFont typeface="Wingdings" panose="05000000000000000000" pitchFamily="2" charset="2"/>
              <a:buNone/>
            </a:pPr>
            <a:r>
              <a:rPr lang="en-US" sz="1800" b="1" dirty="0">
                <a:latin typeface="Times New Roman" panose="02020603050405020304" pitchFamily="18" charset="0"/>
                <a:cs typeface="Times New Roman" panose="02020603050405020304" pitchFamily="18" charset="0"/>
              </a:rPr>
              <a:t>BE READY TO RE-ALLOCATE </a:t>
            </a:r>
            <a:endParaRPr lang="en-US" sz="1800" b="1" dirty="0">
              <a:latin typeface="Times New Roman" panose="02020603050405020304" pitchFamily="18" charset="0"/>
              <a:cs typeface="Times New Roman" panose="02020603050405020304" pitchFamily="18" charset="0"/>
            </a:endParaRPr>
          </a:p>
          <a:p>
            <a:pPr marL="914400" lvl="2" indent="0">
              <a:buFont typeface="Wingdings" panose="05000000000000000000" pitchFamily="2" charset="2"/>
              <a:buNone/>
            </a:pPr>
            <a:r>
              <a:rPr lang="en-US" sz="1800" dirty="0">
                <a:latin typeface="Times New Roman" panose="02020603050405020304" pitchFamily="18" charset="0"/>
                <a:cs typeface="Times New Roman" panose="02020603050405020304" pitchFamily="18" charset="0"/>
              </a:rPr>
              <a:t>No matter how well you initially allocated your resources, projects change along the way. With proper real-time analysis, you can see if you have over-allocated or under-allocated your resources. </a:t>
            </a:r>
            <a:endParaRPr lang="en-US" sz="1800" dirty="0">
              <a:latin typeface="Times New Roman" panose="02020603050405020304" pitchFamily="18" charset="0"/>
              <a:cs typeface="Times New Roman" panose="02020603050405020304" pitchFamily="18" charset="0"/>
            </a:endParaRPr>
          </a:p>
          <a:p>
            <a:pPr marL="914400" lvl="2" indent="0">
              <a:buFont typeface="Wingdings" panose="05000000000000000000" pitchFamily="2" charset="2"/>
              <a:buNone/>
            </a:pPr>
            <a:r>
              <a:rPr lang="en-US" sz="1800" dirty="0">
                <a:latin typeface="Times New Roman" panose="02020603050405020304" pitchFamily="18" charset="0"/>
                <a:cs typeface="Times New Roman" panose="02020603050405020304" pitchFamily="18" charset="0"/>
              </a:rPr>
              <a:t>Realizing these issues immediately allows you to make necessary adjustments without sacrificing delays in the project or increasing labor cost by paying overtime because workers are taking on more tasks than necessary. </a:t>
            </a:r>
            <a:endParaRPr lang="en-US" sz="1800" dirty="0">
              <a:latin typeface="Times New Roman" panose="02020603050405020304" pitchFamily="18" charset="0"/>
              <a:cs typeface="Times New Roman" panose="02020603050405020304" pitchFamily="18" charset="0"/>
            </a:endParaRPr>
          </a:p>
          <a:p>
            <a:pPr marL="914400" lvl="2" indent="0">
              <a:buFont typeface="Wingdings" panose="05000000000000000000" pitchFamily="2" charset="2"/>
              <a:buNone/>
            </a:pPr>
            <a:r>
              <a:rPr lang="en-US" sz="1800" b="1" dirty="0">
                <a:latin typeface="Times New Roman" panose="02020603050405020304" pitchFamily="18" charset="0"/>
                <a:cs typeface="Times New Roman" panose="02020603050405020304" pitchFamily="18" charset="0"/>
              </a:rPr>
              <a:t>ANTICIPATE DELAYS </a:t>
            </a:r>
            <a:endParaRPr lang="en-US" sz="1800" b="1" dirty="0">
              <a:latin typeface="Times New Roman" panose="02020603050405020304" pitchFamily="18" charset="0"/>
              <a:cs typeface="Times New Roman" panose="02020603050405020304" pitchFamily="18" charset="0"/>
            </a:endParaRPr>
          </a:p>
          <a:p>
            <a:pPr marL="914400" lvl="2" indent="0">
              <a:buFont typeface="Wingdings" panose="05000000000000000000" pitchFamily="2" charset="2"/>
              <a:buNone/>
            </a:pPr>
            <a:r>
              <a:rPr lang="en-US" sz="1800" dirty="0">
                <a:latin typeface="Times New Roman" panose="02020603050405020304" pitchFamily="18" charset="0"/>
                <a:cs typeface="Times New Roman" panose="02020603050405020304" pitchFamily="18" charset="0"/>
              </a:rPr>
              <a:t>Sometimes delays are necessary for various reasons. Data analysis can help you predict them in advance and adjust deadlines well ahead of time instead of at the last minute. Last-minute deadline adjustments can leave you scrambling to re-allocate resources and can cause even longer project. </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4754388" y="6304120"/>
            <a:ext cx="683339" cy="365125"/>
          </a:xfrm>
        </p:spPr>
        <p:txBody>
          <a:bodyPr/>
          <a:lstStyle/>
          <a:p>
            <a:r>
              <a:rPr lang="en-US" sz="1400" dirty="0">
                <a:solidFill>
                  <a:schemeClr val="tx1"/>
                </a:solidFill>
              </a:rPr>
              <a:t>9</a:t>
            </a:r>
            <a:endParaRPr lang="en-US" sz="14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565" y="609599"/>
            <a:ext cx="8776137" cy="1555531"/>
          </a:xfrm>
        </p:spPr>
        <p:txBody>
          <a:bodyPr>
            <a:normAutofit/>
          </a:bodyPr>
          <a:lstStyle/>
          <a:p>
            <a:r>
              <a:rPr lang="en-US" sz="3100" dirty="0">
                <a:solidFill>
                  <a:srgbClr val="00B050"/>
                </a:solidFill>
                <a:sym typeface="+mn-ea"/>
              </a:rPr>
              <a:t>5. PLAN IN ADVANCE</a:t>
            </a:r>
            <a:endParaRPr lang="en-US" sz="3100" dirty="0">
              <a:solidFill>
                <a:srgbClr val="00B050"/>
              </a:solidFill>
              <a:sym typeface="+mn-ea"/>
            </a:endParaRPr>
          </a:p>
        </p:txBody>
      </p:sp>
      <p:sp>
        <p:nvSpPr>
          <p:cNvPr id="3" name="Content Placeholder 2"/>
          <p:cNvSpPr>
            <a:spLocks noGrp="1"/>
          </p:cNvSpPr>
          <p:nvPr>
            <p:ph idx="1"/>
          </p:nvPr>
        </p:nvSpPr>
        <p:spPr>
          <a:xfrm>
            <a:off x="1009015" y="1152525"/>
            <a:ext cx="9343390" cy="5006975"/>
          </a:xfrm>
        </p:spPr>
        <p:txBody>
          <a:bodyPr>
            <a:normAutofit fontScale="25000"/>
          </a:bodyPr>
          <a:lstStyle/>
          <a:p>
            <a:pPr>
              <a:buNone/>
            </a:pPr>
            <a:r>
              <a:rPr lang="en-US" dirty="0" smtClean="0"/>
              <a:t>	</a:t>
            </a:r>
            <a:endParaRPr lang="en-US" dirty="0" smtClean="0"/>
          </a:p>
          <a:p>
            <a:pPr>
              <a:lnSpc>
                <a:spcPct val="90000"/>
              </a:lnSpc>
              <a:buNone/>
            </a:pPr>
            <a:r>
              <a:rPr lang="en-US" sz="1900" dirty="0">
                <a:latin typeface="Times New Roman" panose="02020603050405020304" pitchFamily="18" charset="0"/>
                <a:cs typeface="Times New Roman" panose="02020603050405020304" pitchFamily="18" charset="0"/>
              </a:rPr>
              <a:t> </a:t>
            </a:r>
            <a:r>
              <a:rPr lang="en-US" sz="7600" dirty="0">
                <a:latin typeface="Times New Roman" panose="02020603050405020304" pitchFamily="18" charset="0"/>
                <a:cs typeface="Times New Roman" panose="02020603050405020304" pitchFamily="18" charset="0"/>
              </a:rPr>
              <a:t>Resource scheduling helps you plan ahead for future projects by anticipating future capacity </a:t>
            </a:r>
            <a:endParaRPr lang="en-US" sz="7600" dirty="0">
              <a:latin typeface="Times New Roman" panose="02020603050405020304" pitchFamily="18" charset="0"/>
              <a:cs typeface="Times New Roman" panose="02020603050405020304" pitchFamily="18" charset="0"/>
            </a:endParaRPr>
          </a:p>
          <a:p>
            <a:pPr>
              <a:lnSpc>
                <a:spcPct val="90000"/>
              </a:lnSpc>
              <a:buNone/>
            </a:pPr>
            <a:r>
              <a:rPr lang="en-US" sz="7600" dirty="0">
                <a:latin typeface="Times New Roman" panose="02020603050405020304" pitchFamily="18" charset="0"/>
                <a:cs typeface="Times New Roman" panose="02020603050405020304" pitchFamily="18" charset="0"/>
                <a:sym typeface="+mn-ea"/>
              </a:rPr>
              <a:t>and demand. Here are some ways it helps you prepare. </a:t>
            </a:r>
            <a:endParaRPr lang="en-US" sz="7600" dirty="0">
              <a:latin typeface="Times New Roman" panose="02020603050405020304" pitchFamily="18" charset="0"/>
              <a:cs typeface="Times New Roman" panose="02020603050405020304" pitchFamily="18" charset="0"/>
            </a:endParaRPr>
          </a:p>
          <a:p>
            <a:pPr>
              <a:lnSpc>
                <a:spcPct val="90000"/>
              </a:lnSpc>
              <a:buNone/>
            </a:pPr>
            <a:endParaRPr lang="en-US" sz="7600" dirty="0">
              <a:latin typeface="Times New Roman" panose="02020603050405020304" pitchFamily="18" charset="0"/>
              <a:cs typeface="Times New Roman" panose="02020603050405020304" pitchFamily="18" charset="0"/>
            </a:endParaRPr>
          </a:p>
          <a:p>
            <a:pPr>
              <a:lnSpc>
                <a:spcPct val="90000"/>
              </a:lnSpc>
              <a:buNone/>
            </a:pPr>
            <a:r>
              <a:rPr lang="en-US" sz="7600" b="1" dirty="0">
                <a:latin typeface="Times New Roman" panose="02020603050405020304" pitchFamily="18" charset="0"/>
                <a:cs typeface="Times New Roman" panose="02020603050405020304" pitchFamily="18" charset="0"/>
              </a:rPr>
              <a:t>MONITOR DEMAND </a:t>
            </a:r>
            <a:endParaRPr lang="en-US" sz="7600" b="1" dirty="0">
              <a:latin typeface="Times New Roman" panose="02020603050405020304" pitchFamily="18" charset="0"/>
              <a:cs typeface="Times New Roman" panose="02020603050405020304" pitchFamily="18" charset="0"/>
            </a:endParaRPr>
          </a:p>
          <a:p>
            <a:pPr>
              <a:lnSpc>
                <a:spcPct val="90000"/>
              </a:lnSpc>
              <a:buNone/>
            </a:pPr>
            <a:r>
              <a:rPr lang="en-US" sz="7600" dirty="0">
                <a:latin typeface="Times New Roman" panose="02020603050405020304" pitchFamily="18" charset="0"/>
                <a:cs typeface="Times New Roman" panose="02020603050405020304" pitchFamily="18" charset="0"/>
              </a:rPr>
              <a:t>Proper scheduling allows you to evaluate which resources are in high demand. You can </a:t>
            </a:r>
            <a:endParaRPr lang="en-US" sz="7600" dirty="0">
              <a:latin typeface="Times New Roman" panose="02020603050405020304" pitchFamily="18" charset="0"/>
              <a:cs typeface="Times New Roman" panose="02020603050405020304" pitchFamily="18" charset="0"/>
            </a:endParaRPr>
          </a:p>
          <a:p>
            <a:pPr>
              <a:lnSpc>
                <a:spcPct val="90000"/>
              </a:lnSpc>
              <a:buNone/>
            </a:pPr>
            <a:r>
              <a:rPr lang="en-US" sz="7600" dirty="0">
                <a:latin typeface="Times New Roman" panose="02020603050405020304" pitchFamily="18" charset="0"/>
                <a:cs typeface="Times New Roman" panose="02020603050405020304" pitchFamily="18" charset="0"/>
                <a:sym typeface="+mn-ea"/>
              </a:rPr>
              <a:t>schedule your projects well ahead of time and delay future tasks based on constraints you </a:t>
            </a:r>
            <a:endParaRPr lang="en-US" sz="7600" dirty="0">
              <a:latin typeface="Times New Roman" panose="02020603050405020304" pitchFamily="18" charset="0"/>
              <a:cs typeface="Times New Roman" panose="02020603050405020304" pitchFamily="18" charset="0"/>
              <a:sym typeface="+mn-ea"/>
            </a:endParaRPr>
          </a:p>
          <a:p>
            <a:pPr>
              <a:lnSpc>
                <a:spcPct val="90000"/>
              </a:lnSpc>
              <a:buNone/>
            </a:pPr>
            <a:r>
              <a:rPr lang="en-US" sz="7600" dirty="0">
                <a:latin typeface="Times New Roman" panose="02020603050405020304" pitchFamily="18" charset="0"/>
                <a:cs typeface="Times New Roman" panose="02020603050405020304" pitchFamily="18" charset="0"/>
                <a:sym typeface="+mn-ea"/>
              </a:rPr>
              <a:t>anticipate. </a:t>
            </a:r>
            <a:endParaRPr lang="en-US" sz="7600" dirty="0">
              <a:latin typeface="Times New Roman" panose="02020603050405020304" pitchFamily="18" charset="0"/>
              <a:cs typeface="Times New Roman" panose="02020603050405020304" pitchFamily="18" charset="0"/>
            </a:endParaRPr>
          </a:p>
          <a:p>
            <a:pPr>
              <a:lnSpc>
                <a:spcPct val="90000"/>
              </a:lnSpc>
              <a:buNone/>
            </a:pPr>
            <a:endParaRPr lang="en-US" sz="7600" b="1" dirty="0">
              <a:latin typeface="Times New Roman" panose="02020603050405020304" pitchFamily="18" charset="0"/>
              <a:cs typeface="Times New Roman" panose="02020603050405020304" pitchFamily="18" charset="0"/>
            </a:endParaRPr>
          </a:p>
          <a:p>
            <a:pPr>
              <a:lnSpc>
                <a:spcPct val="90000"/>
              </a:lnSpc>
              <a:buNone/>
            </a:pPr>
            <a:r>
              <a:rPr lang="en-US" sz="7600" b="1" dirty="0">
                <a:latin typeface="Times New Roman" panose="02020603050405020304" pitchFamily="18" charset="0"/>
                <a:cs typeface="Times New Roman" panose="02020603050405020304" pitchFamily="18" charset="0"/>
              </a:rPr>
              <a:t>UNDERSTAND TRENDS </a:t>
            </a:r>
            <a:endParaRPr lang="en-US" sz="7600" b="1" dirty="0">
              <a:latin typeface="Times New Roman" panose="02020603050405020304" pitchFamily="18" charset="0"/>
              <a:cs typeface="Times New Roman" panose="02020603050405020304" pitchFamily="18" charset="0"/>
            </a:endParaRPr>
          </a:p>
          <a:p>
            <a:pPr>
              <a:lnSpc>
                <a:spcPct val="90000"/>
              </a:lnSpc>
              <a:buNone/>
            </a:pPr>
            <a:r>
              <a:rPr lang="en-US" sz="7600" dirty="0">
                <a:latin typeface="Times New Roman" panose="02020603050405020304" pitchFamily="18" charset="0"/>
                <a:cs typeface="Times New Roman" panose="02020603050405020304" pitchFamily="18" charset="0"/>
              </a:rPr>
              <a:t>Resource scheduling also involves evaluating trends. You take into account seasonal highs and </a:t>
            </a:r>
            <a:endParaRPr lang="en-US" sz="7600" dirty="0">
              <a:latin typeface="Times New Roman" panose="02020603050405020304" pitchFamily="18" charset="0"/>
              <a:cs typeface="Times New Roman" panose="02020603050405020304" pitchFamily="18" charset="0"/>
            </a:endParaRPr>
          </a:p>
          <a:p>
            <a:pPr>
              <a:lnSpc>
                <a:spcPct val="90000"/>
              </a:lnSpc>
              <a:buNone/>
            </a:pPr>
            <a:r>
              <a:rPr lang="en-US" sz="7600" dirty="0">
                <a:latin typeface="Times New Roman" panose="02020603050405020304" pitchFamily="18" charset="0"/>
                <a:cs typeface="Times New Roman" panose="02020603050405020304" pitchFamily="18" charset="0"/>
                <a:sym typeface="+mn-ea"/>
              </a:rPr>
              <a:t>lows and adjust your scheduling to anticipate bottlenecks and low activity periods. </a:t>
            </a:r>
            <a:endParaRPr lang="en-US" sz="7600" dirty="0">
              <a:latin typeface="Times New Roman" panose="02020603050405020304" pitchFamily="18" charset="0"/>
              <a:cs typeface="Times New Roman" panose="02020603050405020304" pitchFamily="18" charset="0"/>
            </a:endParaRPr>
          </a:p>
          <a:p>
            <a:pPr>
              <a:lnSpc>
                <a:spcPct val="90000"/>
              </a:lnSpc>
              <a:buNone/>
            </a:pPr>
            <a:endParaRPr lang="en-US" sz="7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4754388" y="6314630"/>
            <a:ext cx="683339" cy="365125"/>
          </a:xfrm>
        </p:spPr>
        <p:txBody>
          <a:bodyPr/>
          <a:lstStyle/>
          <a:p>
            <a:r>
              <a:rPr lang="en-US" sz="1200" dirty="0">
                <a:solidFill>
                  <a:schemeClr val="tx1"/>
                </a:solidFill>
              </a:rPr>
              <a:t>10</a:t>
            </a:r>
            <a:endParaRPr lang="en-US" sz="12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b="1" dirty="0">
                <a:solidFill>
                  <a:schemeClr val="tx1"/>
                </a:solidFill>
              </a:rPr>
            </a:br>
            <a:endParaRPr lang="en-US" dirty="0">
              <a:solidFill>
                <a:schemeClr val="tx1"/>
              </a:solidFill>
            </a:endParaRPr>
          </a:p>
        </p:txBody>
      </p:sp>
      <p:sp>
        <p:nvSpPr>
          <p:cNvPr id="3" name="Content Placeholder 2"/>
          <p:cNvSpPr>
            <a:spLocks noGrp="1"/>
          </p:cNvSpPr>
          <p:nvPr>
            <p:ph idx="1"/>
          </p:nvPr>
        </p:nvSpPr>
        <p:spPr>
          <a:xfrm>
            <a:off x="587375" y="172720"/>
            <a:ext cx="11056620" cy="5831840"/>
          </a:xfrm>
        </p:spPr>
        <p:txBody>
          <a:bodyPr>
            <a:noAutofit/>
          </a:bodyPr>
          <a:lstStyle/>
          <a:p>
            <a:pPr>
              <a:buNone/>
            </a:pPr>
            <a:r>
              <a:rPr lang="en-US" sz="2400" b="1" dirty="0">
                <a:solidFill>
                  <a:srgbClr val="C00000"/>
                </a:solidFill>
                <a:latin typeface="Times New Roman" panose="02020603050405020304" pitchFamily="18" charset="0"/>
                <a:cs typeface="Times New Roman" panose="02020603050405020304" pitchFamily="18" charset="0"/>
                <a:sym typeface="+mn-ea"/>
              </a:rPr>
              <a:t>6. IMPROVE EMPLOYEE TRUST </a:t>
            </a:r>
            <a:endParaRPr lang="en-US" sz="2400" b="1" dirty="0">
              <a:solidFill>
                <a:srgbClr val="C00000"/>
              </a:solidFill>
              <a:latin typeface="Times New Roman" panose="02020603050405020304" pitchFamily="18" charset="0"/>
              <a:cs typeface="Times New Roman" panose="02020603050405020304" pitchFamily="18" charset="0"/>
            </a:endParaRPr>
          </a:p>
          <a:p>
            <a:pPr>
              <a:lnSpc>
                <a:spcPct val="90000"/>
              </a:lnSpc>
              <a:buNone/>
            </a:pPr>
            <a:r>
              <a:rPr lang="en-US" sz="1900" dirty="0">
                <a:latin typeface="Times New Roman" panose="02020603050405020304" pitchFamily="18" charset="0"/>
                <a:cs typeface="Times New Roman" panose="02020603050405020304" pitchFamily="18" charset="0"/>
                <a:sym typeface="+mn-ea"/>
              </a:rPr>
              <a:t>Resource planning also improves employee trust. When you have an accurate system, it </a:t>
            </a:r>
            <a:endParaRPr lang="en-US" sz="1900" dirty="0">
              <a:latin typeface="Times New Roman" panose="02020603050405020304" pitchFamily="18" charset="0"/>
              <a:cs typeface="Times New Roman" panose="02020603050405020304" pitchFamily="18" charset="0"/>
              <a:sym typeface="+mn-ea"/>
            </a:endParaRPr>
          </a:p>
          <a:p>
            <a:pPr>
              <a:lnSpc>
                <a:spcPct val="90000"/>
              </a:lnSpc>
              <a:buNone/>
            </a:pPr>
            <a:r>
              <a:rPr lang="en-US" sz="1900" dirty="0">
                <a:latin typeface="Times New Roman" panose="02020603050405020304" pitchFamily="18" charset="0"/>
                <a:cs typeface="Times New Roman" panose="02020603050405020304" pitchFamily="18" charset="0"/>
                <a:sym typeface="+mn-ea"/>
              </a:rPr>
              <a:t>doesn't put any undue burdens or demands on employees. They trust the schedule because it </a:t>
            </a:r>
            <a:endParaRPr lang="en-US" sz="1900" dirty="0">
              <a:latin typeface="Times New Roman" panose="02020603050405020304" pitchFamily="18" charset="0"/>
              <a:cs typeface="Times New Roman" panose="02020603050405020304" pitchFamily="18" charset="0"/>
              <a:sym typeface="+mn-ea"/>
            </a:endParaRPr>
          </a:p>
          <a:p>
            <a:pPr>
              <a:lnSpc>
                <a:spcPct val="90000"/>
              </a:lnSpc>
              <a:buNone/>
            </a:pPr>
            <a:r>
              <a:rPr lang="en-US" sz="1900" dirty="0">
                <a:latin typeface="Times New Roman" panose="02020603050405020304" pitchFamily="18" charset="0"/>
                <a:cs typeface="Times New Roman" panose="02020603050405020304" pitchFamily="18" charset="0"/>
                <a:sym typeface="+mn-ea"/>
              </a:rPr>
              <a:t>gives them proper insight into busy times so they can plan days off well in advance. This </a:t>
            </a:r>
            <a:endParaRPr lang="en-US" sz="1900" dirty="0">
              <a:latin typeface="Times New Roman" panose="02020603050405020304" pitchFamily="18" charset="0"/>
              <a:cs typeface="Times New Roman" panose="02020603050405020304" pitchFamily="18" charset="0"/>
              <a:sym typeface="+mn-ea"/>
            </a:endParaRPr>
          </a:p>
          <a:p>
            <a:pPr>
              <a:lnSpc>
                <a:spcPct val="70000"/>
              </a:lnSpc>
              <a:buNone/>
            </a:pPr>
            <a:r>
              <a:rPr lang="en-US" sz="1900" dirty="0">
                <a:latin typeface="Times New Roman" panose="02020603050405020304" pitchFamily="18" charset="0"/>
                <a:cs typeface="Times New Roman" panose="02020603050405020304" pitchFamily="18" charset="0"/>
                <a:sym typeface="+mn-ea"/>
              </a:rPr>
              <a:t>improves the work environment and employee accountability. </a:t>
            </a:r>
            <a:endParaRPr lang="en-US" sz="1900" dirty="0">
              <a:latin typeface="Times New Roman" panose="02020603050405020304" pitchFamily="18" charset="0"/>
              <a:cs typeface="Times New Roman" panose="02020603050405020304" pitchFamily="18" charset="0"/>
              <a:sym typeface="+mn-ea"/>
            </a:endParaRPr>
          </a:p>
          <a:p>
            <a:pPr>
              <a:lnSpc>
                <a:spcPct val="70000"/>
              </a:lnSpc>
              <a:buNone/>
            </a:pPr>
            <a:endParaRPr lang="en-US" sz="1900" dirty="0">
              <a:latin typeface="Times New Roman" panose="02020603050405020304" pitchFamily="18" charset="0"/>
              <a:cs typeface="Times New Roman" panose="02020603050405020304" pitchFamily="18" charset="0"/>
            </a:endParaRPr>
          </a:p>
          <a:p>
            <a:pPr>
              <a:lnSpc>
                <a:spcPct val="70000"/>
              </a:lnSpc>
              <a:buNone/>
            </a:pPr>
            <a:r>
              <a:rPr lang="en-US" sz="1900" dirty="0">
                <a:latin typeface="Times New Roman" panose="02020603050405020304" pitchFamily="18" charset="0"/>
                <a:cs typeface="Times New Roman" panose="02020603050405020304" pitchFamily="18" charset="0"/>
              </a:rPr>
              <a:t>Resource scheduling is essential to project management. Without proper resource scheduling, </a:t>
            </a:r>
            <a:endParaRPr lang="en-US" sz="1900" dirty="0">
              <a:latin typeface="Times New Roman" panose="02020603050405020304" pitchFamily="18" charset="0"/>
              <a:cs typeface="Times New Roman" panose="02020603050405020304" pitchFamily="18" charset="0"/>
            </a:endParaRPr>
          </a:p>
          <a:p>
            <a:pPr>
              <a:lnSpc>
                <a:spcPct val="70000"/>
              </a:lnSpc>
              <a:buNone/>
            </a:pPr>
            <a:r>
              <a:rPr lang="en-US" sz="1900" dirty="0">
                <a:latin typeface="Times New Roman" panose="02020603050405020304" pitchFamily="18" charset="0"/>
                <a:cs typeface="Times New Roman" panose="02020603050405020304" pitchFamily="18" charset="0"/>
                <a:sym typeface="+mn-ea"/>
              </a:rPr>
              <a:t>projects don't meet deadlines, go over budget, and put added strain on employees and resources. </a:t>
            </a:r>
            <a:endParaRPr lang="en-US" sz="1900" dirty="0">
              <a:latin typeface="Times New Roman" panose="02020603050405020304" pitchFamily="18" charset="0"/>
              <a:cs typeface="Times New Roman" panose="02020603050405020304" pitchFamily="18" charset="0"/>
            </a:endParaRPr>
          </a:p>
          <a:p>
            <a:pPr>
              <a:lnSpc>
                <a:spcPct val="70000"/>
              </a:lnSpc>
              <a:buNone/>
            </a:pPr>
            <a:endParaRPr lang="en-US" sz="1900" dirty="0">
              <a:latin typeface="Times New Roman" panose="02020603050405020304" pitchFamily="18" charset="0"/>
              <a:cs typeface="Times New Roman" panose="02020603050405020304" pitchFamily="18" charset="0"/>
            </a:endParaRPr>
          </a:p>
          <a:p>
            <a:pPr>
              <a:lnSpc>
                <a:spcPct val="70000"/>
              </a:lnSpc>
              <a:buNone/>
            </a:pPr>
            <a:r>
              <a:rPr lang="en-US" sz="1900" dirty="0">
                <a:latin typeface="Times New Roman" panose="02020603050405020304" pitchFamily="18" charset="0"/>
                <a:cs typeface="Times New Roman" panose="02020603050405020304" pitchFamily="18" charset="0"/>
              </a:rPr>
              <a:t>The process can be complex, but a resource scheduling helps to </a:t>
            </a:r>
            <a:r>
              <a:rPr lang="en-US" sz="1900" dirty="0">
                <a:latin typeface="Times New Roman" panose="02020603050405020304" pitchFamily="18" charset="0"/>
                <a:cs typeface="Times New Roman" panose="02020603050405020304" pitchFamily="18" charset="0"/>
                <a:sym typeface="+mn-ea"/>
              </a:rPr>
              <a:t>identify resource availability and capacity, </a:t>
            </a:r>
            <a:endParaRPr lang="en-US" sz="1900" dirty="0">
              <a:latin typeface="Times New Roman" panose="02020603050405020304" pitchFamily="18" charset="0"/>
              <a:cs typeface="Times New Roman" panose="02020603050405020304" pitchFamily="18" charset="0"/>
              <a:sym typeface="+mn-ea"/>
            </a:endParaRPr>
          </a:p>
          <a:p>
            <a:pPr>
              <a:lnSpc>
                <a:spcPct val="70000"/>
              </a:lnSpc>
              <a:buNone/>
            </a:pPr>
            <a:r>
              <a:rPr lang="en-US" sz="1900" dirty="0">
                <a:latin typeface="Times New Roman" panose="02020603050405020304" pitchFamily="18" charset="0"/>
                <a:cs typeface="Times New Roman" panose="02020603050405020304" pitchFamily="18" charset="0"/>
                <a:sym typeface="+mn-ea"/>
              </a:rPr>
              <a:t>properly allocate resources, make better estimates, and analyze data for better decision-making.</a:t>
            </a:r>
            <a:r>
              <a:rPr lang="en-US" sz="1900" dirty="0">
                <a:latin typeface="Times New Roman" panose="02020603050405020304" pitchFamily="18" charset="0"/>
                <a:cs typeface="Times New Roman" panose="02020603050405020304" pitchFamily="18" charset="0"/>
                <a:sym typeface="+mn-ea"/>
              </a:rPr>
              <a:t> </a:t>
            </a:r>
            <a:endParaRPr lang="en-US" sz="1900" dirty="0">
              <a:latin typeface="Times New Roman" panose="02020603050405020304" pitchFamily="18" charset="0"/>
              <a:cs typeface="Times New Roman" panose="02020603050405020304" pitchFamily="18" charset="0"/>
            </a:endParaRPr>
          </a:p>
          <a:p>
            <a:pPr>
              <a:buNone/>
            </a:pPr>
            <a:endParaRPr lang="en-US" sz="19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4544180" y="6167486"/>
            <a:ext cx="683339" cy="365125"/>
          </a:xfrm>
        </p:spPr>
        <p:txBody>
          <a:bodyPr/>
          <a:lstStyle/>
          <a:p>
            <a:r>
              <a:rPr lang="en-US" sz="1200" dirty="0">
                <a:solidFill>
                  <a:schemeClr val="tx1"/>
                </a:solidFill>
              </a:rPr>
              <a:t>11</a:t>
            </a:r>
            <a:endParaRPr lang="en-US" sz="12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77545" y="400050"/>
            <a:ext cx="9009380" cy="5641340"/>
          </a:xfrm>
        </p:spPr>
        <p:txBody>
          <a:bodyPr/>
          <a:p>
            <a:pPr marL="0" indent="0">
              <a:buNone/>
            </a:pPr>
            <a:r>
              <a:rPr lang="en-US" sz="1900" b="1" u="sng">
                <a:latin typeface="Times New Roman" panose="02020603050405020304" pitchFamily="18" charset="0"/>
                <a:cs typeface="Times New Roman" panose="02020603050405020304" pitchFamily="18" charset="0"/>
              </a:rPr>
              <a:t>Steps of Project Resource Scheduling</a:t>
            </a:r>
            <a:endParaRPr lang="en-US" sz="1900" b="1" u="sng">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sz="1900">
                <a:latin typeface="Times New Roman" panose="02020603050405020304" pitchFamily="18" charset="0"/>
                <a:cs typeface="Times New Roman" panose="02020603050405020304" pitchFamily="18" charset="0"/>
              </a:rPr>
              <a:t>Plan Schedule Management</a:t>
            </a:r>
            <a:endParaRPr lang="en-US" sz="190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sz="1900">
                <a:latin typeface="Times New Roman" panose="02020603050405020304" pitchFamily="18" charset="0"/>
                <a:cs typeface="Times New Roman" panose="02020603050405020304" pitchFamily="18" charset="0"/>
              </a:rPr>
              <a:t>Define the Project Activities</a:t>
            </a:r>
            <a:endParaRPr lang="en-US" sz="190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sz="1900">
                <a:latin typeface="Times New Roman" panose="02020603050405020304" pitchFamily="18" charset="0"/>
                <a:cs typeface="Times New Roman" panose="02020603050405020304" pitchFamily="18" charset="0"/>
              </a:rPr>
              <a:t>Determine dependencies</a:t>
            </a:r>
            <a:endParaRPr lang="en-US" sz="190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sz="1900">
                <a:latin typeface="Times New Roman" panose="02020603050405020304" pitchFamily="18" charset="0"/>
                <a:cs typeface="Times New Roman" panose="02020603050405020304" pitchFamily="18" charset="0"/>
              </a:rPr>
              <a:t>Sequence activities</a:t>
            </a:r>
            <a:endParaRPr lang="en-US" sz="190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sz="1900">
                <a:latin typeface="Times New Roman" panose="02020603050405020304" pitchFamily="18" charset="0"/>
                <a:cs typeface="Times New Roman" panose="02020603050405020304" pitchFamily="18" charset="0"/>
              </a:rPr>
              <a:t>Estimate Resources</a:t>
            </a:r>
            <a:endParaRPr lang="en-US" sz="190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sz="1900">
                <a:latin typeface="Times New Roman" panose="02020603050405020304" pitchFamily="18" charset="0"/>
                <a:cs typeface="Times New Roman" panose="02020603050405020304" pitchFamily="18" charset="0"/>
              </a:rPr>
              <a:t>Estimate Durations</a:t>
            </a:r>
            <a:endParaRPr lang="en-US" sz="190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sz="1900">
                <a:latin typeface="Times New Roman" panose="02020603050405020304" pitchFamily="18" charset="0"/>
                <a:cs typeface="Times New Roman" panose="02020603050405020304" pitchFamily="18" charset="0"/>
              </a:rPr>
              <a:t>Develop the Project Schedule</a:t>
            </a:r>
            <a:endParaRPr lang="en-US" sz="190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sz="1900">
                <a:latin typeface="Times New Roman" panose="02020603050405020304" pitchFamily="18" charset="0"/>
                <a:cs typeface="Times New Roman" panose="02020603050405020304" pitchFamily="18" charset="0"/>
              </a:rPr>
              <a:t>Monitor and Control</a:t>
            </a:r>
            <a:endParaRPr lang="en-US" sz="19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4840353" y="6175347"/>
            <a:ext cx="683339" cy="365125"/>
          </a:xfrm>
        </p:spPr>
        <p:txBody>
          <a:bodyPr/>
          <a:p>
            <a:r>
              <a:rPr lang="en-US" sz="1400" dirty="0">
                <a:solidFill>
                  <a:schemeClr val="tx1"/>
                </a:solidFill>
                <a:latin typeface="Times New Roman" panose="02020603050405020304" pitchFamily="18" charset="0"/>
                <a:cs typeface="Times New Roman" panose="02020603050405020304" pitchFamily="18" charset="0"/>
              </a:rPr>
              <a:t>12</a:t>
            </a:r>
            <a:endParaRPr lang="en-US" sz="1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80864" y="2528570"/>
            <a:ext cx="8596668" cy="1320800"/>
          </a:xfrm>
        </p:spPr>
        <p:txBody>
          <a:bodyPr/>
          <a:p>
            <a:pPr algn="ctr"/>
            <a:r>
              <a:rPr lang="en-US" sz="2800">
                <a:solidFill>
                  <a:srgbClr val="FF0000"/>
                </a:solidFill>
              </a:rPr>
              <a:t>RESOURCE SCHEDULING OF A CIVIL ENGINEERING PROJECT (HIGHWAY &amp; ITS STRUCTURES)</a:t>
            </a:r>
            <a:endParaRPr lang="en-US" sz="2800">
              <a:solidFill>
                <a:srgbClr val="FF0000"/>
              </a:solidFill>
            </a:endParaRPr>
          </a:p>
        </p:txBody>
      </p:sp>
      <p:sp>
        <p:nvSpPr>
          <p:cNvPr id="4" name="Slide Number Placeholder 3"/>
          <p:cNvSpPr>
            <a:spLocks noGrp="1"/>
          </p:cNvSpPr>
          <p:nvPr>
            <p:ph type="sldNum" sz="quarter" idx="12"/>
          </p:nvPr>
        </p:nvSpPr>
        <p:spPr>
          <a:xfrm>
            <a:off x="5442968" y="6110577"/>
            <a:ext cx="683339" cy="365125"/>
          </a:xfrm>
        </p:spPr>
        <p:txBody>
          <a:bodyPr/>
          <a:p>
            <a:r>
              <a:rPr lang="en-US" sz="1400" dirty="0">
                <a:solidFill>
                  <a:schemeClr val="tx1"/>
                </a:solidFill>
                <a:latin typeface="Times New Roman" panose="02020603050405020304" pitchFamily="18" charset="0"/>
                <a:cs typeface="Times New Roman" panose="02020603050405020304" pitchFamily="18" charset="0"/>
              </a:rPr>
              <a:t>13</a:t>
            </a:r>
            <a:endParaRPr lang="en-US" sz="1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77545" y="269875"/>
            <a:ext cx="8596630" cy="520065"/>
          </a:xfrm>
        </p:spPr>
        <p:txBody>
          <a:bodyPr>
            <a:normAutofit/>
          </a:bodyPr>
          <a:p>
            <a:r>
              <a:rPr lang="en-US" sz="2665">
                <a:solidFill>
                  <a:schemeClr val="accent2"/>
                </a:solidFill>
              </a:rPr>
              <a:t>BRIEF OF DESCRIPTION</a:t>
            </a:r>
            <a:endParaRPr lang="en-US" sz="2665">
              <a:solidFill>
                <a:schemeClr val="accent2"/>
              </a:solidFill>
            </a:endParaRPr>
          </a:p>
        </p:txBody>
      </p:sp>
      <p:sp>
        <p:nvSpPr>
          <p:cNvPr id="3" name="Content Placeholder 2"/>
          <p:cNvSpPr>
            <a:spLocks noGrp="1"/>
          </p:cNvSpPr>
          <p:nvPr>
            <p:ph idx="1"/>
          </p:nvPr>
        </p:nvSpPr>
        <p:spPr>
          <a:xfrm>
            <a:off x="918845" y="1031875"/>
            <a:ext cx="9994900" cy="5009515"/>
          </a:xfrm>
        </p:spPr>
        <p:txBody>
          <a:bodyPr/>
          <a:p>
            <a:pPr marL="0" indent="0">
              <a:buNone/>
            </a:pPr>
            <a:r>
              <a:rPr lang="en-US" sz="1900">
                <a:latin typeface="Times New Roman" panose="02020603050405020304" pitchFamily="18" charset="0"/>
                <a:cs typeface="Times New Roman" panose="02020603050405020304" pitchFamily="18" charset="0"/>
              </a:rPr>
              <a:t>The Road should be constructed as follows: 7.30m width carriageway and 2.75m width surface dressed shoulders on either side. (Existing &amp; New Roads)</a:t>
            </a:r>
            <a:endParaRPr lang="en-US" sz="1900">
              <a:latin typeface="Times New Roman" panose="02020603050405020304" pitchFamily="18" charset="0"/>
              <a:cs typeface="Times New Roman" panose="02020603050405020304" pitchFamily="18" charset="0"/>
            </a:endParaRPr>
          </a:p>
          <a:p>
            <a:pPr marL="0" indent="0">
              <a:buNone/>
            </a:pPr>
            <a:r>
              <a:rPr lang="en-US" sz="1900" b="1" u="sng">
                <a:latin typeface="Times New Roman" panose="02020603050405020304" pitchFamily="18" charset="0"/>
                <a:cs typeface="Times New Roman" panose="02020603050405020304" pitchFamily="18" charset="0"/>
              </a:rPr>
              <a:t>The Pavement specification for the carriageway states</a:t>
            </a:r>
            <a:r>
              <a:rPr lang="en-US" sz="1900" b="1">
                <a:latin typeface="Times New Roman" panose="02020603050405020304" pitchFamily="18" charset="0"/>
                <a:cs typeface="Times New Roman" panose="02020603050405020304" pitchFamily="18" charset="0"/>
              </a:rPr>
              <a:t>;</a:t>
            </a:r>
            <a:r>
              <a:rPr lang="en-US" sz="1900">
                <a:latin typeface="Times New Roman" panose="02020603050405020304" pitchFamily="18" charset="0"/>
                <a:cs typeface="Times New Roman" panose="02020603050405020304" pitchFamily="18" charset="0"/>
              </a:rPr>
              <a:t> 150mm laterite subbase, 150mm crushed rock base course, Prime coat MC1 and blinding, 60mm thick asphalt binder course, 40mm thick asphalt wearing course.</a:t>
            </a:r>
            <a:endParaRPr lang="en-US" sz="1900">
              <a:latin typeface="Times New Roman" panose="02020603050405020304" pitchFamily="18" charset="0"/>
              <a:cs typeface="Times New Roman" panose="02020603050405020304" pitchFamily="18" charset="0"/>
            </a:endParaRPr>
          </a:p>
          <a:p>
            <a:pPr marL="0" indent="0">
              <a:buNone/>
            </a:pPr>
            <a:r>
              <a:rPr lang="en-US" sz="1900" b="1" u="sng">
                <a:latin typeface="Times New Roman" panose="02020603050405020304" pitchFamily="18" charset="0"/>
                <a:cs typeface="Times New Roman" panose="02020603050405020304" pitchFamily="18" charset="0"/>
              </a:rPr>
              <a:t>For the shoulder</a:t>
            </a:r>
            <a:r>
              <a:rPr lang="en-US" sz="1900">
                <a:latin typeface="Times New Roman" panose="02020603050405020304" pitchFamily="18" charset="0"/>
                <a:cs typeface="Times New Roman" panose="02020603050405020304" pitchFamily="18" charset="0"/>
              </a:rPr>
              <a:t> 150mm laterite subbase, 150-200mm laterite base course, Prime coat MC1 and blinding and single layer surface dressing using S125 and 18mm sized chipping. </a:t>
            </a:r>
            <a:endParaRPr lang="en-US" sz="1900">
              <a:latin typeface="Times New Roman" panose="02020603050405020304" pitchFamily="18" charset="0"/>
              <a:cs typeface="Times New Roman" panose="02020603050405020304" pitchFamily="18" charset="0"/>
            </a:endParaRPr>
          </a:p>
          <a:p>
            <a:pPr marL="0" indent="0">
              <a:buNone/>
            </a:pPr>
            <a:r>
              <a:rPr lang="en-US" sz="1900" b="1" u="sng">
                <a:latin typeface="Times New Roman" panose="02020603050405020304" pitchFamily="18" charset="0"/>
                <a:cs typeface="Times New Roman" panose="02020603050405020304" pitchFamily="18" charset="0"/>
              </a:rPr>
              <a:t>For the Bridge:</a:t>
            </a:r>
            <a:endParaRPr lang="en-US" sz="1900" b="1" u="sng">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The length is 100m, 8.0m width carriage with 1.20m walkways on the sides. It has seven (7) spans of 15.0m length each.</a:t>
            </a:r>
            <a:endParaRPr lang="en-US" sz="19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4838448" y="6211542"/>
            <a:ext cx="683339" cy="365125"/>
          </a:xfrm>
        </p:spPr>
        <p:txBody>
          <a:bodyPr/>
          <a:p>
            <a:r>
              <a:rPr lang="en-US" sz="1400" dirty="0">
                <a:solidFill>
                  <a:schemeClr val="tx1"/>
                </a:solidFill>
                <a:latin typeface="Times New Roman" panose="02020603050405020304" pitchFamily="18" charset="0"/>
                <a:cs typeface="Times New Roman" panose="02020603050405020304" pitchFamily="18" charset="0"/>
              </a:rPr>
              <a:t>14</a:t>
            </a:r>
            <a:endParaRPr lang="en-US" sz="1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545" y="426085"/>
            <a:ext cx="10300335" cy="5934075"/>
          </a:xfrm>
        </p:spPr>
        <p:txBody>
          <a:bodyPr/>
          <a:lstStyle/>
          <a:p>
            <a:pPr marL="0" indent="0">
              <a:buFont typeface="Wingdings" panose="05000000000000000000" pitchFamily="2" charset="2"/>
              <a:buNone/>
            </a:pPr>
            <a:r>
              <a:rPr lang="en-US" b="1" u="sng" dirty="0" smtClean="0">
                <a:solidFill>
                  <a:schemeClr val="accent2"/>
                </a:solidFill>
                <a:latin typeface="Times New Roman" panose="02020603050405020304" pitchFamily="18" charset="0"/>
                <a:cs typeface="Times New Roman" panose="02020603050405020304" pitchFamily="18" charset="0"/>
              </a:rPr>
              <a:t>Scope of Works</a:t>
            </a:r>
            <a:endParaRPr lang="en-US" b="1" u="sng" dirty="0" smtClean="0">
              <a:solidFill>
                <a:schemeClr val="accent2"/>
              </a:solidFill>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en-US" b="1" u="sng" dirty="0" smtClean="0">
                <a:latin typeface="Times New Roman" panose="02020603050405020304" pitchFamily="18" charset="0"/>
                <a:cs typeface="Times New Roman" panose="02020603050405020304" pitchFamily="18" charset="0"/>
              </a:rPr>
              <a:t>HIGHWAY (ROAD)</a:t>
            </a:r>
            <a:endParaRPr lang="en-US" b="1" u="sng"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en-US" dirty="0" smtClean="0">
                <a:latin typeface="Times New Roman" panose="02020603050405020304" pitchFamily="18" charset="0"/>
                <a:cs typeface="Times New Roman" panose="02020603050405020304" pitchFamily="18" charset="0"/>
              </a:rPr>
              <a:t>Extract of the main items of work with their quantities (Existing &amp; New Roads)</a:t>
            </a:r>
            <a:endParaRPr lang="en-US"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US" dirty="0"/>
          </a:p>
        </p:txBody>
      </p:sp>
      <p:sp>
        <p:nvSpPr>
          <p:cNvPr id="5" name="Slide Number Placeholder 4"/>
          <p:cNvSpPr>
            <a:spLocks noGrp="1"/>
          </p:cNvSpPr>
          <p:nvPr>
            <p:ph type="sldNum" sz="quarter" idx="12"/>
          </p:nvPr>
        </p:nvSpPr>
        <p:spPr>
          <a:xfrm>
            <a:off x="4186828" y="6492875"/>
            <a:ext cx="683339" cy="365125"/>
          </a:xfrm>
        </p:spPr>
        <p:txBody>
          <a:bodyPr/>
          <a:lstStyle/>
          <a:p>
            <a:r>
              <a:rPr lang="en-US" sz="1400" dirty="0" smtClean="0">
                <a:solidFill>
                  <a:schemeClr val="tx1"/>
                </a:solidFill>
              </a:rPr>
              <a:t>15</a:t>
            </a:r>
            <a:endParaRPr lang="en-US" sz="1400" dirty="0">
              <a:solidFill>
                <a:schemeClr val="tx1"/>
              </a:solidFill>
            </a:endParaRPr>
          </a:p>
        </p:txBody>
      </p:sp>
      <p:graphicFrame>
        <p:nvGraphicFramePr>
          <p:cNvPr id="8" name="Table 7"/>
          <p:cNvGraphicFramePr/>
          <p:nvPr/>
        </p:nvGraphicFramePr>
        <p:xfrm>
          <a:off x="869315" y="1699895"/>
          <a:ext cx="7075170" cy="4495800"/>
        </p:xfrm>
        <a:graphic>
          <a:graphicData uri="http://schemas.openxmlformats.org/drawingml/2006/table">
            <a:tbl>
              <a:tblPr firstRow="1" bandRow="1">
                <a:tableStyleId>{5C22544A-7EE6-4342-B048-85BDC9FD1C3A}</a:tableStyleId>
              </a:tblPr>
              <a:tblGrid>
                <a:gridCol w="4434205"/>
                <a:gridCol w="1424305"/>
                <a:gridCol w="1216660"/>
              </a:tblGrid>
              <a:tr h="283845">
                <a:tc>
                  <a:txBody>
                    <a:bodyPr/>
                    <a:p>
                      <a:pPr>
                        <a:buNone/>
                      </a:pPr>
                      <a:r>
                        <a:rPr lang="en-US" sz="1400" b="0">
                          <a:solidFill>
                            <a:schemeClr val="tx1"/>
                          </a:solidFill>
                          <a:latin typeface="Times New Roman" panose="02020603050405020304" pitchFamily="18" charset="0"/>
                          <a:cs typeface="Times New Roman" panose="02020603050405020304" pitchFamily="18" charset="0"/>
                        </a:rPr>
                        <a:t>Item</a:t>
                      </a:r>
                      <a:endParaRPr lang="en-US" sz="14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Unit</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Quantity</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Bush clearing</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Ha</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130</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Scarification</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200,000</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Removal of unsuitable material</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100,000</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Sand filling</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90,000</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Diameter 900mm pipe culvert</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1,600</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Box culverts and pipe culverts end walls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2,500</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Median separator</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30,000</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Trapezodal drain</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20,000</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U-channel</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10,000</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Kerbstone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5,000</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Chutes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2,000</a:t>
                      </a:r>
                      <a:endParaRPr lang="en-US" sz="140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069" y="1292772"/>
            <a:ext cx="9680027" cy="4748591"/>
          </a:xfrm>
        </p:spPr>
        <p:txBody>
          <a:bodyPr>
            <a:normAutofit/>
          </a:bodyPr>
          <a:lstStyle/>
          <a:p>
            <a:pPr marL="1371600" lvl="2" indent="-457200">
              <a:buNone/>
            </a:pPr>
            <a:endParaRPr lang="en-US" sz="2200" dirty="0" smtClean="0">
              <a:latin typeface="Times New Roman" panose="02020603050405020304" pitchFamily="18" charset="0"/>
              <a:cs typeface="Times New Roman" panose="02020603050405020304" pitchFamily="18" charset="0"/>
            </a:endParaRPr>
          </a:p>
          <a:p>
            <a:pPr marL="1371600" lvl="2" indent="-457200">
              <a:buNone/>
            </a:pPr>
            <a:r>
              <a:rPr lang="en-US" sz="2200" dirty="0" smtClean="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pPr lvl="2">
              <a:buNone/>
            </a:pP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4533670" y="6251569"/>
            <a:ext cx="683339" cy="365125"/>
          </a:xfrm>
        </p:spPr>
        <p:txBody>
          <a:bodyPr/>
          <a:lstStyle/>
          <a:p>
            <a:r>
              <a:rPr lang="en-US" sz="1400" dirty="0" smtClean="0">
                <a:solidFill>
                  <a:schemeClr val="tx1"/>
                </a:solidFill>
              </a:rPr>
              <a:t>16</a:t>
            </a:r>
            <a:endParaRPr lang="en-US" sz="1400" dirty="0">
              <a:solidFill>
                <a:schemeClr val="tx1"/>
              </a:solidFill>
            </a:endParaRPr>
          </a:p>
        </p:txBody>
      </p:sp>
      <p:graphicFrame>
        <p:nvGraphicFramePr>
          <p:cNvPr id="2" name="Table 1"/>
          <p:cNvGraphicFramePr/>
          <p:nvPr/>
        </p:nvGraphicFramePr>
        <p:xfrm>
          <a:off x="1380490" y="194310"/>
          <a:ext cx="7475220" cy="6062980"/>
        </p:xfrm>
        <a:graphic>
          <a:graphicData uri="http://schemas.openxmlformats.org/drawingml/2006/table">
            <a:tbl>
              <a:tblPr firstRow="1" bandRow="1">
                <a:tableStyleId>{5C22544A-7EE6-4342-B048-85BDC9FD1C3A}</a:tableStyleId>
              </a:tblPr>
              <a:tblGrid>
                <a:gridCol w="4685030"/>
                <a:gridCol w="1504950"/>
                <a:gridCol w="1285240"/>
              </a:tblGrid>
              <a:tr h="433070">
                <a:tc>
                  <a:txBody>
                    <a:bodyPr/>
                    <a:p>
                      <a:pPr>
                        <a:buNone/>
                      </a:pPr>
                      <a:r>
                        <a:rPr lang="en-US" sz="1400" b="0">
                          <a:solidFill>
                            <a:schemeClr val="tx1"/>
                          </a:solidFill>
                          <a:latin typeface="Times New Roman" panose="02020603050405020304" pitchFamily="18" charset="0"/>
                          <a:cs typeface="Times New Roman" panose="02020603050405020304" pitchFamily="18" charset="0"/>
                        </a:rPr>
                        <a:t>Item</a:t>
                      </a:r>
                      <a:endParaRPr lang="en-US" sz="14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Unit</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Quantity</a:t>
                      </a:r>
                      <a:endParaRPr lang="en-US" sz="1400">
                        <a:solidFill>
                          <a:schemeClr val="tx1"/>
                        </a:solidFill>
                        <a:latin typeface="Times New Roman" panose="02020603050405020304" pitchFamily="18" charset="0"/>
                        <a:cs typeface="Times New Roman" panose="02020603050405020304" pitchFamily="18" charset="0"/>
                      </a:endParaRPr>
                    </a:p>
                  </a:txBody>
                  <a:tcPr/>
                </a:tc>
              </a:tr>
              <a:tr h="433070">
                <a:tc>
                  <a:txBody>
                    <a:bodyPr/>
                    <a:p>
                      <a:pPr>
                        <a:buNone/>
                      </a:pPr>
                      <a:r>
                        <a:rPr lang="en-US" sz="1400">
                          <a:solidFill>
                            <a:schemeClr val="tx1"/>
                          </a:solidFill>
                          <a:latin typeface="Times New Roman" panose="02020603050405020304" pitchFamily="18" charset="0"/>
                          <a:cs typeface="Times New Roman" panose="02020603050405020304" pitchFamily="18" charset="0"/>
                        </a:rPr>
                        <a:t>Cut of spoil</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30,000</a:t>
                      </a:r>
                      <a:endParaRPr lang="en-US" sz="1400">
                        <a:solidFill>
                          <a:schemeClr val="tx1"/>
                        </a:solidFill>
                        <a:latin typeface="Times New Roman" panose="02020603050405020304" pitchFamily="18" charset="0"/>
                        <a:cs typeface="Times New Roman" panose="02020603050405020304" pitchFamily="18" charset="0"/>
                      </a:endParaRPr>
                    </a:p>
                  </a:txBody>
                  <a:tcPr/>
                </a:tc>
              </a:tr>
              <a:tr h="433070">
                <a:tc>
                  <a:txBody>
                    <a:bodyPr/>
                    <a:p>
                      <a:pPr>
                        <a:buNone/>
                      </a:pPr>
                      <a:r>
                        <a:rPr lang="en-US" sz="1400">
                          <a:solidFill>
                            <a:schemeClr val="tx1"/>
                          </a:solidFill>
                          <a:latin typeface="Times New Roman" panose="02020603050405020304" pitchFamily="18" charset="0"/>
                          <a:cs typeface="Times New Roman" panose="02020603050405020304" pitchFamily="18" charset="0"/>
                        </a:rPr>
                        <a:t>Borrow to fill</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400,000</a:t>
                      </a:r>
                      <a:endParaRPr lang="en-US" sz="1400">
                        <a:solidFill>
                          <a:schemeClr val="tx1"/>
                        </a:solidFill>
                        <a:latin typeface="Times New Roman" panose="02020603050405020304" pitchFamily="18" charset="0"/>
                        <a:cs typeface="Times New Roman" panose="02020603050405020304" pitchFamily="18" charset="0"/>
                      </a:endParaRPr>
                    </a:p>
                  </a:txBody>
                  <a:tcPr/>
                </a:tc>
              </a:tr>
              <a:tr h="433070">
                <a:tc>
                  <a:txBody>
                    <a:bodyPr/>
                    <a:p>
                      <a:pPr>
                        <a:buNone/>
                      </a:pPr>
                      <a:r>
                        <a:rPr lang="en-US" sz="1400">
                          <a:solidFill>
                            <a:schemeClr val="tx1"/>
                          </a:solidFill>
                          <a:latin typeface="Times New Roman" panose="02020603050405020304" pitchFamily="18" charset="0"/>
                          <a:cs typeface="Times New Roman" panose="02020603050405020304" pitchFamily="18" charset="0"/>
                        </a:rPr>
                        <a:t>Cut to fill</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150,000</a:t>
                      </a:r>
                      <a:endParaRPr lang="en-US" sz="1400">
                        <a:solidFill>
                          <a:schemeClr val="tx1"/>
                        </a:solidFill>
                        <a:latin typeface="Times New Roman" panose="02020603050405020304" pitchFamily="18" charset="0"/>
                        <a:cs typeface="Times New Roman" panose="02020603050405020304" pitchFamily="18" charset="0"/>
                      </a:endParaRPr>
                    </a:p>
                  </a:txBody>
                  <a:tcPr/>
                </a:tc>
              </a:tr>
              <a:tr h="433070">
                <a:tc>
                  <a:txBody>
                    <a:bodyPr/>
                    <a:p>
                      <a:pPr>
                        <a:buNone/>
                      </a:pPr>
                      <a:r>
                        <a:rPr lang="en-US" sz="1400">
                          <a:solidFill>
                            <a:schemeClr val="tx1"/>
                          </a:solidFill>
                          <a:latin typeface="Times New Roman" panose="02020603050405020304" pitchFamily="18" charset="0"/>
                          <a:cs typeface="Times New Roman" panose="02020603050405020304" pitchFamily="18" charset="0"/>
                        </a:rPr>
                        <a:t>Laterite subbase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65,000</a:t>
                      </a:r>
                      <a:endParaRPr lang="en-US" sz="1400">
                        <a:solidFill>
                          <a:schemeClr val="tx1"/>
                        </a:solidFill>
                        <a:latin typeface="Times New Roman" panose="02020603050405020304" pitchFamily="18" charset="0"/>
                        <a:cs typeface="Times New Roman" panose="02020603050405020304" pitchFamily="18" charset="0"/>
                      </a:endParaRPr>
                    </a:p>
                  </a:txBody>
                  <a:tcPr/>
                </a:tc>
              </a:tr>
              <a:tr h="433070">
                <a:tc>
                  <a:txBody>
                    <a:bodyPr/>
                    <a:p>
                      <a:pPr>
                        <a:buNone/>
                      </a:pPr>
                      <a:r>
                        <a:rPr lang="en-US" sz="1400">
                          <a:solidFill>
                            <a:schemeClr val="tx1"/>
                          </a:solidFill>
                          <a:latin typeface="Times New Roman" panose="02020603050405020304" pitchFamily="18" charset="0"/>
                          <a:cs typeface="Times New Roman" panose="02020603050405020304" pitchFamily="18" charset="0"/>
                        </a:rPr>
                        <a:t>Laterite shoulder base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50,000</a:t>
                      </a:r>
                      <a:endParaRPr lang="en-US" sz="1400">
                        <a:solidFill>
                          <a:schemeClr val="tx1"/>
                        </a:solidFill>
                        <a:latin typeface="Times New Roman" panose="02020603050405020304" pitchFamily="18" charset="0"/>
                        <a:cs typeface="Times New Roman" panose="02020603050405020304" pitchFamily="18" charset="0"/>
                      </a:endParaRPr>
                    </a:p>
                  </a:txBody>
                  <a:tcPr/>
                </a:tc>
              </a:tr>
              <a:tr h="433070">
                <a:tc>
                  <a:txBody>
                    <a:bodyPr/>
                    <a:p>
                      <a:pPr>
                        <a:buNone/>
                      </a:pPr>
                      <a:r>
                        <a:rPr lang="en-US" sz="1400">
                          <a:solidFill>
                            <a:schemeClr val="tx1"/>
                          </a:solidFill>
                          <a:latin typeface="Times New Roman" panose="02020603050405020304" pitchFamily="18" charset="0"/>
                          <a:cs typeface="Times New Roman" panose="02020603050405020304" pitchFamily="18" charset="0"/>
                        </a:rPr>
                        <a:t>Crushed stone base course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60,000</a:t>
                      </a:r>
                      <a:endParaRPr lang="en-US" sz="1400">
                        <a:solidFill>
                          <a:schemeClr val="tx1"/>
                        </a:solidFill>
                        <a:latin typeface="Times New Roman" panose="02020603050405020304" pitchFamily="18" charset="0"/>
                        <a:cs typeface="Times New Roman" panose="02020603050405020304" pitchFamily="18" charset="0"/>
                      </a:endParaRPr>
                    </a:p>
                  </a:txBody>
                  <a:tcPr/>
                </a:tc>
              </a:tr>
              <a:tr h="433070">
                <a:tc>
                  <a:txBody>
                    <a:bodyPr/>
                    <a:p>
                      <a:pPr>
                        <a:buNone/>
                      </a:pPr>
                      <a:r>
                        <a:rPr lang="en-US" sz="1400">
                          <a:solidFill>
                            <a:schemeClr val="tx1"/>
                          </a:solidFill>
                          <a:latin typeface="Times New Roman" panose="02020603050405020304" pitchFamily="18" charset="0"/>
                          <a:cs typeface="Times New Roman" panose="02020603050405020304" pitchFamily="18" charset="0"/>
                        </a:rPr>
                        <a:t>60mm Asphalt binder course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350,000</a:t>
                      </a:r>
                      <a:endParaRPr lang="en-US" sz="1400">
                        <a:solidFill>
                          <a:schemeClr val="tx1"/>
                        </a:solidFill>
                        <a:latin typeface="Times New Roman" panose="02020603050405020304" pitchFamily="18" charset="0"/>
                        <a:cs typeface="Times New Roman" panose="02020603050405020304" pitchFamily="18" charset="0"/>
                      </a:endParaRPr>
                    </a:p>
                  </a:txBody>
                  <a:tcPr/>
                </a:tc>
              </a:tr>
              <a:tr h="433070">
                <a:tc>
                  <a:txBody>
                    <a:bodyPr/>
                    <a:p>
                      <a:pPr>
                        <a:buNone/>
                      </a:pPr>
                      <a:r>
                        <a:rPr lang="en-US" sz="1400">
                          <a:solidFill>
                            <a:schemeClr val="tx1"/>
                          </a:solidFill>
                          <a:latin typeface="Times New Roman" panose="02020603050405020304" pitchFamily="18" charset="0"/>
                          <a:cs typeface="Times New Roman" panose="02020603050405020304" pitchFamily="18" charset="0"/>
                        </a:rPr>
                        <a:t>40mm Asphalt wearing course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450,000</a:t>
                      </a:r>
                      <a:endParaRPr lang="en-US" sz="1400">
                        <a:solidFill>
                          <a:schemeClr val="tx1"/>
                        </a:solidFill>
                        <a:latin typeface="Times New Roman" panose="02020603050405020304" pitchFamily="18" charset="0"/>
                        <a:cs typeface="Times New Roman" panose="02020603050405020304" pitchFamily="18" charset="0"/>
                      </a:endParaRPr>
                    </a:p>
                  </a:txBody>
                  <a:tcPr/>
                </a:tc>
              </a:tr>
              <a:tr h="433070">
                <a:tc>
                  <a:txBody>
                    <a:bodyPr/>
                    <a:p>
                      <a:pPr>
                        <a:buNone/>
                      </a:pPr>
                      <a:r>
                        <a:rPr lang="en-US" sz="1400">
                          <a:solidFill>
                            <a:schemeClr val="tx1"/>
                          </a:solidFill>
                          <a:latin typeface="Times New Roman" panose="02020603050405020304" pitchFamily="18" charset="0"/>
                          <a:cs typeface="Times New Roman" panose="02020603050405020304" pitchFamily="18" charset="0"/>
                        </a:rPr>
                        <a:t>Patching of potholes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15,000</a:t>
                      </a:r>
                      <a:endParaRPr lang="en-US" sz="1400">
                        <a:solidFill>
                          <a:schemeClr val="tx1"/>
                        </a:solidFill>
                        <a:latin typeface="Times New Roman" panose="02020603050405020304" pitchFamily="18" charset="0"/>
                        <a:cs typeface="Times New Roman" panose="02020603050405020304" pitchFamily="18" charset="0"/>
                      </a:endParaRPr>
                    </a:p>
                  </a:txBody>
                  <a:tcPr/>
                </a:tc>
              </a:tr>
              <a:tr h="433070">
                <a:tc>
                  <a:txBody>
                    <a:bodyPr/>
                    <a:p>
                      <a:pPr>
                        <a:buNone/>
                      </a:pPr>
                      <a:r>
                        <a:rPr lang="en-US" sz="1400">
                          <a:solidFill>
                            <a:schemeClr val="tx1"/>
                          </a:solidFill>
                          <a:latin typeface="Times New Roman" panose="02020603050405020304" pitchFamily="18" charset="0"/>
                          <a:cs typeface="Times New Roman" panose="02020603050405020304" pitchFamily="18" charset="0"/>
                        </a:rPr>
                        <a:t>Asphalt regulating course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tons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5,300</a:t>
                      </a:r>
                      <a:endParaRPr lang="en-US" sz="1400">
                        <a:solidFill>
                          <a:schemeClr val="tx1"/>
                        </a:solidFill>
                        <a:latin typeface="Times New Roman" panose="02020603050405020304" pitchFamily="18" charset="0"/>
                        <a:cs typeface="Times New Roman" panose="02020603050405020304" pitchFamily="18" charset="0"/>
                      </a:endParaRPr>
                    </a:p>
                  </a:txBody>
                  <a:tcPr/>
                </a:tc>
              </a:tr>
              <a:tr h="433070">
                <a:tc>
                  <a:txBody>
                    <a:bodyPr/>
                    <a:p>
                      <a:pPr>
                        <a:buNone/>
                      </a:pPr>
                      <a:r>
                        <a:rPr lang="en-US" sz="1400">
                          <a:solidFill>
                            <a:schemeClr val="tx1"/>
                          </a:solidFill>
                          <a:latin typeface="Times New Roman" panose="02020603050405020304" pitchFamily="18" charset="0"/>
                          <a:cs typeface="Times New Roman" panose="02020603050405020304" pitchFamily="18" charset="0"/>
                        </a:rPr>
                        <a:t>Prime and blind</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700,000</a:t>
                      </a:r>
                      <a:endParaRPr lang="en-US" sz="1400">
                        <a:solidFill>
                          <a:schemeClr val="tx1"/>
                        </a:solidFill>
                        <a:latin typeface="Times New Roman" panose="02020603050405020304" pitchFamily="18" charset="0"/>
                        <a:cs typeface="Times New Roman" panose="02020603050405020304" pitchFamily="18" charset="0"/>
                      </a:endParaRPr>
                    </a:p>
                  </a:txBody>
                  <a:tcPr/>
                </a:tc>
              </a:tr>
              <a:tr h="433070">
                <a:tc>
                  <a:txBody>
                    <a:bodyPr/>
                    <a:p>
                      <a:pPr>
                        <a:buNone/>
                      </a:pPr>
                      <a:r>
                        <a:rPr lang="en-US" sz="1400">
                          <a:solidFill>
                            <a:schemeClr val="tx1"/>
                          </a:solidFill>
                          <a:latin typeface="Times New Roman" panose="02020603050405020304" pitchFamily="18" charset="0"/>
                          <a:cs typeface="Times New Roman" panose="02020603050405020304" pitchFamily="18" charset="0"/>
                        </a:rPr>
                        <a:t>Shoulder surface dressing</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sym typeface="+mn-ea"/>
                        </a:rPr>
                        <a:t>m2</a:t>
                      </a:r>
                      <a:endParaRPr lang="en-US" sz="1400"/>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sym typeface="+mn-ea"/>
                        </a:rPr>
                        <a:t>330,000</a:t>
                      </a:r>
                      <a:endParaRPr lang="en-US" sz="1400"/>
                    </a:p>
                  </a:txBody>
                  <a:tcPr/>
                </a:tc>
              </a:tr>
              <a:tr h="433070">
                <a:tc>
                  <a:txBody>
                    <a:bodyPr/>
                    <a:p>
                      <a:pPr>
                        <a:buNone/>
                      </a:pPr>
                      <a:r>
                        <a:rPr lang="en-US" sz="1400">
                          <a:solidFill>
                            <a:schemeClr val="tx1"/>
                          </a:solidFill>
                          <a:latin typeface="Times New Roman" panose="02020603050405020304" pitchFamily="18" charset="0"/>
                          <a:cs typeface="Times New Roman" panose="02020603050405020304" pitchFamily="18" charset="0"/>
                        </a:rPr>
                        <a:t>Stone pitching</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sym typeface="+mn-ea"/>
                        </a:rPr>
                        <a:t>m2</a:t>
                      </a:r>
                      <a:endParaRPr lang="en-US" sz="1400"/>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sym typeface="+mn-ea"/>
                        </a:rPr>
                        <a:t>10,000</a:t>
                      </a:r>
                      <a:endParaRPr lang="en-US" sz="1400"/>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44180" y="6304120"/>
            <a:ext cx="683339" cy="365125"/>
          </a:xfrm>
        </p:spPr>
        <p:txBody>
          <a:bodyPr/>
          <a:lstStyle/>
          <a:p>
            <a:r>
              <a:rPr lang="en-US" sz="1200" dirty="0" smtClean="0">
                <a:solidFill>
                  <a:schemeClr val="tx1"/>
                </a:solidFill>
              </a:rPr>
              <a:t>17</a:t>
            </a:r>
            <a:endParaRPr lang="en-US" sz="1200" dirty="0">
              <a:solidFill>
                <a:schemeClr val="tx1"/>
              </a:solidFill>
            </a:endParaRPr>
          </a:p>
        </p:txBody>
      </p:sp>
      <p:graphicFrame>
        <p:nvGraphicFramePr>
          <p:cNvPr id="7" name="Content Placeholder 6"/>
          <p:cNvGraphicFramePr/>
          <p:nvPr>
            <p:ph idx="1"/>
          </p:nvPr>
        </p:nvGraphicFramePr>
        <p:xfrm>
          <a:off x="1028700" y="275590"/>
          <a:ext cx="7558405" cy="5350510"/>
        </p:xfrm>
        <a:graphic>
          <a:graphicData uri="http://schemas.openxmlformats.org/drawingml/2006/table">
            <a:tbl>
              <a:tblPr firstRow="1" bandRow="1">
                <a:tableStyleId>{5C22544A-7EE6-4342-B048-85BDC9FD1C3A}</a:tableStyleId>
              </a:tblPr>
              <a:tblGrid>
                <a:gridCol w="4343400"/>
                <a:gridCol w="1472565"/>
                <a:gridCol w="1742440"/>
              </a:tblGrid>
              <a:tr h="377190">
                <a:tc>
                  <a:txBody>
                    <a:bodyPr/>
                    <a:p>
                      <a:pPr>
                        <a:buNone/>
                      </a:pPr>
                      <a:r>
                        <a:rPr lang="en-US" sz="1400" b="0">
                          <a:solidFill>
                            <a:schemeClr val="tx1"/>
                          </a:solidFill>
                          <a:latin typeface="Times New Roman" panose="02020603050405020304" pitchFamily="18" charset="0"/>
                          <a:cs typeface="Times New Roman" panose="02020603050405020304" pitchFamily="18" charset="0"/>
                        </a:rPr>
                        <a:t>Item</a:t>
                      </a:r>
                      <a:endParaRPr lang="en-US" sz="1400" b="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Unit</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Quantity</a:t>
                      </a:r>
                      <a:endParaRPr lang="en-US" sz="1400">
                        <a:solidFill>
                          <a:schemeClr val="tx1"/>
                        </a:solidFill>
                        <a:latin typeface="Times New Roman" panose="02020603050405020304" pitchFamily="18" charset="0"/>
                        <a:cs typeface="Times New Roman" panose="02020603050405020304" pitchFamily="18" charset="0"/>
                      </a:endParaRPr>
                    </a:p>
                  </a:txBody>
                  <a:tcPr/>
                </a:tc>
              </a:tr>
              <a:tr h="267335">
                <a:tc>
                  <a:txBody>
                    <a:bodyPr/>
                    <a:p>
                      <a:pPr>
                        <a:buNone/>
                      </a:pPr>
                      <a:r>
                        <a:rPr lang="en-US" sz="1400">
                          <a:solidFill>
                            <a:schemeClr val="tx1"/>
                          </a:solidFill>
                          <a:latin typeface="Times New Roman" panose="02020603050405020304" pitchFamily="18" charset="0"/>
                          <a:cs typeface="Times New Roman" panose="02020603050405020304" pitchFamily="18" charset="0"/>
                        </a:rPr>
                        <a:t>Sand-cement stabilisation and for bridge works: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15,000</a:t>
                      </a:r>
                      <a:endParaRPr lang="en-US" sz="1400">
                        <a:solidFill>
                          <a:schemeClr val="tx1"/>
                        </a:solidFill>
                        <a:latin typeface="Times New Roman" panose="02020603050405020304" pitchFamily="18" charset="0"/>
                        <a:cs typeface="Times New Roman" panose="02020603050405020304" pitchFamily="18" charset="0"/>
                      </a:endParaRPr>
                    </a:p>
                  </a:txBody>
                  <a:tcPr/>
                </a:tc>
              </a:tr>
              <a:tr h="280035">
                <a:tc>
                  <a:txBody>
                    <a:bodyPr/>
                    <a:p>
                      <a:pPr>
                        <a:buNone/>
                      </a:pPr>
                      <a:r>
                        <a:rPr lang="en-US" sz="1400" b="1" u="sng">
                          <a:solidFill>
                            <a:schemeClr val="tx1"/>
                          </a:solidFill>
                          <a:latin typeface="Times New Roman" panose="02020603050405020304" pitchFamily="18" charset="0"/>
                          <a:cs typeface="Times New Roman" panose="02020603050405020304" pitchFamily="18" charset="0"/>
                        </a:rPr>
                        <a:t>For the Bridge Works</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Sub soil investigation</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endParaRPr lang="en-US" sz="1400">
                        <a:solidFill>
                          <a:schemeClr val="tx1"/>
                        </a:solidFill>
                        <a:latin typeface="Times New Roman" panose="02020603050405020304" pitchFamily="18" charset="0"/>
                        <a:cs typeface="Times New Roman" panose="02020603050405020304" pitchFamily="18" charset="0"/>
                      </a:endParaRPr>
                    </a:p>
                    <a:p>
                      <a:pPr algn="ctr">
                        <a:buNone/>
                      </a:pPr>
                      <a:r>
                        <a:rPr lang="en-US" sz="1400">
                          <a:solidFill>
                            <a:schemeClr val="tx1"/>
                          </a:solidFill>
                          <a:latin typeface="Times New Roman" panose="02020603050405020304" pitchFamily="18" charset="0"/>
                          <a:cs typeface="Times New Roman" panose="02020603050405020304" pitchFamily="18" charset="0"/>
                        </a:rPr>
                        <a:t>LS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endParaRPr lang="en-US" sz="1400">
                        <a:solidFill>
                          <a:schemeClr val="tx1"/>
                        </a:solidFill>
                        <a:latin typeface="Times New Roman" panose="02020603050405020304" pitchFamily="18" charset="0"/>
                        <a:cs typeface="Times New Roman" panose="02020603050405020304" pitchFamily="18" charset="0"/>
                      </a:endParaRPr>
                    </a:p>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r>
              <a:tr h="219710">
                <a:tc>
                  <a:txBody>
                    <a:bodyPr/>
                    <a:p>
                      <a:pPr>
                        <a:buNone/>
                      </a:pPr>
                      <a:r>
                        <a:rPr lang="en-US" sz="1400">
                          <a:solidFill>
                            <a:schemeClr val="tx1"/>
                          </a:solidFill>
                          <a:latin typeface="Times New Roman" panose="02020603050405020304" pitchFamily="18" charset="0"/>
                          <a:cs typeface="Times New Roman" panose="02020603050405020304" pitchFamily="18" charset="0"/>
                        </a:rPr>
                        <a:t>350mm square precast driven piles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3,000</a:t>
                      </a:r>
                      <a:endParaRPr lang="en-US" sz="1400">
                        <a:solidFill>
                          <a:schemeClr val="tx1"/>
                        </a:solidFill>
                        <a:latin typeface="Times New Roman" panose="02020603050405020304" pitchFamily="18" charset="0"/>
                        <a:cs typeface="Times New Roman" panose="02020603050405020304" pitchFamily="18" charset="0"/>
                      </a:endParaRPr>
                    </a:p>
                  </a:txBody>
                  <a:tcPr/>
                </a:tc>
              </a:tr>
              <a:tr h="292100">
                <a:tc>
                  <a:txBody>
                    <a:bodyPr/>
                    <a:p>
                      <a:pPr>
                        <a:buNone/>
                      </a:pPr>
                      <a:r>
                        <a:rPr lang="en-US" sz="1400">
                          <a:solidFill>
                            <a:schemeClr val="tx1"/>
                          </a:solidFill>
                          <a:latin typeface="Times New Roman" panose="02020603050405020304" pitchFamily="18" charset="0"/>
                          <a:cs typeface="Times New Roman" panose="02020603050405020304" pitchFamily="18" charset="0"/>
                        </a:rPr>
                        <a:t>Concrete grade 12 as blinding to pile caps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80</a:t>
                      </a:r>
                      <a:endParaRPr lang="en-US" sz="1400">
                        <a:solidFill>
                          <a:schemeClr val="tx1"/>
                        </a:solidFill>
                        <a:latin typeface="Times New Roman" panose="02020603050405020304" pitchFamily="18" charset="0"/>
                        <a:cs typeface="Times New Roman" panose="02020603050405020304" pitchFamily="18" charset="0"/>
                      </a:endParaRPr>
                    </a:p>
                  </a:txBody>
                  <a:tcPr/>
                </a:tc>
              </a:tr>
              <a:tr h="280035">
                <a:tc>
                  <a:txBody>
                    <a:bodyPr/>
                    <a:p>
                      <a:pPr>
                        <a:buNone/>
                      </a:pPr>
                      <a:r>
                        <a:rPr lang="en-US" sz="1400">
                          <a:solidFill>
                            <a:schemeClr val="tx1"/>
                          </a:solidFill>
                          <a:latin typeface="Times New Roman" panose="02020603050405020304" pitchFamily="18" charset="0"/>
                          <a:cs typeface="Times New Roman" panose="02020603050405020304" pitchFamily="18" charset="0"/>
                        </a:rPr>
                        <a:t>Concrete grade 30 to pile caps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500</a:t>
                      </a:r>
                      <a:endParaRPr lang="en-US" sz="1400">
                        <a:solidFill>
                          <a:schemeClr val="tx1"/>
                        </a:solidFill>
                        <a:latin typeface="Times New Roman" panose="02020603050405020304" pitchFamily="18" charset="0"/>
                        <a:cs typeface="Times New Roman" panose="02020603050405020304" pitchFamily="18" charset="0"/>
                      </a:endParaRPr>
                    </a:p>
                  </a:txBody>
                  <a:tcPr/>
                </a:tc>
              </a:tr>
              <a:tr h="231140">
                <a:tc>
                  <a:txBody>
                    <a:bodyPr/>
                    <a:p>
                      <a:pPr>
                        <a:buNone/>
                      </a:pPr>
                      <a:r>
                        <a:rPr lang="en-US" sz="1400">
                          <a:solidFill>
                            <a:schemeClr val="tx1"/>
                          </a:solidFill>
                          <a:latin typeface="Times New Roman" panose="02020603050405020304" pitchFamily="18" charset="0"/>
                          <a:cs typeface="Times New Roman" panose="02020603050405020304" pitchFamily="18" charset="0"/>
                        </a:rPr>
                        <a:t>Concrete grade 30 to bridge abutments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300</a:t>
                      </a:r>
                      <a:endParaRPr lang="en-US" sz="1400">
                        <a:solidFill>
                          <a:schemeClr val="tx1"/>
                        </a:solidFill>
                        <a:latin typeface="Times New Roman" panose="02020603050405020304" pitchFamily="18" charset="0"/>
                        <a:cs typeface="Times New Roman" panose="02020603050405020304" pitchFamily="18" charset="0"/>
                      </a:endParaRPr>
                    </a:p>
                  </a:txBody>
                  <a:tcPr/>
                </a:tc>
              </a:tr>
              <a:tr h="280035">
                <a:tc>
                  <a:txBody>
                    <a:bodyPr/>
                    <a:p>
                      <a:pPr>
                        <a:buNone/>
                      </a:pPr>
                      <a:r>
                        <a:rPr lang="en-US" sz="1400">
                          <a:solidFill>
                            <a:schemeClr val="tx1"/>
                          </a:solidFill>
                          <a:latin typeface="Times New Roman" panose="02020603050405020304" pitchFamily="18" charset="0"/>
                          <a:cs typeface="Times New Roman" panose="02020603050405020304" pitchFamily="18" charset="0"/>
                        </a:rPr>
                        <a:t>Formwork to pile cap and foundations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m2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300</a:t>
                      </a:r>
                      <a:endParaRPr lang="en-US" sz="1400">
                        <a:solidFill>
                          <a:schemeClr val="tx1"/>
                        </a:solidFill>
                        <a:latin typeface="Times New Roman" panose="02020603050405020304" pitchFamily="18" charset="0"/>
                        <a:cs typeface="Times New Roman" panose="02020603050405020304" pitchFamily="18" charset="0"/>
                      </a:endParaRPr>
                    </a:p>
                  </a:txBody>
                  <a:tcPr/>
                </a:tc>
              </a:tr>
              <a:tr h="255905">
                <a:tc>
                  <a:txBody>
                    <a:bodyPr/>
                    <a:p>
                      <a:pPr>
                        <a:buNone/>
                      </a:pPr>
                      <a:r>
                        <a:rPr lang="en-US" sz="1400">
                          <a:solidFill>
                            <a:schemeClr val="tx1"/>
                          </a:solidFill>
                          <a:latin typeface="Times New Roman" panose="02020603050405020304" pitchFamily="18" charset="0"/>
                          <a:cs typeface="Times New Roman" panose="02020603050405020304" pitchFamily="18" charset="0"/>
                        </a:rPr>
                        <a:t>Formwork to abutment and Piers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m2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700</a:t>
                      </a:r>
                      <a:endParaRPr lang="en-US" sz="1400">
                        <a:solidFill>
                          <a:schemeClr val="tx1"/>
                        </a:solidFill>
                        <a:latin typeface="Times New Roman" panose="02020603050405020304" pitchFamily="18" charset="0"/>
                        <a:cs typeface="Times New Roman" panose="02020603050405020304" pitchFamily="18" charset="0"/>
                      </a:endParaRPr>
                    </a:p>
                  </a:txBody>
                  <a:tcPr/>
                </a:tc>
              </a:tr>
              <a:tr h="292735">
                <a:tc>
                  <a:txBody>
                    <a:bodyPr/>
                    <a:p>
                      <a:pPr>
                        <a:buNone/>
                      </a:pPr>
                      <a:r>
                        <a:rPr lang="en-US" sz="1400">
                          <a:solidFill>
                            <a:schemeClr val="tx1"/>
                          </a:solidFill>
                          <a:latin typeface="Times New Roman" panose="02020603050405020304" pitchFamily="18" charset="0"/>
                          <a:cs typeface="Times New Roman" panose="02020603050405020304" pitchFamily="18" charset="0"/>
                        </a:rPr>
                        <a:t>High tension reinforcement</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tons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130</a:t>
                      </a:r>
                      <a:endParaRPr lang="en-US" sz="1400">
                        <a:solidFill>
                          <a:schemeClr val="tx1"/>
                        </a:solidFill>
                        <a:latin typeface="Times New Roman" panose="02020603050405020304" pitchFamily="18" charset="0"/>
                        <a:cs typeface="Times New Roman" panose="02020603050405020304" pitchFamily="18" charset="0"/>
                      </a:endParaRPr>
                    </a:p>
                  </a:txBody>
                  <a:tcPr/>
                </a:tc>
              </a:tr>
              <a:tr h="280035">
                <a:tc>
                  <a:txBody>
                    <a:bodyPr/>
                    <a:p>
                      <a:pPr>
                        <a:buNone/>
                      </a:pPr>
                      <a:r>
                        <a:rPr lang="en-US" sz="1400">
                          <a:solidFill>
                            <a:schemeClr val="tx1"/>
                          </a:solidFill>
                          <a:latin typeface="Times New Roman" panose="02020603050405020304" pitchFamily="18" charset="0"/>
                          <a:cs typeface="Times New Roman" panose="02020603050405020304" pitchFamily="18" charset="0"/>
                        </a:rPr>
                        <a:t>Weep holes at abutments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nos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50</a:t>
                      </a:r>
                      <a:endParaRPr lang="en-US" sz="1400">
                        <a:solidFill>
                          <a:schemeClr val="tx1"/>
                        </a:solidFill>
                        <a:latin typeface="Times New Roman" panose="02020603050405020304" pitchFamily="18" charset="0"/>
                        <a:cs typeface="Times New Roman" panose="02020603050405020304" pitchFamily="18" charset="0"/>
                      </a:endParaRPr>
                    </a:p>
                  </a:txBody>
                  <a:tcPr/>
                </a:tc>
              </a:tr>
              <a:tr h="304165">
                <a:tc>
                  <a:txBody>
                    <a:bodyPr/>
                    <a:p>
                      <a:pPr>
                        <a:buNone/>
                      </a:pPr>
                      <a:r>
                        <a:rPr lang="en-US" sz="1400">
                          <a:solidFill>
                            <a:schemeClr val="tx1"/>
                          </a:solidFill>
                          <a:latin typeface="Times New Roman" panose="02020603050405020304" pitchFamily="18" charset="0"/>
                          <a:cs typeface="Times New Roman" panose="02020603050405020304" pitchFamily="18" charset="0"/>
                        </a:rPr>
                        <a:t>Concrete to deckslab, transition slab and walkway</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400</a:t>
                      </a:r>
                      <a:endParaRPr lang="en-US" sz="1400">
                        <a:solidFill>
                          <a:schemeClr val="tx1"/>
                        </a:solidFill>
                        <a:latin typeface="Times New Roman" panose="02020603050405020304" pitchFamily="18" charset="0"/>
                        <a:cs typeface="Times New Roman" panose="02020603050405020304" pitchFamily="18" charset="0"/>
                      </a:endParaRPr>
                    </a:p>
                  </a:txBody>
                  <a:tcPr/>
                </a:tc>
              </a:tr>
              <a:tr h="292100">
                <a:tc>
                  <a:txBody>
                    <a:bodyPr/>
                    <a:p>
                      <a:pPr>
                        <a:buNone/>
                      </a:pPr>
                      <a:r>
                        <a:rPr lang="en-US" sz="1400">
                          <a:solidFill>
                            <a:schemeClr val="tx1"/>
                          </a:solidFill>
                          <a:latin typeface="Times New Roman" panose="02020603050405020304" pitchFamily="18" charset="0"/>
                          <a:cs typeface="Times New Roman" panose="02020603050405020304" pitchFamily="18" charset="0"/>
                        </a:rPr>
                        <a:t>Precast concrete beams, filigram slabs and parapet walls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m2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280</a:t>
                      </a:r>
                      <a:endParaRPr lang="en-US" sz="1400">
                        <a:solidFill>
                          <a:schemeClr val="tx1"/>
                        </a:solidFill>
                        <a:latin typeface="Times New Roman" panose="02020603050405020304" pitchFamily="18" charset="0"/>
                        <a:cs typeface="Times New Roman" panose="02020603050405020304" pitchFamily="18" charset="0"/>
                      </a:endParaRPr>
                    </a:p>
                  </a:txBody>
                  <a:tcPr/>
                </a:tc>
              </a:tr>
              <a:tr h="280035">
                <a:tc>
                  <a:txBody>
                    <a:bodyPr/>
                    <a:p>
                      <a:pPr>
                        <a:buNone/>
                      </a:pPr>
                      <a:r>
                        <a:rPr lang="en-US" sz="1400">
                          <a:solidFill>
                            <a:schemeClr val="tx1"/>
                          </a:solidFill>
                          <a:latin typeface="Times New Roman" panose="02020603050405020304" pitchFamily="18" charset="0"/>
                          <a:cs typeface="Times New Roman" panose="02020603050405020304" pitchFamily="18" charset="0"/>
                        </a:rPr>
                        <a:t>Formwork to superstructure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sym typeface="+mn-ea"/>
                        </a:rPr>
                        <a:t>m2</a:t>
                      </a:r>
                      <a:endParaRPr lang="en-US" sz="1400"/>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sym typeface="+mn-ea"/>
                        </a:rPr>
                        <a:t>2,100</a:t>
                      </a:r>
                      <a:endParaRPr lang="en-US" sz="1400"/>
                    </a:p>
                  </a:txBody>
                  <a:tcPr/>
                </a:tc>
              </a:tr>
              <a:tr h="328930">
                <a:tc>
                  <a:txBody>
                    <a:bodyPr/>
                    <a:p>
                      <a:pPr>
                        <a:buNone/>
                      </a:pPr>
                      <a:r>
                        <a:rPr lang="en-US" sz="1400">
                          <a:solidFill>
                            <a:schemeClr val="tx1"/>
                          </a:solidFill>
                          <a:latin typeface="Times New Roman" panose="02020603050405020304" pitchFamily="18" charset="0"/>
                          <a:cs typeface="Times New Roman" panose="02020603050405020304" pitchFamily="18" charset="0"/>
                        </a:rPr>
                        <a:t>H.T reinforcement to super structure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sym typeface="+mn-ea"/>
                        </a:rPr>
                        <a:t>tons</a:t>
                      </a:r>
                      <a:endParaRPr lang="en-US" sz="1400"/>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sym typeface="+mn-ea"/>
                        </a:rPr>
                        <a:t>160</a:t>
                      </a:r>
                      <a:endParaRPr lang="en-US" sz="1400"/>
                    </a:p>
                  </a:txBody>
                  <a:tcPr/>
                </a:tc>
              </a:tr>
              <a:tr h="304165">
                <a:tc>
                  <a:txBody>
                    <a:bodyPr/>
                    <a:p>
                      <a:pPr>
                        <a:buNone/>
                      </a:pPr>
                      <a:r>
                        <a:rPr lang="en-US" sz="1400">
                          <a:solidFill>
                            <a:schemeClr val="tx1"/>
                          </a:solidFill>
                          <a:latin typeface="Times New Roman" panose="02020603050405020304" pitchFamily="18" charset="0"/>
                          <a:cs typeface="Times New Roman" panose="02020603050405020304" pitchFamily="18" charset="0"/>
                        </a:rPr>
                        <a:t>Bearing on cross beams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sym typeface="+mn-ea"/>
                        </a:rPr>
                        <a:t>nos</a:t>
                      </a:r>
                      <a:endParaRPr lang="en-US" sz="1400"/>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sym typeface="+mn-ea"/>
                        </a:rPr>
                        <a:t>56</a:t>
                      </a:r>
                      <a:endParaRPr lang="en-US" sz="1400"/>
                    </a:p>
                  </a:txBody>
                  <a:tcPr/>
                </a:tc>
              </a:tr>
              <a:tr h="377190">
                <a:tc>
                  <a:txBody>
                    <a:bodyPr/>
                    <a:p>
                      <a:pPr>
                        <a:buNone/>
                      </a:pPr>
                      <a:r>
                        <a:rPr lang="en-US" sz="1400">
                          <a:solidFill>
                            <a:schemeClr val="tx1"/>
                          </a:solidFill>
                          <a:latin typeface="Times New Roman" panose="02020603050405020304" pitchFamily="18" charset="0"/>
                          <a:cs typeface="Times New Roman" panose="02020603050405020304" pitchFamily="18" charset="0"/>
                        </a:rPr>
                        <a:t>Expansion joints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sym typeface="+mn-ea"/>
                        </a:rPr>
                        <a:t>m</a:t>
                      </a:r>
                      <a:endParaRPr lang="en-US" sz="1400"/>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sym typeface="+mn-ea"/>
                        </a:rPr>
                        <a:t>77</a:t>
                      </a:r>
                      <a:endParaRPr lang="en-US" sz="1400"/>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73760" y="200660"/>
            <a:ext cx="9879965" cy="6210300"/>
          </a:xfrm>
        </p:spPr>
        <p:txBody>
          <a:bodyPr>
            <a:noAutofit/>
          </a:bodyPr>
          <a:lstStyle/>
          <a:p>
            <a:pPr>
              <a:buNone/>
            </a:pPr>
            <a:r>
              <a:rPr lang="en-US" b="1" u="sng" dirty="0">
                <a:latin typeface="Times New Roman" panose="02020603050405020304" pitchFamily="18" charset="0"/>
                <a:cs typeface="Times New Roman" panose="02020603050405020304" pitchFamily="18" charset="0"/>
              </a:rPr>
              <a:t>RESOURCES - Plant and Equipment</a:t>
            </a:r>
            <a:endParaRPr lang="en-US" b="1" u="sng" dirty="0">
              <a:latin typeface="Times New Roman" panose="02020603050405020304" pitchFamily="18" charset="0"/>
              <a:cs typeface="Times New Roman" panose="02020603050405020304" pitchFamily="18" charset="0"/>
            </a:endParaRPr>
          </a:p>
          <a:p>
            <a:pPr>
              <a:buNone/>
            </a:pPr>
            <a:r>
              <a:rPr lang="en-US" dirty="0">
                <a:latin typeface="Times New Roman" panose="02020603050405020304" pitchFamily="18" charset="0"/>
                <a:cs typeface="Times New Roman" panose="02020603050405020304" pitchFamily="18" charset="0"/>
              </a:rPr>
              <a:t>Construction equipments can be broadly classified as under:</a:t>
            </a:r>
            <a:endParaRPr lang="en-US" dirty="0">
              <a:latin typeface="Times New Roman" panose="02020603050405020304" pitchFamily="18" charset="0"/>
              <a:cs typeface="Times New Roman" panose="02020603050405020304" pitchFamily="18" charset="0"/>
            </a:endParaRPr>
          </a:p>
          <a:p>
            <a:pPr marL="0" indent="0">
              <a:buFont typeface="Wingdings" panose="05000000000000000000" charset="0"/>
              <a:buNone/>
            </a:pPr>
            <a:r>
              <a:rPr lang="en-US" dirty="0">
                <a:latin typeface="Times New Roman" panose="02020603050405020304" pitchFamily="18" charset="0"/>
                <a:cs typeface="Times New Roman" panose="02020603050405020304" pitchFamily="18" charset="0"/>
              </a:rPr>
              <a:t>1. </a:t>
            </a:r>
            <a:r>
              <a:rPr lang="en-US" b="1" dirty="0">
                <a:latin typeface="Times New Roman" panose="02020603050405020304" pitchFamily="18" charset="0"/>
                <a:cs typeface="Times New Roman" panose="02020603050405020304" pitchFamily="18" charset="0"/>
              </a:rPr>
              <a:t>Earthwork equipments:</a:t>
            </a:r>
            <a:endParaRPr lang="en-US" dirty="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Earth cutting and moving equipments: </a:t>
            </a:r>
            <a:r>
              <a:rPr lang="en-US" dirty="0">
                <a:latin typeface="Times New Roman" panose="02020603050405020304" pitchFamily="18" charset="0"/>
                <a:cs typeface="Times New Roman" panose="02020603050405020304" pitchFamily="18" charset="0"/>
              </a:rPr>
              <a:t>Bulldozers, Scrapers, Front-end loaders, Motor graders.</a:t>
            </a:r>
            <a:endParaRPr lang="en-US" dirty="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b="1" dirty="0">
                <a:latin typeface="Times New Roman" panose="02020603050405020304" pitchFamily="18" charset="0"/>
                <a:cs typeface="Times New Roman" panose="02020603050405020304" pitchFamily="18" charset="0"/>
              </a:rPr>
              <a:t> Excavation and lifting equipment:</a:t>
            </a:r>
            <a:r>
              <a:rPr lang="en-US" dirty="0">
                <a:latin typeface="Times New Roman" panose="02020603050405020304" pitchFamily="18" charset="0"/>
                <a:cs typeface="Times New Roman" panose="02020603050405020304" pitchFamily="18" charset="0"/>
              </a:rPr>
              <a:t> Backhoes, Power shovels, Draglines, Clamshells. </a:t>
            </a:r>
            <a:endParaRPr lang="en-US" dirty="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b="1" dirty="0">
                <a:latin typeface="Times New Roman" panose="02020603050405020304" pitchFamily="18" charset="0"/>
                <a:cs typeface="Times New Roman" panose="02020603050405020304" pitchFamily="18" charset="0"/>
              </a:rPr>
              <a:t>Loading equipment:</a:t>
            </a:r>
            <a:r>
              <a:rPr lang="en-US" dirty="0">
                <a:latin typeface="Times New Roman" panose="02020603050405020304" pitchFamily="18" charset="0"/>
                <a:cs typeface="Times New Roman" panose="02020603050405020304" pitchFamily="18" charset="0"/>
              </a:rPr>
              <a:t> Loaders, shovels, Excavators.</a:t>
            </a:r>
            <a:endParaRPr lang="en-US" dirty="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Transportation Equipment: </a:t>
            </a:r>
            <a:r>
              <a:rPr lang="en-US" dirty="0">
                <a:latin typeface="Times New Roman" panose="02020603050405020304" pitchFamily="18" charset="0"/>
                <a:cs typeface="Times New Roman" panose="02020603050405020304" pitchFamily="18" charset="0"/>
              </a:rPr>
              <a:t>Tippers, Dump trucks, Scrapers, Conveyors. </a:t>
            </a:r>
            <a:endParaRPr lang="en-US" dirty="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b="1" dirty="0">
                <a:latin typeface="Times New Roman" panose="02020603050405020304" pitchFamily="18" charset="0"/>
                <a:cs typeface="Times New Roman" panose="02020603050405020304" pitchFamily="18" charset="0"/>
              </a:rPr>
              <a:t>Compacting Equipment:</a:t>
            </a:r>
            <a:r>
              <a:rPr lang="en-US" dirty="0">
                <a:latin typeface="Times New Roman" panose="02020603050405020304" pitchFamily="18" charset="0"/>
                <a:cs typeface="Times New Roman" panose="02020603050405020304" pitchFamily="18" charset="0"/>
              </a:rPr>
              <a:t> Tamping foot rollers, smooth wheel rollers, Pneumatic rollers, Vibratory rollers, plate compactors. </a:t>
            </a:r>
            <a:endParaRPr lang="en-US" dirty="0">
              <a:latin typeface="Times New Roman" panose="02020603050405020304" pitchFamily="18" charset="0"/>
              <a:cs typeface="Times New Roman" panose="02020603050405020304" pitchFamily="18" charset="0"/>
            </a:endParaRPr>
          </a:p>
          <a:p>
            <a:pPr marL="0" indent="0">
              <a:buFont typeface="Wingdings" panose="05000000000000000000" charset="0"/>
              <a:buNone/>
            </a:pPr>
            <a:r>
              <a:rPr lang="en-US" dirty="0">
                <a:latin typeface="Times New Roman" panose="02020603050405020304" pitchFamily="18" charset="0"/>
                <a:cs typeface="Times New Roman" panose="02020603050405020304" pitchFamily="18" charset="0"/>
              </a:rPr>
              <a:t>2.</a:t>
            </a:r>
            <a:r>
              <a:rPr lang="en-US" b="1" dirty="0">
                <a:latin typeface="Times New Roman" panose="02020603050405020304" pitchFamily="18" charset="0"/>
                <a:cs typeface="Times New Roman" panose="02020603050405020304" pitchFamily="18" charset="0"/>
              </a:rPr>
              <a:t> Concreting Plant and Equipment: </a:t>
            </a:r>
            <a:endParaRPr lang="en-US" dirty="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b="1" dirty="0">
                <a:latin typeface="Times New Roman" panose="02020603050405020304" pitchFamily="18" charset="0"/>
                <a:cs typeface="Times New Roman" panose="02020603050405020304" pitchFamily="18" charset="0"/>
              </a:rPr>
              <a:t>Production Equipment : </a:t>
            </a:r>
            <a:r>
              <a:rPr lang="en-US" dirty="0">
                <a:latin typeface="Times New Roman" panose="02020603050405020304" pitchFamily="18" charset="0"/>
                <a:cs typeface="Times New Roman" panose="02020603050405020304" pitchFamily="18" charset="0"/>
              </a:rPr>
              <a:t>Batching plants, concrete mixers. </a:t>
            </a:r>
            <a:endParaRPr lang="en-US" dirty="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b="1" dirty="0">
                <a:latin typeface="Times New Roman" panose="02020603050405020304" pitchFamily="18" charset="0"/>
                <a:cs typeface="Times New Roman" panose="02020603050405020304" pitchFamily="18" charset="0"/>
              </a:rPr>
              <a:t>Transportation equipment :</a:t>
            </a:r>
            <a:r>
              <a:rPr lang="en-US" dirty="0">
                <a:latin typeface="Times New Roman" panose="02020603050405020304" pitchFamily="18" charset="0"/>
                <a:cs typeface="Times New Roman" panose="02020603050405020304" pitchFamily="18" charset="0"/>
              </a:rPr>
              <a:t> Truck mixers, Concrete dumpers. </a:t>
            </a:r>
            <a:endParaRPr lang="en-US" dirty="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Placing equipment : </a:t>
            </a:r>
            <a:r>
              <a:rPr lang="en-US" dirty="0">
                <a:latin typeface="Times New Roman" panose="02020603050405020304" pitchFamily="18" charset="0"/>
                <a:cs typeface="Times New Roman" panose="02020603050405020304" pitchFamily="18" charset="0"/>
              </a:rPr>
              <a:t>Concrete pumps, Conveyors, Hoists, Grouting equipment.</a:t>
            </a:r>
            <a:endParaRPr lang="en-US" dirty="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Concrete Vibrating equipment:</a:t>
            </a:r>
            <a:r>
              <a:rPr lang="en-US" dirty="0">
                <a:latin typeface="Times New Roman" panose="02020603050405020304" pitchFamily="18" charset="0"/>
                <a:cs typeface="Times New Roman" panose="02020603050405020304" pitchFamily="18" charset="0"/>
              </a:rPr>
              <a:t> Needle vibrators, Plate compactors.</a:t>
            </a:r>
            <a:endParaRPr lang="en-US" dirty="0">
              <a:latin typeface="Times New Roman" panose="02020603050405020304" pitchFamily="18" charset="0"/>
              <a:cs typeface="Times New Roman" panose="02020603050405020304" pitchFamily="18" charset="0"/>
            </a:endParaRPr>
          </a:p>
          <a:p>
            <a:pPr marL="0" indent="0">
              <a:buFont typeface="Wingdings" panose="05000000000000000000" charset="0"/>
              <a:buNone/>
            </a:pPr>
            <a:r>
              <a:rPr lang="en-US" dirty="0">
                <a:latin typeface="Times New Roman" panose="02020603050405020304" pitchFamily="18" charset="0"/>
                <a:cs typeface="Times New Roman" panose="02020603050405020304" pitchFamily="18" charset="0"/>
              </a:rPr>
              <a:t> 3.</a:t>
            </a:r>
            <a:r>
              <a:rPr lang="en-US" b="1" dirty="0">
                <a:latin typeface="Times New Roman" panose="02020603050405020304" pitchFamily="18" charset="0"/>
                <a:cs typeface="Times New Roman" panose="02020603050405020304" pitchFamily="18" charset="0"/>
              </a:rPr>
              <a:t> Material Hoisting Equipments: </a:t>
            </a:r>
            <a:endParaRPr lang="en-US" dirty="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b="1" dirty="0">
                <a:latin typeface="Times New Roman" panose="02020603050405020304" pitchFamily="18" charset="0"/>
                <a:cs typeface="Times New Roman" panose="02020603050405020304" pitchFamily="18" charset="0"/>
              </a:rPr>
              <a:t>Hoists:</a:t>
            </a:r>
            <a:r>
              <a:rPr lang="en-US" dirty="0">
                <a:latin typeface="Times New Roman" panose="02020603050405020304" pitchFamily="18" charset="0"/>
                <a:cs typeface="Times New Roman" panose="02020603050405020304" pitchFamily="18" charset="0"/>
              </a:rPr>
              <a:t> Fixed, Mobile, Fork lifts.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4880511" y="6314631"/>
            <a:ext cx="683339" cy="365125"/>
          </a:xfrm>
        </p:spPr>
        <p:txBody>
          <a:bodyPr/>
          <a:lstStyle/>
          <a:p>
            <a:r>
              <a:rPr lang="en-US" sz="1400" dirty="0" smtClean="0">
                <a:solidFill>
                  <a:schemeClr val="tx1"/>
                </a:solidFill>
              </a:rPr>
              <a:t>18</a:t>
            </a:r>
            <a:endParaRPr lang="en-US" sz="14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77545" y="281940"/>
            <a:ext cx="8596630" cy="556260"/>
          </a:xfrm>
        </p:spPr>
        <p:txBody>
          <a:bodyPr>
            <a:normAutofit fontScale="90000"/>
            <a:scene3d>
              <a:camera prst="orthographicFront"/>
              <a:lightRig rig="soft" dir="t">
                <a:rot lat="0" lon="0" rev="15600000"/>
              </a:lightRig>
            </a:scene3d>
            <a:sp3d extrusionH="57150" prstMaterial="softEdge">
              <a:bevelT w="25400" h="38100"/>
            </a:sp3d>
          </a:bodyPr>
          <a:p>
            <a:r>
              <a:rPr lang="en-US" sz="2400" b="1" u="sng">
                <a:ln/>
                <a:solidFill>
                  <a:schemeClr val="accent4"/>
                </a:solidFill>
                <a:effectLst/>
                <a:latin typeface="Times New Roman" panose="02020603050405020304" pitchFamily="18" charset="0"/>
                <a:cs typeface="Times New Roman" panose="02020603050405020304" pitchFamily="18" charset="0"/>
                <a:sym typeface="+mn-ea"/>
              </a:rPr>
              <a:t>OUTLINE OF PRESENTATION</a:t>
            </a:r>
            <a:br>
              <a:rPr lang="en-US" u="sng">
                <a:ln/>
                <a:solidFill>
                  <a:schemeClr val="accent4"/>
                </a:solidFill>
              </a:rPr>
            </a:br>
            <a:endParaRPr lang="en-US" u="sng">
              <a:ln/>
              <a:solidFill>
                <a:schemeClr val="accent4"/>
              </a:solidFill>
            </a:endParaRPr>
          </a:p>
        </p:txBody>
      </p:sp>
      <p:sp>
        <p:nvSpPr>
          <p:cNvPr id="3" name="Content Placeholder 2"/>
          <p:cNvSpPr>
            <a:spLocks noGrp="1"/>
          </p:cNvSpPr>
          <p:nvPr>
            <p:ph idx="1"/>
          </p:nvPr>
        </p:nvSpPr>
        <p:spPr>
          <a:xfrm>
            <a:off x="677545" y="838200"/>
            <a:ext cx="8596630" cy="5706110"/>
          </a:xfrm>
        </p:spPr>
        <p:txBody>
          <a:bodyPr>
            <a:noAutofit/>
          </a:bodyPr>
          <a:p>
            <a:pPr>
              <a:lnSpc>
                <a:spcPct val="70000"/>
              </a:lnSpc>
            </a:pPr>
            <a:r>
              <a:rPr lang="en-US">
                <a:latin typeface="Times New Roman" panose="02020603050405020304" pitchFamily="18" charset="0"/>
                <a:cs typeface="Times New Roman" panose="02020603050405020304" pitchFamily="18" charset="0"/>
                <a:sym typeface="+mn-ea"/>
              </a:rPr>
              <a:t>Abstract</a:t>
            </a:r>
            <a:endParaRPr lang="en-US">
              <a:latin typeface="Times New Roman" panose="02020603050405020304" pitchFamily="18" charset="0"/>
              <a:cs typeface="Times New Roman" panose="02020603050405020304" pitchFamily="18" charset="0"/>
            </a:endParaRPr>
          </a:p>
          <a:p>
            <a:pPr>
              <a:lnSpc>
                <a:spcPct val="70000"/>
              </a:lnSpc>
            </a:pPr>
            <a:r>
              <a:rPr lang="en-US">
                <a:latin typeface="Times New Roman" panose="02020603050405020304" pitchFamily="18" charset="0"/>
                <a:cs typeface="Times New Roman" panose="02020603050405020304" pitchFamily="18" charset="0"/>
                <a:sym typeface="+mn-ea"/>
              </a:rPr>
              <a:t>Introduction</a:t>
            </a:r>
            <a:endParaRPr lang="en-US">
              <a:latin typeface="Times New Roman" panose="02020603050405020304" pitchFamily="18" charset="0"/>
              <a:cs typeface="Times New Roman" panose="02020603050405020304" pitchFamily="18" charset="0"/>
            </a:endParaRPr>
          </a:p>
          <a:p>
            <a:pPr>
              <a:lnSpc>
                <a:spcPct val="70000"/>
              </a:lnSpc>
            </a:pPr>
            <a:r>
              <a:rPr lang="en-US">
                <a:latin typeface="Times New Roman" panose="02020603050405020304" pitchFamily="18" charset="0"/>
                <a:cs typeface="Times New Roman" panose="02020603050405020304" pitchFamily="18" charset="0"/>
                <a:sym typeface="+mn-ea"/>
              </a:rPr>
              <a:t>Benefits of Resource Scheduling</a:t>
            </a:r>
            <a:endParaRPr lang="en-US">
              <a:latin typeface="Times New Roman" panose="02020603050405020304" pitchFamily="18" charset="0"/>
              <a:cs typeface="Times New Roman" panose="02020603050405020304" pitchFamily="18" charset="0"/>
            </a:endParaRPr>
          </a:p>
          <a:p>
            <a:pPr>
              <a:lnSpc>
                <a:spcPct val="70000"/>
              </a:lnSpc>
            </a:pPr>
            <a:r>
              <a:rPr lang="en-US">
                <a:latin typeface="Times New Roman" panose="02020603050405020304" pitchFamily="18" charset="0"/>
                <a:cs typeface="Times New Roman" panose="02020603050405020304" pitchFamily="18" charset="0"/>
                <a:sym typeface="+mn-ea"/>
              </a:rPr>
              <a:t>Steps of Project Resource Scheduling</a:t>
            </a:r>
            <a:endParaRPr lang="en-US">
              <a:latin typeface="Times New Roman" panose="02020603050405020304" pitchFamily="18" charset="0"/>
              <a:cs typeface="Times New Roman" panose="02020603050405020304" pitchFamily="18" charset="0"/>
            </a:endParaRPr>
          </a:p>
          <a:p>
            <a:pPr>
              <a:lnSpc>
                <a:spcPct val="70000"/>
              </a:lnSpc>
            </a:pPr>
            <a:r>
              <a:rPr lang="en-US">
                <a:latin typeface="Times New Roman" panose="02020603050405020304" pitchFamily="18" charset="0"/>
                <a:cs typeface="Times New Roman" panose="02020603050405020304" pitchFamily="18" charset="0"/>
                <a:sym typeface="+mn-ea"/>
              </a:rPr>
              <a:t>Resource Scheduling of a Typical Civil Engineering Project (Highway)</a:t>
            </a:r>
            <a:endParaRPr lang="en-US">
              <a:latin typeface="Times New Roman" panose="02020603050405020304" pitchFamily="18" charset="0"/>
              <a:cs typeface="Times New Roman" panose="02020603050405020304" pitchFamily="18" charset="0"/>
            </a:endParaRPr>
          </a:p>
          <a:p>
            <a:pPr marL="0" indent="0">
              <a:lnSpc>
                <a:spcPct val="70000"/>
              </a:lnSpc>
              <a:buFont typeface="Wingdings" panose="05000000000000000000" charset="0"/>
              <a:buNone/>
            </a:pPr>
            <a:r>
              <a:rPr lang="en-US">
                <a:latin typeface="Times New Roman" panose="02020603050405020304" pitchFamily="18" charset="0"/>
                <a:cs typeface="Times New Roman" panose="02020603050405020304" pitchFamily="18" charset="0"/>
                <a:sym typeface="+mn-ea"/>
              </a:rPr>
              <a:t>	* Project Description</a:t>
            </a:r>
            <a:endParaRPr lang="en-US">
              <a:latin typeface="Times New Roman" panose="02020603050405020304" pitchFamily="18" charset="0"/>
              <a:cs typeface="Times New Roman" panose="02020603050405020304" pitchFamily="18" charset="0"/>
            </a:endParaRPr>
          </a:p>
          <a:p>
            <a:pPr marL="0" indent="0">
              <a:lnSpc>
                <a:spcPct val="70000"/>
              </a:lnSpc>
              <a:buFont typeface="Wingdings" panose="05000000000000000000" charset="0"/>
              <a:buNone/>
            </a:pPr>
            <a:r>
              <a:rPr lang="en-US">
                <a:latin typeface="Times New Roman" panose="02020603050405020304" pitchFamily="18" charset="0"/>
                <a:cs typeface="Times New Roman" panose="02020603050405020304" pitchFamily="18" charset="0"/>
                <a:sym typeface="+mn-ea"/>
              </a:rPr>
              <a:t>	*Scope of Works</a:t>
            </a:r>
            <a:endParaRPr lang="en-US">
              <a:latin typeface="Times New Roman" panose="02020603050405020304" pitchFamily="18" charset="0"/>
              <a:cs typeface="Times New Roman" panose="02020603050405020304" pitchFamily="18" charset="0"/>
            </a:endParaRPr>
          </a:p>
          <a:p>
            <a:pPr marL="0" indent="0">
              <a:lnSpc>
                <a:spcPct val="70000"/>
              </a:lnSpc>
              <a:buFont typeface="Wingdings" panose="05000000000000000000" charset="0"/>
              <a:buNone/>
            </a:pPr>
            <a:r>
              <a:rPr lang="en-US">
                <a:latin typeface="Times New Roman" panose="02020603050405020304" pitchFamily="18" charset="0"/>
                <a:cs typeface="Times New Roman" panose="02020603050405020304" pitchFamily="18" charset="0"/>
                <a:sym typeface="+mn-ea"/>
              </a:rPr>
              <a:t>	*Plant and Enquipment Classifications</a:t>
            </a:r>
            <a:endParaRPr lang="en-US">
              <a:latin typeface="Times New Roman" panose="02020603050405020304" pitchFamily="18" charset="0"/>
              <a:cs typeface="Times New Roman" panose="02020603050405020304" pitchFamily="18" charset="0"/>
            </a:endParaRPr>
          </a:p>
          <a:p>
            <a:pPr marL="0" indent="0">
              <a:lnSpc>
                <a:spcPct val="70000"/>
              </a:lnSpc>
              <a:buFont typeface="Wingdings" panose="05000000000000000000" charset="0"/>
              <a:buNone/>
            </a:pPr>
            <a:r>
              <a:rPr lang="en-US">
                <a:latin typeface="Times New Roman" panose="02020603050405020304" pitchFamily="18" charset="0"/>
                <a:cs typeface="Times New Roman" panose="02020603050405020304" pitchFamily="18" charset="0"/>
                <a:sym typeface="+mn-ea"/>
              </a:rPr>
              <a:t>	*Plant and Equipment Requirement and Avalability</a:t>
            </a:r>
            <a:endParaRPr lang="en-US">
              <a:latin typeface="Times New Roman" panose="02020603050405020304" pitchFamily="18" charset="0"/>
              <a:cs typeface="Times New Roman" panose="02020603050405020304" pitchFamily="18" charset="0"/>
            </a:endParaRPr>
          </a:p>
          <a:p>
            <a:pPr marL="0" indent="0">
              <a:lnSpc>
                <a:spcPct val="70000"/>
              </a:lnSpc>
              <a:buFont typeface="Wingdings" panose="05000000000000000000" charset="0"/>
              <a:buNone/>
            </a:pPr>
            <a:r>
              <a:rPr lang="en-US">
                <a:latin typeface="Times New Roman" panose="02020603050405020304" pitchFamily="18" charset="0"/>
                <a:cs typeface="Times New Roman" panose="02020603050405020304" pitchFamily="18" charset="0"/>
                <a:sym typeface="+mn-ea"/>
              </a:rPr>
              <a:t>	*Equipment Allocation to Work Groups</a:t>
            </a:r>
            <a:endParaRPr lang="en-US">
              <a:latin typeface="Times New Roman" panose="02020603050405020304" pitchFamily="18" charset="0"/>
              <a:cs typeface="Times New Roman" panose="02020603050405020304" pitchFamily="18" charset="0"/>
            </a:endParaRPr>
          </a:p>
          <a:p>
            <a:pPr marL="0" indent="0">
              <a:lnSpc>
                <a:spcPct val="70000"/>
              </a:lnSpc>
              <a:buFont typeface="Wingdings" panose="05000000000000000000" charset="0"/>
              <a:buNone/>
            </a:pPr>
            <a:r>
              <a:rPr lang="en-US">
                <a:latin typeface="Times New Roman" panose="02020603050405020304" pitchFamily="18" charset="0"/>
                <a:cs typeface="Times New Roman" panose="02020603050405020304" pitchFamily="18" charset="0"/>
                <a:sym typeface="+mn-ea"/>
              </a:rPr>
              <a:t>	*Standard Productivity of Machinery</a:t>
            </a:r>
            <a:endParaRPr lang="en-US">
              <a:latin typeface="Times New Roman" panose="02020603050405020304" pitchFamily="18" charset="0"/>
              <a:cs typeface="Times New Roman" panose="02020603050405020304" pitchFamily="18" charset="0"/>
            </a:endParaRPr>
          </a:p>
          <a:p>
            <a:pPr marL="0" indent="0">
              <a:lnSpc>
                <a:spcPct val="70000"/>
              </a:lnSpc>
              <a:buFont typeface="Wingdings" panose="05000000000000000000" charset="0"/>
              <a:buNone/>
            </a:pPr>
            <a:r>
              <a:rPr lang="en-US">
                <a:latin typeface="Times New Roman" panose="02020603050405020304" pitchFamily="18" charset="0"/>
                <a:cs typeface="Times New Roman" panose="02020603050405020304" pitchFamily="18" charset="0"/>
                <a:sym typeface="+mn-ea"/>
              </a:rPr>
              <a:t>	*Equipment Hiring Rates (Third Party Contract)</a:t>
            </a:r>
            <a:endParaRPr lang="en-US">
              <a:latin typeface="Times New Roman" panose="02020603050405020304" pitchFamily="18" charset="0"/>
              <a:cs typeface="Times New Roman" panose="02020603050405020304" pitchFamily="18" charset="0"/>
            </a:endParaRPr>
          </a:p>
          <a:p>
            <a:pPr marL="0" indent="0">
              <a:lnSpc>
                <a:spcPct val="70000"/>
              </a:lnSpc>
              <a:buFont typeface="Wingdings" panose="05000000000000000000" charset="0"/>
              <a:buNone/>
            </a:pPr>
            <a:r>
              <a:rPr lang="en-US">
                <a:latin typeface="Times New Roman" panose="02020603050405020304" pitchFamily="18" charset="0"/>
                <a:cs typeface="Times New Roman" panose="02020603050405020304" pitchFamily="18" charset="0"/>
                <a:sym typeface="+mn-ea"/>
              </a:rPr>
              <a:t>	*Labour - Output Constants of Highway</a:t>
            </a:r>
            <a:endParaRPr lang="en-US">
              <a:latin typeface="Times New Roman" panose="02020603050405020304" pitchFamily="18" charset="0"/>
              <a:cs typeface="Times New Roman" panose="02020603050405020304" pitchFamily="18" charset="0"/>
            </a:endParaRPr>
          </a:p>
          <a:p>
            <a:pPr marL="0" indent="0">
              <a:lnSpc>
                <a:spcPct val="70000"/>
              </a:lnSpc>
              <a:buFont typeface="Wingdings" panose="05000000000000000000" charset="0"/>
              <a:buNone/>
            </a:pPr>
            <a:r>
              <a:rPr lang="en-US">
                <a:latin typeface="Times New Roman" panose="02020603050405020304" pitchFamily="18" charset="0"/>
                <a:cs typeface="Times New Roman" panose="02020603050405020304" pitchFamily="18" charset="0"/>
                <a:sym typeface="+mn-ea"/>
              </a:rPr>
              <a:t>	*Material Schedule Constants</a:t>
            </a:r>
            <a:endParaRPr lang="en-US">
              <a:latin typeface="Times New Roman" panose="02020603050405020304" pitchFamily="18" charset="0"/>
              <a:cs typeface="Times New Roman" panose="02020603050405020304" pitchFamily="18" charset="0"/>
            </a:endParaRPr>
          </a:p>
          <a:p>
            <a:pPr marL="0" indent="0">
              <a:lnSpc>
                <a:spcPct val="70000"/>
              </a:lnSpc>
              <a:buFont typeface="Wingdings" panose="05000000000000000000" charset="0"/>
              <a:buNone/>
            </a:pPr>
            <a:r>
              <a:rPr lang="en-US">
                <a:latin typeface="Times New Roman" panose="02020603050405020304" pitchFamily="18" charset="0"/>
                <a:cs typeface="Times New Roman" panose="02020603050405020304" pitchFamily="18" charset="0"/>
                <a:sym typeface="+mn-ea"/>
              </a:rPr>
              <a:t>	*Project Schedule of Work groups</a:t>
            </a:r>
            <a:endParaRPr lang="en-US">
              <a:latin typeface="Times New Roman" panose="02020603050405020304" pitchFamily="18" charset="0"/>
              <a:cs typeface="Times New Roman" panose="02020603050405020304" pitchFamily="18" charset="0"/>
              <a:sym typeface="+mn-ea"/>
            </a:endParaRPr>
          </a:p>
          <a:p>
            <a:pPr marL="0" indent="0">
              <a:lnSpc>
                <a:spcPct val="70000"/>
              </a:lnSpc>
              <a:buFont typeface="Wingdings" panose="05000000000000000000" charset="0"/>
              <a:buNone/>
            </a:pPr>
            <a:r>
              <a:rPr lang="en-US">
                <a:latin typeface="Times New Roman" panose="02020603050405020304" pitchFamily="18" charset="0"/>
                <a:cs typeface="Times New Roman" panose="02020603050405020304" pitchFamily="18" charset="0"/>
                <a:sym typeface="+mn-ea"/>
              </a:rPr>
              <a:t>	*Cost Estimation Method.</a:t>
            </a:r>
            <a:endParaRPr lang="en-US">
              <a:latin typeface="Times New Roman" panose="02020603050405020304" pitchFamily="18" charset="0"/>
              <a:cs typeface="Times New Roman" panose="02020603050405020304" pitchFamily="18" charset="0"/>
            </a:endParaRPr>
          </a:p>
          <a:p>
            <a:pPr marL="0" indent="0">
              <a:lnSpc>
                <a:spcPct val="70000"/>
              </a:lnSpc>
              <a:buFont typeface="Wingdings" panose="05000000000000000000" charset="0"/>
              <a:buNone/>
            </a:pPr>
            <a:r>
              <a:rPr lang="en-US">
                <a:latin typeface="Times New Roman" panose="02020603050405020304" pitchFamily="18" charset="0"/>
                <a:cs typeface="Times New Roman" panose="02020603050405020304" pitchFamily="18" charset="0"/>
                <a:sym typeface="+mn-ea"/>
              </a:rPr>
              <a:t>	*Conclusion</a:t>
            </a:r>
            <a:endParaRPr lang="en-US">
              <a:latin typeface="Times New Roman" panose="02020603050405020304" pitchFamily="18" charset="0"/>
              <a:cs typeface="Times New Roman" panose="02020603050405020304" pitchFamily="18" charset="0"/>
              <a:sym typeface="+mn-ea"/>
            </a:endParaRPr>
          </a:p>
          <a:p>
            <a:pPr marL="0" indent="0">
              <a:lnSpc>
                <a:spcPct val="70000"/>
              </a:lnSpc>
              <a:buFont typeface="Wingdings" panose="05000000000000000000" charset="0"/>
              <a:buNone/>
            </a:pPr>
            <a:r>
              <a:rPr lang="en-US">
                <a:latin typeface="Times New Roman" panose="02020603050405020304" pitchFamily="18" charset="0"/>
                <a:cs typeface="Times New Roman" panose="02020603050405020304" pitchFamily="18" charset="0"/>
                <a:sym typeface="+mn-ea"/>
              </a:rPr>
              <a:t>	*References</a:t>
            </a:r>
            <a:endParaRPr lang="en-US">
              <a:latin typeface="Times New Roman" panose="02020603050405020304" pitchFamily="18" charset="0"/>
              <a:cs typeface="Times New Roman" panose="02020603050405020304" pitchFamily="18" charset="0"/>
            </a:endParaRPr>
          </a:p>
          <a:p>
            <a:endParaRPr lang="en-US" sz="10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5429633" y="6406487"/>
            <a:ext cx="683339" cy="365125"/>
          </a:xfrm>
        </p:spPr>
        <p:txBody>
          <a:bodyPr/>
          <a:p>
            <a:r>
              <a:rPr lang="en-US" sz="1400" dirty="0">
                <a:solidFill>
                  <a:schemeClr val="tx1"/>
                </a:solidFill>
                <a:latin typeface="Times New Roman" panose="02020603050405020304" pitchFamily="18" charset="0"/>
                <a:cs typeface="Times New Roman" panose="02020603050405020304" pitchFamily="18" charset="0"/>
              </a:rPr>
              <a:t>1</a:t>
            </a:r>
            <a:endParaRPr lang="en-US" sz="1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5190" y="564515"/>
            <a:ext cx="9653270" cy="5384165"/>
          </a:xfrm>
        </p:spPr>
        <p:txBody>
          <a:bodyPr>
            <a:normAutofit lnSpcReduction="20000"/>
          </a:bodyPr>
          <a:lstStyle/>
          <a:p>
            <a:pPr>
              <a:buFont typeface="Wingdings" panose="05000000000000000000" charset="0"/>
              <a:buChar char="o"/>
            </a:pPr>
            <a:r>
              <a:rPr lang="en-US" sz="2000" b="1" dirty="0" smtClean="0">
                <a:latin typeface="Times New Roman" panose="02020603050405020304" pitchFamily="18" charset="0"/>
                <a:cs typeface="Times New Roman" panose="02020603050405020304" pitchFamily="18" charset="0"/>
              </a:rPr>
              <a:t> </a:t>
            </a:r>
            <a:r>
              <a:rPr lang="en-US" sz="1900" b="1" dirty="0" smtClean="0">
                <a:latin typeface="Times New Roman" panose="02020603050405020304" pitchFamily="18" charset="0"/>
                <a:cs typeface="Times New Roman" panose="02020603050405020304" pitchFamily="18" charset="0"/>
              </a:rPr>
              <a:t>Mobile cranes:</a:t>
            </a:r>
            <a:r>
              <a:rPr lang="en-US" sz="1900" dirty="0" smtClean="0">
                <a:latin typeface="Times New Roman" panose="02020603050405020304" pitchFamily="18" charset="0"/>
                <a:cs typeface="Times New Roman" panose="02020603050405020304" pitchFamily="18" charset="0"/>
              </a:rPr>
              <a:t> Crawler mounted, self propelled rubber tyred, truck mounted. </a:t>
            </a:r>
            <a:endParaRPr lang="en-US" sz="1900" dirty="0" smtClean="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sz="1900" b="1" dirty="0" smtClean="0">
                <a:latin typeface="Times New Roman" panose="02020603050405020304" pitchFamily="18" charset="0"/>
                <a:cs typeface="Times New Roman" panose="02020603050405020304" pitchFamily="18" charset="0"/>
              </a:rPr>
              <a:t>Tower cranes: </a:t>
            </a:r>
            <a:r>
              <a:rPr lang="en-US" sz="1900" dirty="0" smtClean="0">
                <a:latin typeface="Times New Roman" panose="02020603050405020304" pitchFamily="18" charset="0"/>
                <a:cs typeface="Times New Roman" panose="02020603050405020304" pitchFamily="18" charset="0"/>
              </a:rPr>
              <a:t>Stationary, Travelling type. </a:t>
            </a:r>
            <a:endParaRPr lang="en-US" sz="1900" dirty="0" smtClean="0">
              <a:latin typeface="Times New Roman" panose="02020603050405020304" pitchFamily="18" charset="0"/>
              <a:cs typeface="Times New Roman" panose="02020603050405020304" pitchFamily="18" charset="0"/>
            </a:endParaRPr>
          </a:p>
          <a:p>
            <a:pPr marL="0" indent="0">
              <a:buFont typeface="Wingdings" panose="05000000000000000000" charset="0"/>
              <a:buNone/>
            </a:pPr>
            <a:r>
              <a:rPr lang="en-US" sz="1900" dirty="0" smtClean="0">
                <a:latin typeface="Times New Roman" panose="02020603050405020304" pitchFamily="18" charset="0"/>
                <a:cs typeface="Times New Roman" panose="02020603050405020304" pitchFamily="18" charset="0"/>
              </a:rPr>
              <a:t>4. </a:t>
            </a:r>
            <a:r>
              <a:rPr lang="en-US" sz="1900" b="1" dirty="0" smtClean="0">
                <a:latin typeface="Times New Roman" panose="02020603050405020304" pitchFamily="18" charset="0"/>
                <a:cs typeface="Times New Roman" panose="02020603050405020304" pitchFamily="18" charset="0"/>
              </a:rPr>
              <a:t>Special Purpose heavy construction plant and Equipment: </a:t>
            </a:r>
            <a:endParaRPr lang="en-US" sz="1900" b="1" dirty="0" smtClean="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sz="1900" b="1" dirty="0" smtClean="0">
                <a:latin typeface="Times New Roman" panose="02020603050405020304" pitchFamily="18" charset="0"/>
                <a:cs typeface="Times New Roman" panose="02020603050405020304" pitchFamily="18" charset="0"/>
              </a:rPr>
              <a:t>Aggregate production equipment: </a:t>
            </a:r>
            <a:r>
              <a:rPr lang="en-US" sz="1900" dirty="0" smtClean="0">
                <a:latin typeface="Times New Roman" panose="02020603050405020304" pitchFamily="18" charset="0"/>
                <a:cs typeface="Times New Roman" panose="02020603050405020304" pitchFamily="18" charset="0"/>
              </a:rPr>
              <a:t>Crushing plants, Rock blasting equipment, Screening plants.</a:t>
            </a:r>
            <a:endParaRPr lang="en-US" sz="1900" dirty="0" smtClean="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sz="1900" dirty="0" smtClean="0">
                <a:latin typeface="Times New Roman" panose="02020603050405020304" pitchFamily="18" charset="0"/>
                <a:cs typeface="Times New Roman" panose="02020603050405020304" pitchFamily="18" charset="0"/>
              </a:rPr>
              <a:t> </a:t>
            </a:r>
            <a:r>
              <a:rPr lang="en-US" sz="1900" b="1" dirty="0" smtClean="0">
                <a:latin typeface="Times New Roman" panose="02020603050405020304" pitchFamily="18" charset="0"/>
                <a:cs typeface="Times New Roman" panose="02020603050405020304" pitchFamily="18" charset="0"/>
              </a:rPr>
              <a:t>Concrete paving equipment: </a:t>
            </a:r>
            <a:r>
              <a:rPr lang="en-US" sz="1900" dirty="0" smtClean="0">
                <a:latin typeface="Times New Roman" panose="02020603050405020304" pitchFamily="18" charset="0"/>
                <a:cs typeface="Times New Roman" panose="02020603050405020304" pitchFamily="18" charset="0"/>
              </a:rPr>
              <a:t>Concrete paver finishers. </a:t>
            </a:r>
            <a:endParaRPr lang="en-US" sz="1900" dirty="0" smtClean="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sz="1900" b="1" dirty="0" smtClean="0">
                <a:latin typeface="Times New Roman" panose="02020603050405020304" pitchFamily="18" charset="0"/>
                <a:cs typeface="Times New Roman" panose="02020603050405020304" pitchFamily="18" charset="0"/>
              </a:rPr>
              <a:t>Pile driving equipment:</a:t>
            </a:r>
            <a:r>
              <a:rPr lang="en-US" sz="1900" dirty="0" smtClean="0">
                <a:latin typeface="Times New Roman" panose="02020603050405020304" pitchFamily="18" charset="0"/>
                <a:cs typeface="Times New Roman" panose="02020603050405020304" pitchFamily="18" charset="0"/>
              </a:rPr>
              <a:t> Pile driving hammers. </a:t>
            </a:r>
            <a:endParaRPr lang="en-US" sz="1900" dirty="0" smtClean="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sz="1900" b="1" dirty="0" smtClean="0">
                <a:latin typeface="Times New Roman" panose="02020603050405020304" pitchFamily="18" charset="0"/>
                <a:cs typeface="Times New Roman" panose="02020603050405020304" pitchFamily="18" charset="0"/>
              </a:rPr>
              <a:t>Asphalt mix production and Placement equipment: </a:t>
            </a:r>
            <a:r>
              <a:rPr lang="en-US" sz="1900" dirty="0" smtClean="0">
                <a:latin typeface="Times New Roman" panose="02020603050405020304" pitchFamily="18" charset="0"/>
                <a:cs typeface="Times New Roman" panose="02020603050405020304" pitchFamily="18" charset="0"/>
              </a:rPr>
              <a:t>Asphalt plants, Asphalt pavers.</a:t>
            </a:r>
            <a:endParaRPr lang="en-US" sz="1900" dirty="0" smtClean="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sz="1900" dirty="0" smtClean="0">
                <a:latin typeface="Times New Roman" panose="02020603050405020304" pitchFamily="18" charset="0"/>
                <a:cs typeface="Times New Roman" panose="02020603050405020304" pitchFamily="18" charset="0"/>
              </a:rPr>
              <a:t> </a:t>
            </a:r>
            <a:r>
              <a:rPr lang="en-US" sz="1900" b="1" dirty="0" smtClean="0">
                <a:latin typeface="Times New Roman" panose="02020603050405020304" pitchFamily="18" charset="0"/>
                <a:cs typeface="Times New Roman" panose="02020603050405020304" pitchFamily="18" charset="0"/>
              </a:rPr>
              <a:t>Tunneling equipment:</a:t>
            </a:r>
            <a:r>
              <a:rPr lang="en-US" sz="1900" dirty="0" smtClean="0">
                <a:latin typeface="Times New Roman" panose="02020603050405020304" pitchFamily="18" charset="0"/>
                <a:cs typeface="Times New Roman" panose="02020603050405020304" pitchFamily="18" charset="0"/>
              </a:rPr>
              <a:t> Drill Jumbos, Muck hauling equipment, Rock bolters, Tunnel boring machines. </a:t>
            </a:r>
            <a:endParaRPr lang="en-US" sz="1900" dirty="0" smtClean="0">
              <a:latin typeface="Times New Roman" panose="02020603050405020304" pitchFamily="18" charset="0"/>
              <a:cs typeface="Times New Roman" panose="02020603050405020304" pitchFamily="18" charset="0"/>
            </a:endParaRPr>
          </a:p>
          <a:p>
            <a:pPr marL="0" indent="0">
              <a:buFont typeface="Wingdings" panose="05000000000000000000" charset="0"/>
              <a:buNone/>
            </a:pPr>
            <a:r>
              <a:rPr lang="en-US" sz="1900" dirty="0" smtClean="0">
                <a:latin typeface="Times New Roman" panose="02020603050405020304" pitchFamily="18" charset="0"/>
                <a:cs typeface="Times New Roman" panose="02020603050405020304" pitchFamily="18" charset="0"/>
              </a:rPr>
              <a:t>5. </a:t>
            </a:r>
            <a:r>
              <a:rPr lang="en-US" sz="1900" b="1" dirty="0" smtClean="0">
                <a:latin typeface="Times New Roman" panose="02020603050405020304" pitchFamily="18" charset="0"/>
                <a:cs typeface="Times New Roman" panose="02020603050405020304" pitchFamily="18" charset="0"/>
              </a:rPr>
              <a:t>Support &amp; Utility services Equipment:</a:t>
            </a:r>
            <a:endParaRPr lang="en-US" sz="1900" b="1" dirty="0" smtClean="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sz="1900" dirty="0" smtClean="0">
                <a:latin typeface="Times New Roman" panose="02020603050405020304" pitchFamily="18" charset="0"/>
                <a:cs typeface="Times New Roman" panose="02020603050405020304" pitchFamily="18" charset="0"/>
              </a:rPr>
              <a:t> Pumping and Dewatering equipment. </a:t>
            </a:r>
            <a:endParaRPr lang="en-US" sz="1900" dirty="0" smtClean="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sz="1900" dirty="0" smtClean="0">
                <a:latin typeface="Times New Roman" panose="02020603050405020304" pitchFamily="18" charset="0"/>
                <a:cs typeface="Times New Roman" panose="02020603050405020304" pitchFamily="18" charset="0"/>
              </a:rPr>
              <a:t> Pipe laying equipment.</a:t>
            </a:r>
            <a:endParaRPr lang="en-US" sz="1900" dirty="0" smtClean="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sz="1900" dirty="0" smtClean="0">
                <a:latin typeface="Times New Roman" panose="02020603050405020304" pitchFamily="18" charset="0"/>
                <a:cs typeface="Times New Roman" panose="02020603050405020304" pitchFamily="18" charset="0"/>
              </a:rPr>
              <a:t> Generators. </a:t>
            </a:r>
            <a:endParaRPr lang="en-US" sz="1900" dirty="0" smtClean="0">
              <a:latin typeface="Times New Roman" panose="02020603050405020304" pitchFamily="18" charset="0"/>
              <a:cs typeface="Times New Roman" panose="02020603050405020304" pitchFamily="18" charset="0"/>
            </a:endParaRPr>
          </a:p>
          <a:p>
            <a:pPr>
              <a:buFont typeface="Wingdings" panose="05000000000000000000" charset="0"/>
              <a:buChar char="o"/>
            </a:pPr>
            <a:r>
              <a:rPr lang="en-US" sz="1900" dirty="0" smtClean="0">
                <a:latin typeface="Times New Roman" panose="02020603050405020304" pitchFamily="18" charset="0"/>
                <a:cs typeface="Times New Roman" panose="02020603050405020304" pitchFamily="18" charset="0"/>
              </a:rPr>
              <a:t>Welding equipment. </a:t>
            </a:r>
            <a:endParaRPr lang="en-US" sz="1900" dirty="0">
              <a:solidFill>
                <a:schemeClr val="accent5">
                  <a:lumMod val="75000"/>
                </a:schemeClr>
              </a:solidFill>
            </a:endParaRPr>
          </a:p>
        </p:txBody>
      </p:sp>
      <p:sp>
        <p:nvSpPr>
          <p:cNvPr id="4" name="Slide Number Placeholder 3"/>
          <p:cNvSpPr>
            <a:spLocks noGrp="1"/>
          </p:cNvSpPr>
          <p:nvPr>
            <p:ph type="sldNum" sz="quarter" idx="12"/>
          </p:nvPr>
        </p:nvSpPr>
        <p:spPr>
          <a:xfrm>
            <a:off x="4764897" y="6156976"/>
            <a:ext cx="683339" cy="365125"/>
          </a:xfrm>
        </p:spPr>
        <p:txBody>
          <a:bodyPr/>
          <a:lstStyle/>
          <a:p>
            <a:r>
              <a:rPr lang="en-US" sz="1400" dirty="0" smtClean="0">
                <a:solidFill>
                  <a:schemeClr val="tx1"/>
                </a:solidFill>
              </a:rPr>
              <a:t>19</a:t>
            </a:r>
            <a:endParaRPr lang="en-US" sz="140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a:spLocks noGrp="1"/>
          </p:cNvSpPr>
          <p:nvPr>
            <p:ph type="sldNum" sz="quarter" idx="12"/>
          </p:nvPr>
        </p:nvSpPr>
        <p:spPr>
          <a:xfrm>
            <a:off x="5664583" y="6276312"/>
            <a:ext cx="683339" cy="365125"/>
          </a:xfrm>
        </p:spPr>
        <p:txBody>
          <a:bodyPr/>
          <a:p>
            <a:r>
              <a:rPr lang="en-US" sz="1400" dirty="0">
                <a:solidFill>
                  <a:schemeClr val="tx1"/>
                </a:solidFill>
                <a:latin typeface="Times New Roman" panose="02020603050405020304" pitchFamily="18" charset="0"/>
                <a:cs typeface="Times New Roman" panose="02020603050405020304" pitchFamily="18" charset="0"/>
              </a:rPr>
              <a:t>20</a:t>
            </a:r>
            <a:endParaRPr lang="en-US" sz="1400" dirty="0">
              <a:solidFill>
                <a:schemeClr val="tx1"/>
              </a:solidFill>
              <a:latin typeface="Times New Roman" panose="02020603050405020304" pitchFamily="18" charset="0"/>
              <a:cs typeface="Times New Roman" panose="02020603050405020304" pitchFamily="18" charset="0"/>
            </a:endParaRPr>
          </a:p>
        </p:txBody>
      </p:sp>
      <p:pic>
        <p:nvPicPr>
          <p:cNvPr id="11" name="Content Placeholder 10" descr="Balance_Must_Have_Earth_Moving_Construction_Heavy_Equipment_844586_V3-d50939d16c9c4da6afb969be67de36ac"/>
          <p:cNvPicPr>
            <a:picLocks noChangeAspect="1"/>
          </p:cNvPicPr>
          <p:nvPr>
            <p:ph idx="1"/>
          </p:nvPr>
        </p:nvPicPr>
        <p:blipFill>
          <a:blip r:embed="rId1"/>
          <a:stretch>
            <a:fillRect/>
          </a:stretch>
        </p:blipFill>
        <p:spPr>
          <a:xfrm>
            <a:off x="766445" y="559435"/>
            <a:ext cx="10033000" cy="548195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a:spLocks noGrp="1"/>
          </p:cNvSpPr>
          <p:nvPr>
            <p:ph type="sldNum" sz="quarter" idx="12"/>
          </p:nvPr>
        </p:nvSpPr>
        <p:spPr>
          <a:xfrm>
            <a:off x="5663948" y="6151852"/>
            <a:ext cx="683339" cy="365125"/>
          </a:xfrm>
        </p:spPr>
        <p:txBody>
          <a:bodyPr/>
          <a:p>
            <a:r>
              <a:rPr lang="en-US" sz="1400" dirty="0">
                <a:solidFill>
                  <a:schemeClr val="tx1"/>
                </a:solidFill>
                <a:latin typeface="Times New Roman" panose="02020603050405020304" pitchFamily="18" charset="0"/>
                <a:cs typeface="Times New Roman" panose="02020603050405020304" pitchFamily="18" charset="0"/>
              </a:rPr>
              <a:t>21</a:t>
            </a:r>
            <a:endParaRPr lang="en-US" sz="1400" dirty="0">
              <a:solidFill>
                <a:schemeClr val="tx1"/>
              </a:solidFill>
              <a:latin typeface="Times New Roman" panose="02020603050405020304" pitchFamily="18" charset="0"/>
              <a:cs typeface="Times New Roman" panose="02020603050405020304" pitchFamily="18" charset="0"/>
            </a:endParaRPr>
          </a:p>
        </p:txBody>
      </p:sp>
      <p:pic>
        <p:nvPicPr>
          <p:cNvPr id="5" name="Content Placeholder 4" descr="95ab20aa74dfd22fce722a6c2c1558d5"/>
          <p:cNvPicPr>
            <a:picLocks noChangeAspect="1"/>
          </p:cNvPicPr>
          <p:nvPr>
            <p:ph idx="1"/>
          </p:nvPr>
        </p:nvPicPr>
        <p:blipFill>
          <a:blip r:embed="rId1"/>
          <a:stretch>
            <a:fillRect/>
          </a:stretch>
        </p:blipFill>
        <p:spPr>
          <a:xfrm>
            <a:off x="965200" y="449580"/>
            <a:ext cx="9476740" cy="559181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030" y="405765"/>
            <a:ext cx="9813925" cy="5635625"/>
          </a:xfrm>
        </p:spPr>
        <p:txBody>
          <a:bodyPr>
            <a:normAutofit/>
          </a:bodyPr>
          <a:lstStyle/>
          <a:p>
            <a:pPr marL="0" indent="0">
              <a:buNone/>
            </a:pP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Plant and Equipment</a:t>
            </a:r>
            <a:endParaRPr lang="en-US" sz="1900" b="1" dirty="0">
              <a:latin typeface="Times New Roman" panose="02020603050405020304" pitchFamily="18" charset="0"/>
              <a:cs typeface="Times New Roman" panose="02020603050405020304" pitchFamily="18" charset="0"/>
            </a:endParaRPr>
          </a:p>
          <a:p>
            <a:pPr marL="0" indent="0">
              <a:lnSpc>
                <a:spcPct val="80000"/>
              </a:lnSpc>
              <a:buNone/>
            </a:pPr>
            <a:r>
              <a:rPr lang="en-US" sz="1900" dirty="0">
                <a:latin typeface="Times New Roman" panose="02020603050405020304" pitchFamily="18" charset="0"/>
                <a:cs typeface="Times New Roman" panose="02020603050405020304" pitchFamily="18" charset="0"/>
              </a:rPr>
              <a:t>   Table below, shows the plant and equipment required and the position of the company     </a:t>
            </a:r>
            <a:endParaRPr lang="en-US" sz="1900" dirty="0">
              <a:latin typeface="Times New Roman" panose="02020603050405020304" pitchFamily="18" charset="0"/>
              <a:cs typeface="Times New Roman" panose="02020603050405020304" pitchFamily="18" charset="0"/>
            </a:endParaRPr>
          </a:p>
          <a:p>
            <a:pPr marL="0" indent="0">
              <a:lnSpc>
                <a:spcPct val="80000"/>
              </a:lnSpc>
              <a:buNone/>
            </a:pPr>
            <a:r>
              <a:rPr lang="en-US" sz="1900" dirty="0">
                <a:latin typeface="Times New Roman" panose="02020603050405020304" pitchFamily="18" charset="0"/>
                <a:cs typeface="Times New Roman" panose="02020603050405020304" pitchFamily="18" charset="0"/>
                <a:sym typeface="+mn-ea"/>
              </a:rPr>
              <a:t>    </a:t>
            </a:r>
            <a:r>
              <a:rPr lang="en-US" sz="1900" dirty="0">
                <a:latin typeface="Times New Roman" panose="02020603050405020304" pitchFamily="18" charset="0"/>
                <a:cs typeface="Times New Roman" panose="02020603050405020304" pitchFamily="18" charset="0"/>
                <a:sym typeface="+mn-ea"/>
              </a:rPr>
              <a:t>as  </a:t>
            </a:r>
            <a:r>
              <a:rPr lang="en-US" sz="1900" dirty="0">
                <a:latin typeface="Times New Roman" panose="02020603050405020304" pitchFamily="18" charset="0"/>
                <a:cs typeface="Times New Roman" panose="02020603050405020304" pitchFamily="18" charset="0"/>
                <a:sym typeface="+mn-ea"/>
              </a:rPr>
              <a:t>regards availability.</a:t>
            </a:r>
            <a:endParaRPr lang="en-US" sz="1900" dirty="0">
              <a:latin typeface="Times New Roman" panose="02020603050405020304" pitchFamily="18" charset="0"/>
              <a:cs typeface="Times New Roman" panose="02020603050405020304" pitchFamily="18" charset="0"/>
            </a:endParaRPr>
          </a:p>
          <a:p>
            <a:pPr marL="0" indent="0">
              <a:buNone/>
            </a:pPr>
            <a:r>
              <a:rPr lang="en-US" sz="1900" dirty="0">
                <a:latin typeface="Times New Roman" panose="02020603050405020304" pitchFamily="18" charset="0"/>
                <a:cs typeface="Times New Roman" panose="02020603050405020304" pitchFamily="18" charset="0"/>
              </a:rPr>
              <a:t>   Plant and equipment requirement</a:t>
            </a:r>
            <a:endParaRPr lang="en-US" sz="1900" dirty="0">
              <a:latin typeface="Times New Roman" panose="02020603050405020304" pitchFamily="18" charset="0"/>
              <a:cs typeface="Times New Roman" panose="02020603050405020304" pitchFamily="18" charset="0"/>
            </a:endParaRPr>
          </a:p>
          <a:p>
            <a:pPr marL="0" indent="0">
              <a:buNone/>
            </a:pPr>
            <a:endParaRPr lang="en-US"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4333974" y="6314631"/>
            <a:ext cx="683339" cy="365125"/>
          </a:xfrm>
        </p:spPr>
        <p:txBody>
          <a:bodyPr/>
          <a:lstStyle/>
          <a:p>
            <a:r>
              <a:rPr lang="en-US" sz="1400" dirty="0">
                <a:solidFill>
                  <a:schemeClr val="tx1"/>
                </a:solidFill>
              </a:rPr>
              <a:t>22</a:t>
            </a:r>
            <a:endParaRPr lang="en-US" sz="1400" dirty="0">
              <a:solidFill>
                <a:schemeClr val="tx1"/>
              </a:solidFill>
            </a:endParaRPr>
          </a:p>
        </p:txBody>
      </p:sp>
      <p:graphicFrame>
        <p:nvGraphicFramePr>
          <p:cNvPr id="6" name="Table 5"/>
          <p:cNvGraphicFramePr/>
          <p:nvPr/>
        </p:nvGraphicFramePr>
        <p:xfrm>
          <a:off x="746760" y="1955165"/>
          <a:ext cx="8531225" cy="4191000"/>
        </p:xfrm>
        <a:graphic>
          <a:graphicData uri="http://schemas.openxmlformats.org/drawingml/2006/table">
            <a:tbl>
              <a:tblPr firstRow="1" bandRow="1">
                <a:tableStyleId>{5C22544A-7EE6-4342-B048-85BDC9FD1C3A}</a:tableStyleId>
              </a:tblPr>
              <a:tblGrid>
                <a:gridCol w="916940"/>
                <a:gridCol w="3696970"/>
                <a:gridCol w="1172210"/>
                <a:gridCol w="1038860"/>
                <a:gridCol w="1706245"/>
              </a:tblGrid>
              <a:tr h="381000">
                <a:tc>
                  <a:txBody>
                    <a:bodyPr/>
                    <a:p>
                      <a:pPr>
                        <a:buNone/>
                      </a:pPr>
                      <a:r>
                        <a:rPr lang="en-US" sz="1400" b="0">
                          <a:solidFill>
                            <a:schemeClr val="tx1"/>
                          </a:solidFill>
                          <a:latin typeface="Times New Roman" panose="02020603050405020304" pitchFamily="18" charset="0"/>
                          <a:cs typeface="Times New Roman" panose="02020603050405020304" pitchFamily="18" charset="0"/>
                        </a:rPr>
                        <a:t>S/N</a:t>
                      </a:r>
                      <a:endParaRPr lang="en-US" sz="1400" b="0">
                        <a:solidFill>
                          <a:schemeClr val="tx1"/>
                        </a:solidFill>
                        <a:latin typeface="Times New Roman" panose="02020603050405020304" pitchFamily="18" charset="0"/>
                        <a:cs typeface="Times New Roman" panose="02020603050405020304" pitchFamily="18" charset="0"/>
                      </a:endParaRPr>
                    </a:p>
                  </a:txBody>
                  <a:tcPr anchor="ctr" anchorCtr="0"/>
                </a:tc>
                <a:tc>
                  <a:txBody>
                    <a:bodyPr/>
                    <a:p>
                      <a:pPr>
                        <a:buNone/>
                      </a:pPr>
                      <a:r>
                        <a:rPr lang="en-US" sz="1400" b="0">
                          <a:solidFill>
                            <a:schemeClr val="tx1"/>
                          </a:solidFill>
                          <a:latin typeface="Times New Roman" panose="02020603050405020304" pitchFamily="18" charset="0"/>
                          <a:cs typeface="Times New Roman" panose="02020603050405020304" pitchFamily="18" charset="0"/>
                        </a:rPr>
                        <a:t>Description</a:t>
                      </a:r>
                      <a:endParaRPr lang="en-US" sz="1400" b="0">
                        <a:solidFill>
                          <a:schemeClr val="tx1"/>
                        </a:solidFill>
                        <a:latin typeface="Times New Roman" panose="02020603050405020304" pitchFamily="18" charset="0"/>
                        <a:cs typeface="Times New Roman" panose="02020603050405020304" pitchFamily="18" charset="0"/>
                      </a:endParaRPr>
                    </a:p>
                  </a:txBody>
                  <a:tcPr anchor="ctr" anchorCtr="0"/>
                </a:tc>
                <a:tc>
                  <a:txBody>
                    <a:bodyPr/>
                    <a:p>
                      <a:pPr>
                        <a:buNone/>
                      </a:pPr>
                      <a:r>
                        <a:rPr lang="en-US" sz="1400" b="0">
                          <a:solidFill>
                            <a:schemeClr val="tx1"/>
                          </a:solidFill>
                          <a:latin typeface="Times New Roman" panose="02020603050405020304" pitchFamily="18" charset="0"/>
                          <a:cs typeface="Times New Roman" panose="02020603050405020304" pitchFamily="18" charset="0"/>
                        </a:rPr>
                        <a:t>Quantity</a:t>
                      </a:r>
                      <a:endParaRPr lang="en-US" sz="1400" b="0">
                        <a:solidFill>
                          <a:schemeClr val="tx1"/>
                        </a:solidFill>
                        <a:latin typeface="Times New Roman" panose="02020603050405020304" pitchFamily="18" charset="0"/>
                        <a:cs typeface="Times New Roman" panose="02020603050405020304" pitchFamily="18" charset="0"/>
                      </a:endParaRPr>
                    </a:p>
                  </a:txBody>
                  <a:tcPr anchor="ctr" anchorCtr="0"/>
                </a:tc>
                <a:tc>
                  <a:txBody>
                    <a:bodyPr/>
                    <a:p>
                      <a:pPr>
                        <a:buNone/>
                      </a:pPr>
                      <a:r>
                        <a:rPr lang="en-US" sz="1400" b="0">
                          <a:solidFill>
                            <a:schemeClr val="tx1"/>
                          </a:solidFill>
                          <a:latin typeface="Times New Roman" panose="02020603050405020304" pitchFamily="18" charset="0"/>
                          <a:cs typeface="Times New Roman" panose="02020603050405020304" pitchFamily="18" charset="0"/>
                        </a:rPr>
                        <a:t>Available</a:t>
                      </a:r>
                      <a:endParaRPr lang="en-US" sz="1400" b="0">
                        <a:solidFill>
                          <a:schemeClr val="tx1"/>
                        </a:solidFill>
                        <a:latin typeface="Times New Roman" panose="02020603050405020304" pitchFamily="18" charset="0"/>
                        <a:cs typeface="Times New Roman" panose="02020603050405020304" pitchFamily="18" charset="0"/>
                      </a:endParaRPr>
                    </a:p>
                  </a:txBody>
                  <a:tcPr anchor="ctr" anchorCtr="0"/>
                </a:tc>
                <a:tc>
                  <a:txBody>
                    <a:bodyPr/>
                    <a:p>
                      <a:pPr>
                        <a:buNone/>
                      </a:pPr>
                      <a:r>
                        <a:rPr lang="en-US" sz="1400" b="0">
                          <a:solidFill>
                            <a:schemeClr val="tx1"/>
                          </a:solidFill>
                          <a:latin typeface="Times New Roman" panose="02020603050405020304" pitchFamily="18" charset="0"/>
                          <a:cs typeface="Times New Roman" panose="02020603050405020304" pitchFamily="18" charset="0"/>
                        </a:rPr>
                        <a:t>Add Reqt</a:t>
                      </a:r>
                      <a:endParaRPr lang="en-US" sz="1400" b="0">
                        <a:solidFill>
                          <a:schemeClr val="tx1"/>
                        </a:solidFill>
                        <a:latin typeface="Times New Roman" panose="02020603050405020304" pitchFamily="18" charset="0"/>
                        <a:cs typeface="Times New Roman" panose="02020603050405020304" pitchFamily="18" charset="0"/>
                      </a:endParaRPr>
                    </a:p>
                  </a:txBody>
                  <a:tcPr anchor="ctr" anchorCtr="0"/>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Crusher plant</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Asphalt production plant</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Concrete batching pant</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4</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Pile driver</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5</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Bulldozer - D8</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6</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Buldozer - D6</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4</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7</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Wheel loader - 980</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8</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Wheel loader - 966</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5</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9</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Track excavator </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4</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10</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Wheel excavator</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45" y="609600"/>
            <a:ext cx="8596630" cy="5570220"/>
          </a:xfrm>
        </p:spPr>
        <p:txBody>
          <a:bodyPr>
            <a:normAutofit/>
          </a:bodyPr>
          <a:lstStyle/>
          <a:p>
            <a:br>
              <a:rPr lang="en-US" sz="3200" dirty="0">
                <a:solidFill>
                  <a:schemeClr val="tx1"/>
                </a:solidFill>
              </a:rPr>
            </a:br>
            <a:endParaRPr lang="en-US" sz="3200" dirty="0">
              <a:solidFill>
                <a:schemeClr val="tx1"/>
              </a:solidFill>
            </a:endParaRPr>
          </a:p>
        </p:txBody>
      </p:sp>
      <p:sp>
        <p:nvSpPr>
          <p:cNvPr id="3" name="Content Placeholder 2"/>
          <p:cNvSpPr>
            <a:spLocks noGrp="1"/>
          </p:cNvSpPr>
          <p:nvPr>
            <p:ph sz="half" idx="1"/>
          </p:nvPr>
        </p:nvSpPr>
        <p:spPr/>
        <p:txBody>
          <a:bodyPr>
            <a:normAutofit/>
          </a:bodyPr>
          <a:lstStyle/>
          <a:p>
            <a:pPr marL="0" indent="0">
              <a:buNone/>
            </a:pPr>
            <a:endParaRPr lang="en-US" dirty="0"/>
          </a:p>
          <a:p>
            <a:endParaRPr lang="en-US" dirty="0"/>
          </a:p>
        </p:txBody>
      </p:sp>
      <p:sp>
        <p:nvSpPr>
          <p:cNvPr id="5" name="Slide Number Placeholder 4"/>
          <p:cNvSpPr>
            <a:spLocks noGrp="1"/>
          </p:cNvSpPr>
          <p:nvPr>
            <p:ph type="sldNum" sz="quarter" idx="12"/>
          </p:nvPr>
        </p:nvSpPr>
        <p:spPr>
          <a:xfrm>
            <a:off x="4634613" y="6492847"/>
            <a:ext cx="683339" cy="365125"/>
          </a:xfrm>
        </p:spPr>
        <p:txBody>
          <a:bodyPr/>
          <a:lstStyle/>
          <a:p>
            <a:r>
              <a:rPr lang="en-US" sz="1400" dirty="0">
                <a:solidFill>
                  <a:schemeClr val="tx1"/>
                </a:solidFill>
              </a:rPr>
              <a:t>23</a:t>
            </a:r>
            <a:endParaRPr lang="en-US" sz="1400" dirty="0">
              <a:solidFill>
                <a:schemeClr val="tx1"/>
              </a:solidFill>
            </a:endParaRPr>
          </a:p>
        </p:txBody>
      </p:sp>
      <p:graphicFrame>
        <p:nvGraphicFramePr>
          <p:cNvPr id="6" name="Content Placeholder 5"/>
          <p:cNvGraphicFramePr/>
          <p:nvPr>
            <p:ph sz="half" idx="2"/>
          </p:nvPr>
        </p:nvGraphicFramePr>
        <p:xfrm>
          <a:off x="1500505" y="92075"/>
          <a:ext cx="6952615" cy="6400800"/>
        </p:xfrm>
        <a:graphic>
          <a:graphicData uri="http://schemas.openxmlformats.org/drawingml/2006/table">
            <a:tbl>
              <a:tblPr firstRow="1" bandRow="1">
                <a:tableStyleId>{5C22544A-7EE6-4342-B048-85BDC9FD1C3A}</a:tableStyleId>
              </a:tblPr>
              <a:tblGrid>
                <a:gridCol w="875030"/>
                <a:gridCol w="3075940"/>
                <a:gridCol w="875665"/>
                <a:gridCol w="1055370"/>
                <a:gridCol w="1070610"/>
              </a:tblGrid>
              <a:tr h="304800">
                <a:tc>
                  <a:txBody>
                    <a:bodyPr/>
                    <a:p>
                      <a:pPr>
                        <a:buNone/>
                      </a:pPr>
                      <a:r>
                        <a:rPr lang="en-US" sz="1400" b="0">
                          <a:solidFill>
                            <a:schemeClr val="tx1"/>
                          </a:solidFill>
                          <a:latin typeface="Times New Roman" panose="02020603050405020304" pitchFamily="18" charset="0"/>
                          <a:cs typeface="Times New Roman" panose="02020603050405020304" pitchFamily="18" charset="0"/>
                        </a:rPr>
                        <a:t>S/N</a:t>
                      </a:r>
                      <a:endParaRPr lang="en-US" sz="1400" b="0">
                        <a:solidFill>
                          <a:schemeClr val="tx1"/>
                        </a:solidFill>
                        <a:latin typeface="Times New Roman" panose="02020603050405020304" pitchFamily="18" charset="0"/>
                        <a:cs typeface="Times New Roman" panose="02020603050405020304" pitchFamily="18" charset="0"/>
                      </a:endParaRPr>
                    </a:p>
                  </a:txBody>
                  <a:tcPr anchor="ctr" anchorCtr="0"/>
                </a:tc>
                <a:tc>
                  <a:txBody>
                    <a:bodyPr/>
                    <a:p>
                      <a:pPr>
                        <a:buNone/>
                      </a:pPr>
                      <a:r>
                        <a:rPr lang="en-US" sz="1400" b="0">
                          <a:solidFill>
                            <a:schemeClr val="tx1"/>
                          </a:solidFill>
                          <a:latin typeface="Times New Roman" panose="02020603050405020304" pitchFamily="18" charset="0"/>
                          <a:cs typeface="Times New Roman" panose="02020603050405020304" pitchFamily="18" charset="0"/>
                        </a:rPr>
                        <a:t>Description</a:t>
                      </a:r>
                      <a:endParaRPr lang="en-US" sz="1400" b="0">
                        <a:solidFill>
                          <a:schemeClr val="tx1"/>
                        </a:solidFill>
                        <a:latin typeface="Times New Roman" panose="02020603050405020304" pitchFamily="18" charset="0"/>
                        <a:cs typeface="Times New Roman" panose="02020603050405020304" pitchFamily="18" charset="0"/>
                      </a:endParaRPr>
                    </a:p>
                  </a:txBody>
                  <a:tcPr anchor="ctr" anchorCtr="0"/>
                </a:tc>
                <a:tc>
                  <a:txBody>
                    <a:bodyPr/>
                    <a:p>
                      <a:pPr>
                        <a:buNone/>
                      </a:pPr>
                      <a:r>
                        <a:rPr lang="en-US" sz="1400" b="0">
                          <a:solidFill>
                            <a:schemeClr val="tx1"/>
                          </a:solidFill>
                          <a:latin typeface="Times New Roman" panose="02020603050405020304" pitchFamily="18" charset="0"/>
                          <a:cs typeface="Times New Roman" panose="02020603050405020304" pitchFamily="18" charset="0"/>
                        </a:rPr>
                        <a:t>Quantity</a:t>
                      </a:r>
                      <a:endParaRPr lang="en-US" sz="1400" b="0">
                        <a:solidFill>
                          <a:schemeClr val="tx1"/>
                        </a:solidFill>
                        <a:latin typeface="Times New Roman" panose="02020603050405020304" pitchFamily="18" charset="0"/>
                        <a:cs typeface="Times New Roman" panose="02020603050405020304" pitchFamily="18" charset="0"/>
                      </a:endParaRPr>
                    </a:p>
                  </a:txBody>
                  <a:tcPr anchor="ctr" anchorCtr="0"/>
                </a:tc>
                <a:tc>
                  <a:txBody>
                    <a:bodyPr/>
                    <a:p>
                      <a:pPr>
                        <a:buNone/>
                      </a:pPr>
                      <a:r>
                        <a:rPr lang="en-US" sz="1400" b="0">
                          <a:solidFill>
                            <a:schemeClr val="tx1"/>
                          </a:solidFill>
                          <a:latin typeface="Times New Roman" panose="02020603050405020304" pitchFamily="18" charset="0"/>
                          <a:cs typeface="Times New Roman" panose="02020603050405020304" pitchFamily="18" charset="0"/>
                        </a:rPr>
                        <a:t>Available</a:t>
                      </a:r>
                      <a:endParaRPr lang="en-US" sz="1400" b="0">
                        <a:solidFill>
                          <a:schemeClr val="tx1"/>
                        </a:solidFill>
                        <a:latin typeface="Times New Roman" panose="02020603050405020304" pitchFamily="18" charset="0"/>
                        <a:cs typeface="Times New Roman" panose="02020603050405020304" pitchFamily="18" charset="0"/>
                      </a:endParaRPr>
                    </a:p>
                  </a:txBody>
                  <a:tcPr anchor="ctr" anchorCtr="0"/>
                </a:tc>
                <a:tc>
                  <a:txBody>
                    <a:bodyPr/>
                    <a:p>
                      <a:pPr>
                        <a:buNone/>
                      </a:pPr>
                      <a:r>
                        <a:rPr lang="en-US" sz="1400" b="0">
                          <a:solidFill>
                            <a:schemeClr val="tx1"/>
                          </a:solidFill>
                          <a:latin typeface="Times New Roman" panose="02020603050405020304" pitchFamily="18" charset="0"/>
                          <a:cs typeface="Times New Roman" panose="02020603050405020304" pitchFamily="18" charset="0"/>
                        </a:rPr>
                        <a:t>Add Reqt</a:t>
                      </a:r>
                      <a:endParaRPr lang="en-US" sz="1400" b="0">
                        <a:solidFill>
                          <a:schemeClr val="tx1"/>
                        </a:solidFill>
                        <a:latin typeface="Times New Roman" panose="02020603050405020304" pitchFamily="18" charset="0"/>
                        <a:cs typeface="Times New Roman" panose="02020603050405020304" pitchFamily="18" charset="0"/>
                      </a:endParaRPr>
                    </a:p>
                  </a:txBody>
                  <a:tcPr anchor="ctr" anchorCtr="0"/>
                </a:tc>
              </a:tr>
              <a:tr h="304800">
                <a:tc>
                  <a:txBody>
                    <a:bodyPr/>
                    <a:p>
                      <a:pPr>
                        <a:buNone/>
                      </a:pPr>
                      <a:r>
                        <a:rPr lang="en-US" sz="1400">
                          <a:solidFill>
                            <a:schemeClr val="tx1"/>
                          </a:solidFill>
                          <a:latin typeface="Times New Roman" panose="02020603050405020304" pitchFamily="18" charset="0"/>
                          <a:cs typeface="Times New Roman" panose="02020603050405020304" pitchFamily="18" charset="0"/>
                        </a:rPr>
                        <a:t>11.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Backhoe loader</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endParaRPr lang="en-US" sz="1400">
                        <a:solidFill>
                          <a:schemeClr val="tx1"/>
                        </a:solidFill>
                        <a:latin typeface="Times New Roman" panose="02020603050405020304" pitchFamily="18" charset="0"/>
                        <a:cs typeface="Times New Roman" panose="02020603050405020304" pitchFamily="18" charset="0"/>
                      </a:endParaRPr>
                    </a:p>
                  </a:txBody>
                  <a:tcPr/>
                </a:tc>
              </a:tr>
              <a:tr h="304800">
                <a:tc>
                  <a:txBody>
                    <a:bodyPr/>
                    <a:p>
                      <a:pPr>
                        <a:buNone/>
                      </a:pPr>
                      <a:r>
                        <a:rPr lang="en-US" sz="1400">
                          <a:solidFill>
                            <a:schemeClr val="tx1"/>
                          </a:solidFill>
                          <a:latin typeface="Times New Roman" panose="02020603050405020304" pitchFamily="18" charset="0"/>
                          <a:cs typeface="Times New Roman" panose="02020603050405020304" pitchFamily="18" charset="0"/>
                        </a:rPr>
                        <a:t>12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Scraper</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endParaRPr lang="en-US" sz="1400">
                        <a:solidFill>
                          <a:schemeClr val="tx1"/>
                        </a:solidFill>
                        <a:latin typeface="Times New Roman" panose="02020603050405020304" pitchFamily="18" charset="0"/>
                        <a:cs typeface="Times New Roman" panose="02020603050405020304" pitchFamily="18" charset="0"/>
                      </a:endParaRPr>
                    </a:p>
                  </a:txBody>
                  <a:tcPr/>
                </a:tc>
              </a:tr>
              <a:tr h="304800">
                <a:tc>
                  <a:txBody>
                    <a:bodyPr/>
                    <a:p>
                      <a:pPr>
                        <a:buNone/>
                      </a:pPr>
                      <a:r>
                        <a:rPr lang="en-US" sz="1400">
                          <a:solidFill>
                            <a:schemeClr val="tx1"/>
                          </a:solidFill>
                          <a:latin typeface="Times New Roman" panose="02020603050405020304" pitchFamily="18" charset="0"/>
                          <a:cs typeface="Times New Roman" panose="02020603050405020304" pitchFamily="18" charset="0"/>
                        </a:rPr>
                        <a:t>13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Soil compactor</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r>
              <a:tr h="304800">
                <a:tc>
                  <a:txBody>
                    <a:bodyPr/>
                    <a:p>
                      <a:pPr>
                        <a:buNone/>
                      </a:pPr>
                      <a:r>
                        <a:rPr lang="en-US" sz="1400">
                          <a:solidFill>
                            <a:schemeClr val="tx1"/>
                          </a:solidFill>
                          <a:latin typeface="Times New Roman" panose="02020603050405020304" pitchFamily="18" charset="0"/>
                          <a:cs typeface="Times New Roman" panose="02020603050405020304" pitchFamily="18" charset="0"/>
                        </a:rPr>
                        <a:t>14</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Sheepfoot roller</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r>
              <a:tr h="304800">
                <a:tc>
                  <a:txBody>
                    <a:bodyPr/>
                    <a:p>
                      <a:pPr>
                        <a:buNone/>
                      </a:pPr>
                      <a:r>
                        <a:rPr lang="en-US" sz="1400">
                          <a:solidFill>
                            <a:schemeClr val="tx1"/>
                          </a:solidFill>
                          <a:latin typeface="Times New Roman" panose="02020603050405020304" pitchFamily="18" charset="0"/>
                          <a:cs typeface="Times New Roman" panose="02020603050405020304" pitchFamily="18" charset="0"/>
                        </a:rPr>
                        <a:t>15</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Motor grader</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4</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r>
              <a:tr h="304800">
                <a:tc>
                  <a:txBody>
                    <a:bodyPr/>
                    <a:p>
                      <a:pPr>
                        <a:buNone/>
                      </a:pPr>
                      <a:r>
                        <a:rPr lang="en-US" sz="1400">
                          <a:solidFill>
                            <a:schemeClr val="tx1"/>
                          </a:solidFill>
                          <a:latin typeface="Times New Roman" panose="02020603050405020304" pitchFamily="18" charset="0"/>
                          <a:cs typeface="Times New Roman" panose="02020603050405020304" pitchFamily="18" charset="0"/>
                        </a:rPr>
                        <a:t>16</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Vibro roller</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5</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r>
              <a:tr h="304800">
                <a:tc>
                  <a:txBody>
                    <a:bodyPr/>
                    <a:p>
                      <a:pPr>
                        <a:buNone/>
                      </a:pPr>
                      <a:r>
                        <a:rPr lang="en-US" sz="1400">
                          <a:solidFill>
                            <a:schemeClr val="tx1"/>
                          </a:solidFill>
                          <a:latin typeface="Times New Roman" panose="02020603050405020304" pitchFamily="18" charset="0"/>
                          <a:cs typeface="Times New Roman" panose="02020603050405020304" pitchFamily="18" charset="0"/>
                        </a:rPr>
                        <a:t>17</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Steel roller</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4</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endParaRPr lang="en-US" sz="1400">
                        <a:solidFill>
                          <a:schemeClr val="tx1"/>
                        </a:solidFill>
                        <a:latin typeface="Times New Roman" panose="02020603050405020304" pitchFamily="18" charset="0"/>
                        <a:cs typeface="Times New Roman" panose="02020603050405020304" pitchFamily="18" charset="0"/>
                      </a:endParaRPr>
                    </a:p>
                  </a:txBody>
                  <a:tcPr/>
                </a:tc>
              </a:tr>
              <a:tr h="304800">
                <a:tc>
                  <a:txBody>
                    <a:bodyPr/>
                    <a:p>
                      <a:pPr>
                        <a:buNone/>
                      </a:pPr>
                      <a:r>
                        <a:rPr lang="en-US" sz="1400">
                          <a:solidFill>
                            <a:schemeClr val="tx1"/>
                          </a:solidFill>
                          <a:latin typeface="Times New Roman" panose="02020603050405020304" pitchFamily="18" charset="0"/>
                          <a:cs typeface="Times New Roman" panose="02020603050405020304" pitchFamily="18" charset="0"/>
                        </a:rPr>
                        <a:t>18</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Pnematric roller</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r>
              <a:tr h="304800">
                <a:tc>
                  <a:txBody>
                    <a:bodyPr/>
                    <a:p>
                      <a:pPr>
                        <a:buNone/>
                      </a:pPr>
                      <a:r>
                        <a:rPr lang="en-US" sz="1400">
                          <a:solidFill>
                            <a:schemeClr val="tx1"/>
                          </a:solidFill>
                          <a:latin typeface="Times New Roman" panose="02020603050405020304" pitchFamily="18" charset="0"/>
                          <a:cs typeface="Times New Roman" panose="02020603050405020304" pitchFamily="18" charset="0"/>
                        </a:rPr>
                        <a:t>19</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Paver</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r>
              <a:tr h="304800">
                <a:tc>
                  <a:txBody>
                    <a:bodyPr/>
                    <a:p>
                      <a:pPr>
                        <a:buNone/>
                      </a:pPr>
                      <a:r>
                        <a:rPr lang="en-US" sz="1400">
                          <a:solidFill>
                            <a:schemeClr val="tx1"/>
                          </a:solidFill>
                          <a:latin typeface="Times New Roman" panose="02020603050405020304" pitchFamily="18" charset="0"/>
                          <a:cs typeface="Times New Roman" panose="02020603050405020304" pitchFamily="18" charset="0"/>
                        </a:rPr>
                        <a:t>20</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Small compactor</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r>
              <a:tr h="304800">
                <a:tc>
                  <a:txBody>
                    <a:bodyPr/>
                    <a:p>
                      <a:pPr>
                        <a:buNone/>
                      </a:pPr>
                      <a:r>
                        <a:rPr lang="en-US" sz="1400">
                          <a:solidFill>
                            <a:schemeClr val="tx1"/>
                          </a:solidFill>
                          <a:latin typeface="Times New Roman" panose="02020603050405020304" pitchFamily="18" charset="0"/>
                          <a:cs typeface="Times New Roman" panose="02020603050405020304" pitchFamily="18" charset="0"/>
                        </a:rPr>
                        <a:t>21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Plate vabrator</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endParaRPr lang="en-US" sz="1400">
                        <a:solidFill>
                          <a:schemeClr val="tx1"/>
                        </a:solidFill>
                        <a:latin typeface="Times New Roman" panose="02020603050405020304" pitchFamily="18" charset="0"/>
                        <a:cs typeface="Times New Roman" panose="02020603050405020304" pitchFamily="18" charset="0"/>
                      </a:endParaRPr>
                    </a:p>
                  </a:txBody>
                  <a:tcPr/>
                </a:tc>
              </a:tr>
              <a:tr h="304800">
                <a:tc>
                  <a:txBody>
                    <a:bodyPr/>
                    <a:p>
                      <a:pPr>
                        <a:buNone/>
                      </a:pPr>
                      <a:r>
                        <a:rPr lang="en-US" sz="1400">
                          <a:solidFill>
                            <a:schemeClr val="tx1"/>
                          </a:solidFill>
                          <a:latin typeface="Times New Roman" panose="02020603050405020304" pitchFamily="18" charset="0"/>
                          <a:cs typeface="Times New Roman" panose="02020603050405020304" pitchFamily="18" charset="0"/>
                        </a:rPr>
                        <a:t>22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Front dumper</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endParaRPr lang="en-US" sz="1400">
                        <a:solidFill>
                          <a:schemeClr val="tx1"/>
                        </a:solidFill>
                        <a:latin typeface="Times New Roman" panose="02020603050405020304" pitchFamily="18" charset="0"/>
                        <a:cs typeface="Times New Roman" panose="02020603050405020304" pitchFamily="18" charset="0"/>
                      </a:endParaRPr>
                    </a:p>
                  </a:txBody>
                  <a:tcPr/>
                </a:tc>
              </a:tr>
              <a:tr h="304800">
                <a:tc>
                  <a:txBody>
                    <a:bodyPr/>
                    <a:p>
                      <a:pPr>
                        <a:buNone/>
                      </a:pPr>
                      <a:r>
                        <a:rPr lang="en-US" sz="1400">
                          <a:solidFill>
                            <a:schemeClr val="tx1"/>
                          </a:solidFill>
                          <a:latin typeface="Times New Roman" panose="02020603050405020304" pitchFamily="18" charset="0"/>
                          <a:cs typeface="Times New Roman" panose="02020603050405020304" pitchFamily="18" charset="0"/>
                        </a:rPr>
                        <a:t>23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Prime tanker</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endParaRPr lang="en-US" sz="1400">
                        <a:solidFill>
                          <a:schemeClr val="tx1"/>
                        </a:solidFill>
                        <a:latin typeface="Times New Roman" panose="02020603050405020304" pitchFamily="18" charset="0"/>
                        <a:cs typeface="Times New Roman" panose="02020603050405020304" pitchFamily="18" charset="0"/>
                      </a:endParaRPr>
                    </a:p>
                  </a:txBody>
                  <a:tcPr/>
                </a:tc>
              </a:tr>
              <a:tr h="304800">
                <a:tc>
                  <a:txBody>
                    <a:bodyPr/>
                    <a:p>
                      <a:pPr>
                        <a:buNone/>
                      </a:pPr>
                      <a:r>
                        <a:rPr lang="en-US" sz="1400">
                          <a:solidFill>
                            <a:schemeClr val="tx1"/>
                          </a:solidFill>
                          <a:latin typeface="Times New Roman" panose="02020603050405020304" pitchFamily="18" charset="0"/>
                          <a:cs typeface="Times New Roman" panose="02020603050405020304" pitchFamily="18" charset="0"/>
                        </a:rPr>
                        <a:t>24</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Water tanker</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6</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4</a:t>
                      </a:r>
                      <a:endParaRPr lang="en-US" sz="1400">
                        <a:solidFill>
                          <a:schemeClr val="tx1"/>
                        </a:solidFill>
                        <a:latin typeface="Times New Roman" panose="02020603050405020304" pitchFamily="18" charset="0"/>
                        <a:cs typeface="Times New Roman" panose="02020603050405020304" pitchFamily="18" charset="0"/>
                      </a:endParaRPr>
                    </a:p>
                  </a:txBody>
                  <a:tcPr/>
                </a:tc>
              </a:tr>
              <a:tr h="304800">
                <a:tc>
                  <a:txBody>
                    <a:bodyPr/>
                    <a:p>
                      <a:pPr>
                        <a:buNone/>
                      </a:pPr>
                      <a:r>
                        <a:rPr lang="en-US" sz="1400">
                          <a:solidFill>
                            <a:schemeClr val="tx1"/>
                          </a:solidFill>
                          <a:latin typeface="Times New Roman" panose="02020603050405020304" pitchFamily="18" charset="0"/>
                          <a:cs typeface="Times New Roman" panose="02020603050405020304" pitchFamily="18" charset="0"/>
                        </a:rPr>
                        <a:t>25</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Tipping trailer - 40 tons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15</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10</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5</a:t>
                      </a:r>
                      <a:endParaRPr lang="en-US" sz="1400">
                        <a:solidFill>
                          <a:schemeClr val="tx1"/>
                        </a:solidFill>
                        <a:latin typeface="Times New Roman" panose="02020603050405020304" pitchFamily="18" charset="0"/>
                        <a:cs typeface="Times New Roman" panose="02020603050405020304" pitchFamily="18" charset="0"/>
                      </a:endParaRPr>
                    </a:p>
                  </a:txBody>
                  <a:tcPr/>
                </a:tc>
              </a:tr>
              <a:tr h="304800">
                <a:tc>
                  <a:txBody>
                    <a:bodyPr/>
                    <a:p>
                      <a:pPr>
                        <a:buNone/>
                      </a:pPr>
                      <a:r>
                        <a:rPr lang="en-US" sz="1400">
                          <a:solidFill>
                            <a:schemeClr val="tx1"/>
                          </a:solidFill>
                          <a:latin typeface="Times New Roman" panose="02020603050405020304" pitchFamily="18" charset="0"/>
                          <a:cs typeface="Times New Roman" panose="02020603050405020304" pitchFamily="18" charset="0"/>
                        </a:rPr>
                        <a:t>26</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Tipper - 25 tons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25</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15</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10</a:t>
                      </a:r>
                      <a:endParaRPr lang="en-US" sz="1400">
                        <a:solidFill>
                          <a:schemeClr val="tx1"/>
                        </a:solidFill>
                        <a:latin typeface="Times New Roman" panose="02020603050405020304" pitchFamily="18" charset="0"/>
                        <a:cs typeface="Times New Roman" panose="02020603050405020304" pitchFamily="18" charset="0"/>
                      </a:endParaRPr>
                    </a:p>
                  </a:txBody>
                  <a:tcPr/>
                </a:tc>
              </a:tr>
              <a:tr h="304800">
                <a:tc>
                  <a:txBody>
                    <a:bodyPr/>
                    <a:p>
                      <a:pPr>
                        <a:buNone/>
                      </a:pPr>
                      <a:r>
                        <a:rPr lang="en-US" sz="1400">
                          <a:solidFill>
                            <a:schemeClr val="tx1"/>
                          </a:solidFill>
                          <a:latin typeface="Times New Roman" panose="02020603050405020304" pitchFamily="18" charset="0"/>
                          <a:cs typeface="Times New Roman" panose="02020603050405020304" pitchFamily="18" charset="0"/>
                        </a:rPr>
                        <a:t>27</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Mixer lorry</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r>
              <a:tr h="304800">
                <a:tc>
                  <a:txBody>
                    <a:bodyPr/>
                    <a:p>
                      <a:pPr>
                        <a:buNone/>
                      </a:pPr>
                      <a:r>
                        <a:rPr lang="en-US" sz="1400">
                          <a:solidFill>
                            <a:schemeClr val="tx1"/>
                          </a:solidFill>
                          <a:latin typeface="Times New Roman" panose="02020603050405020304" pitchFamily="18" charset="0"/>
                          <a:cs typeface="Times New Roman" panose="02020603050405020304" pitchFamily="18" charset="0"/>
                        </a:rPr>
                        <a:t>28</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25 ton crane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r>
              <a:tr h="304800">
                <a:tc>
                  <a:txBody>
                    <a:bodyPr/>
                    <a:p>
                      <a:pPr>
                        <a:buNone/>
                      </a:pPr>
                      <a:r>
                        <a:rPr lang="en-US" sz="1400">
                          <a:solidFill>
                            <a:schemeClr val="tx1"/>
                          </a:solidFill>
                          <a:latin typeface="Times New Roman" panose="02020603050405020304" pitchFamily="18" charset="0"/>
                          <a:cs typeface="Times New Roman" panose="02020603050405020304" pitchFamily="18" charset="0"/>
                        </a:rPr>
                        <a:t>29</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Tower crane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r>
              <a:tr h="304800">
                <a:tc>
                  <a:txBody>
                    <a:bodyPr/>
                    <a:p>
                      <a:pPr>
                        <a:buNone/>
                      </a:pPr>
                      <a:r>
                        <a:rPr lang="en-US" sz="1400">
                          <a:solidFill>
                            <a:schemeClr val="tx1"/>
                          </a:solidFill>
                          <a:latin typeface="Times New Roman" panose="02020603050405020304" pitchFamily="18" charset="0"/>
                          <a:cs typeface="Times New Roman" panose="02020603050405020304" pitchFamily="18" charset="0"/>
                        </a:rPr>
                        <a:t>30</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Pick up</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30</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20</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10</a:t>
                      </a:r>
                      <a:endParaRPr lang="en-US" sz="140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7290" y="639445"/>
            <a:ext cx="9427845" cy="6218555"/>
          </a:xfrm>
        </p:spPr>
        <p:txBody>
          <a:bodyPr>
            <a:normAutofit/>
          </a:bodyPr>
          <a:lstStyle/>
          <a:p>
            <a:pPr>
              <a:buNone/>
            </a:pPr>
            <a:r>
              <a:rPr lang="en-US" sz="1900" dirty="0">
                <a:latin typeface="Times New Roman" panose="02020603050405020304" pitchFamily="18" charset="0"/>
                <a:cs typeface="Times New Roman" panose="02020603050405020304" pitchFamily="18" charset="0"/>
              </a:rPr>
              <a:t>: Planned purpose of Equipment - Equipment Allocation to Work Groups</a:t>
            </a:r>
            <a:endParaRPr lang="en-US" sz="1900" dirty="0">
              <a:latin typeface="Times New Roman" panose="02020603050405020304" pitchFamily="18" charset="0"/>
              <a:cs typeface="Times New Roman" panose="02020603050405020304" pitchFamily="18" charset="0"/>
            </a:endParaRPr>
          </a:p>
          <a:p>
            <a:pPr>
              <a:buNone/>
            </a:pPr>
            <a:endParaRPr lang="en-US" sz="1900" dirty="0">
              <a:latin typeface="Times New Roman" panose="02020603050405020304" pitchFamily="18" charset="0"/>
              <a:cs typeface="Times New Roman" panose="02020603050405020304" pitchFamily="18" charset="0"/>
            </a:endParaRPr>
          </a:p>
          <a:p>
            <a:pPr marL="0" indent="0">
              <a:buNone/>
            </a:pPr>
            <a:endParaRPr lang="en-US"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5549751" y="6471627"/>
            <a:ext cx="683339" cy="365125"/>
          </a:xfrm>
        </p:spPr>
        <p:txBody>
          <a:bodyPr/>
          <a:lstStyle/>
          <a:p>
            <a:r>
              <a:rPr lang="en-US" sz="1400" dirty="0">
                <a:solidFill>
                  <a:schemeClr val="tx1"/>
                </a:solidFill>
              </a:rPr>
              <a:t>24</a:t>
            </a:r>
            <a:endParaRPr lang="en-US" sz="1400" dirty="0">
              <a:solidFill>
                <a:schemeClr val="tx1"/>
              </a:solidFill>
            </a:endParaRPr>
          </a:p>
        </p:txBody>
      </p:sp>
      <p:graphicFrame>
        <p:nvGraphicFramePr>
          <p:cNvPr id="5" name="Table 4"/>
          <p:cNvGraphicFramePr/>
          <p:nvPr/>
        </p:nvGraphicFramePr>
        <p:xfrm>
          <a:off x="868045" y="1120775"/>
          <a:ext cx="9076690" cy="3429000"/>
        </p:xfrm>
        <a:graphic>
          <a:graphicData uri="http://schemas.openxmlformats.org/drawingml/2006/table">
            <a:tbl>
              <a:tblPr firstRow="1" bandRow="1">
                <a:tableStyleId>{5C22544A-7EE6-4342-B048-85BDC9FD1C3A}</a:tableStyleId>
              </a:tblPr>
              <a:tblGrid>
                <a:gridCol w="872490"/>
                <a:gridCol w="2085975"/>
                <a:gridCol w="2138680"/>
                <a:gridCol w="1634490"/>
                <a:gridCol w="2345055"/>
              </a:tblGrid>
              <a:tr h="381000">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Group No.</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Description</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Equipment</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Scope of Work</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Equipment Role</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Earthmoving</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Dozer D81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Site clearance only</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The dozer to clear site and push materials aside</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Concrete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Track excavator - TX2</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Wheel excavator - WX2</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Front dumper - FD2</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Lorry mixer - LR2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Culverts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The excavators to carry out the excavation for concrete works. (Track for difficult terrain and wheel for other terrain). The Front dumper to help convey concrete to dump location. Lorry mixer to transport ready mixer concrete to site</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3a</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Earthmoving</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Dozer - D3</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Soil compactor - SC3</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Motor grader - MG3</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Vibro roller - VR3</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Water tanker - WT3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Scarificaton</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Dozer to rip the existing asphalt surface at change of sections. Soil compactor to “grind” the ripped asphalt material and pulverize. Motor grader to grade the pulverized road Vibro roller to compact the graded road. Water Tanker to wet the surface.</a:t>
                      </a:r>
                      <a:endParaRPr lang="en-US" sz="140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a:buNone/>
            </a:pPr>
            <a:endParaRPr lang="en-US" sz="2000" dirty="0"/>
          </a:p>
          <a:p>
            <a:endParaRPr lang="en-US" dirty="0"/>
          </a:p>
          <a:p>
            <a:endParaRPr lang="en-US" dirty="0"/>
          </a:p>
        </p:txBody>
      </p:sp>
      <p:sp>
        <p:nvSpPr>
          <p:cNvPr id="4" name="Slide Number Placeholder 3"/>
          <p:cNvSpPr>
            <a:spLocks noGrp="1"/>
          </p:cNvSpPr>
          <p:nvPr>
            <p:ph type="sldNum" sz="quarter" idx="12"/>
          </p:nvPr>
        </p:nvSpPr>
        <p:spPr>
          <a:xfrm>
            <a:off x="5227068" y="6174712"/>
            <a:ext cx="683339" cy="365125"/>
          </a:xfrm>
        </p:spPr>
        <p:txBody>
          <a:bodyPr/>
          <a:lstStyle/>
          <a:p>
            <a:r>
              <a:rPr lang="en-US" sz="1400" dirty="0">
                <a:solidFill>
                  <a:schemeClr val="tx1"/>
                </a:solidFill>
              </a:rPr>
              <a:t>25</a:t>
            </a:r>
            <a:endParaRPr lang="en-US" sz="1400" dirty="0">
              <a:solidFill>
                <a:schemeClr val="tx1"/>
              </a:solidFill>
            </a:endParaRPr>
          </a:p>
        </p:txBody>
      </p:sp>
      <p:graphicFrame>
        <p:nvGraphicFramePr>
          <p:cNvPr id="5" name="Content Placeholder 4"/>
          <p:cNvGraphicFramePr/>
          <p:nvPr>
            <p:ph sz="half" idx="2"/>
          </p:nvPr>
        </p:nvGraphicFramePr>
        <p:xfrm>
          <a:off x="799465" y="353060"/>
          <a:ext cx="9197975" cy="5821680"/>
        </p:xfrm>
        <a:graphic>
          <a:graphicData uri="http://schemas.openxmlformats.org/drawingml/2006/table">
            <a:tbl>
              <a:tblPr firstRow="1" bandRow="1">
                <a:tableStyleId>{5C22544A-7EE6-4342-B048-85BDC9FD1C3A}</a:tableStyleId>
              </a:tblPr>
              <a:tblGrid>
                <a:gridCol w="789305"/>
                <a:gridCol w="1386840"/>
                <a:gridCol w="2236470"/>
                <a:gridCol w="1349375"/>
                <a:gridCol w="3435985"/>
              </a:tblGrid>
              <a:tr h="518160">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Group No.</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Description</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Equipment</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Scope of Work</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Equipment Role</a:t>
                      </a:r>
                      <a:endParaRPr lang="en-US" sz="1400">
                        <a:solidFill>
                          <a:schemeClr val="tx1"/>
                        </a:solidFill>
                        <a:latin typeface="Times New Roman" panose="02020603050405020304" pitchFamily="18" charset="0"/>
                        <a:cs typeface="Times New Roman" panose="02020603050405020304" pitchFamily="18" charset="0"/>
                      </a:endParaRPr>
                    </a:p>
                  </a:txBody>
                  <a:tcPr/>
                </a:tc>
              </a:tr>
              <a:tr h="2865120">
                <a:tc>
                  <a:txBody>
                    <a:bodyPr/>
                    <a:p>
                      <a:pPr>
                        <a:buNone/>
                      </a:pPr>
                      <a:r>
                        <a:rPr lang="en-US" sz="1400">
                          <a:solidFill>
                            <a:schemeClr val="tx1"/>
                          </a:solidFill>
                          <a:latin typeface="Times New Roman" panose="02020603050405020304" pitchFamily="18" charset="0"/>
                          <a:cs typeface="Times New Roman" panose="02020603050405020304" pitchFamily="18" charset="0"/>
                        </a:rPr>
                        <a:t>3b</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Earthmoving</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Dozer - D3 x 2</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Track excavator - TX3</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Scaper - SCR3b</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Vibro roller - VR3</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Wheel loader - WL3x2</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Sheepfoot roller - SF3</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Motor grader - MG3 + MGb</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Water tanker - WT3</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Tippers - 8 nos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*Removal of</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*Unsuitable</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*Sand Filling</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*Cut of Spoil</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*Cut of fill</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*Borrow to fill</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*Sub base</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*Shoulder Base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Removal of unsuitable and cut to spoil: Track excavator to load the tippers direct. Spoil distance at approximate 2km</a:t>
                      </a:r>
                      <a:endParaRPr lang="en-US" sz="1400">
                        <a:solidFill>
                          <a:schemeClr val="tx1"/>
                        </a:solidFill>
                        <a:latin typeface="Times New Roman" panose="02020603050405020304" pitchFamily="18" charset="0"/>
                        <a:cs typeface="Times New Roman" panose="02020603050405020304" pitchFamily="18" charset="0"/>
                      </a:endParaRPr>
                    </a:p>
                    <a:p>
                      <a:pPr>
                        <a:buNone/>
                      </a:pP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Sand Filling: dozer to spread, tippers to haul, rollers to compact.</a:t>
                      </a:r>
                      <a:endParaRPr lang="en-US" sz="1400">
                        <a:solidFill>
                          <a:schemeClr val="tx1"/>
                        </a:solidFill>
                        <a:latin typeface="Times New Roman" panose="02020603050405020304" pitchFamily="18" charset="0"/>
                        <a:cs typeface="Times New Roman" panose="02020603050405020304" pitchFamily="18" charset="0"/>
                      </a:endParaRPr>
                    </a:p>
                    <a:p>
                      <a:pPr>
                        <a:buNone/>
                      </a:pP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Cut to fill: dozer to push scraper, scraper to load and haul, spread and rollers to compact.</a:t>
                      </a:r>
                      <a:endParaRPr lang="en-US" sz="1400">
                        <a:solidFill>
                          <a:schemeClr val="tx1"/>
                        </a:solidFill>
                        <a:latin typeface="Times New Roman" panose="02020603050405020304" pitchFamily="18" charset="0"/>
                        <a:cs typeface="Times New Roman" panose="02020603050405020304" pitchFamily="18" charset="0"/>
                      </a:endParaRPr>
                    </a:p>
                    <a:p>
                      <a:pPr>
                        <a:buNone/>
                      </a:pP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Other fill: dozer and wheel loader at the borrow pit, to excavate and load, tippers to haul, grader to spead, rollers to compact.</a:t>
                      </a:r>
                      <a:endParaRPr lang="en-US" sz="1400">
                        <a:solidFill>
                          <a:schemeClr val="tx1"/>
                        </a:solidFill>
                        <a:latin typeface="Times New Roman" panose="02020603050405020304" pitchFamily="18" charset="0"/>
                        <a:cs typeface="Times New Roman" panose="02020603050405020304" pitchFamily="18" charset="0"/>
                      </a:endParaRPr>
                    </a:p>
                  </a:txBody>
                  <a:tcPr/>
                </a:tc>
              </a:tr>
              <a:tr h="2438400">
                <a:tc>
                  <a:txBody>
                    <a:bodyPr/>
                    <a:p>
                      <a:pPr>
                        <a:buNone/>
                      </a:pPr>
                      <a:r>
                        <a:rPr lang="en-US" sz="1400">
                          <a:solidFill>
                            <a:schemeClr val="tx1"/>
                          </a:solidFill>
                          <a:latin typeface="Times New Roman" panose="02020603050405020304" pitchFamily="18" charset="0"/>
                          <a:cs typeface="Times New Roman" panose="02020603050405020304" pitchFamily="18" charset="0"/>
                        </a:rPr>
                        <a:t>4</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Eathmoving</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Dozer - D4 x 2</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Track excavator - TX4</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Wheel loader - WL4x2</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Soil compactor - SC4</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Vibro roller - VR4</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Sheepfoot roller - SF4</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Motor grader - MG4</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Water taker - WT4</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Tippers - 8 nos</a:t>
                      </a:r>
                      <a:endParaRPr lang="en-US" sz="1400">
                        <a:solidFill>
                          <a:schemeClr val="tx1"/>
                        </a:solidFill>
                        <a:latin typeface="Times New Roman" panose="02020603050405020304" pitchFamily="18" charset="0"/>
                        <a:cs typeface="Times New Roman" panose="02020603050405020304" pitchFamily="18" charset="0"/>
                      </a:endParaRPr>
                    </a:p>
                    <a:p>
                      <a:pPr>
                        <a:buNone/>
                      </a:pP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*Removal of</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*Usuitable</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*Sand Filling</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*Cut to fill</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*Borrow to fill</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Removal of unsuitable and cut to spoil. Track excavator to load the tippers direct. Spoil distance at approximate 2km. Sand filling: dozer to spread, tippers to haul, rollers to compact. Cut to fill: dozer cut, wheel loader to load, tippers to haul, Grader to spread and rollers to compact. Other fill: dozer and wheel loader at the borrow pit, to excavate and load, tippers to haul,grader to spread, rollers to compact. Water tanker to wet surface for all cases.</a:t>
                      </a:r>
                      <a:endParaRPr lang="en-US" sz="140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465" y="1387475"/>
            <a:ext cx="9239250" cy="4653915"/>
          </a:xfrm>
        </p:spPr>
        <p:txBody>
          <a:bodyPr>
            <a:normAutofit/>
          </a:bodyPr>
          <a:lstStyle/>
          <a:p>
            <a:pPr marL="0" indent="0">
              <a:buFont typeface="Wingdings" panose="05000000000000000000" pitchFamily="2" charset="2"/>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4533670" y="6325142"/>
            <a:ext cx="683339" cy="365125"/>
          </a:xfrm>
        </p:spPr>
        <p:txBody>
          <a:bodyPr/>
          <a:lstStyle/>
          <a:p>
            <a:r>
              <a:rPr lang="en-US" sz="1400" dirty="0">
                <a:solidFill>
                  <a:schemeClr val="tx1"/>
                </a:solidFill>
              </a:rPr>
              <a:t>26</a:t>
            </a:r>
            <a:endParaRPr lang="en-US" sz="1400" dirty="0">
              <a:solidFill>
                <a:schemeClr val="tx1"/>
              </a:solidFill>
            </a:endParaRPr>
          </a:p>
        </p:txBody>
      </p:sp>
      <p:graphicFrame>
        <p:nvGraphicFramePr>
          <p:cNvPr id="6" name="Content Placeholder 5"/>
          <p:cNvGraphicFramePr/>
          <p:nvPr>
            <p:ph sz="half" idx="2"/>
          </p:nvPr>
        </p:nvGraphicFramePr>
        <p:xfrm>
          <a:off x="895985" y="353060"/>
          <a:ext cx="9197975" cy="5821680"/>
        </p:xfrm>
        <a:graphic>
          <a:graphicData uri="http://schemas.openxmlformats.org/drawingml/2006/table">
            <a:tbl>
              <a:tblPr firstRow="1" bandRow="1">
                <a:tableStyleId>{5C22544A-7EE6-4342-B048-85BDC9FD1C3A}</a:tableStyleId>
              </a:tblPr>
              <a:tblGrid>
                <a:gridCol w="789305"/>
                <a:gridCol w="1386840"/>
                <a:gridCol w="2236470"/>
                <a:gridCol w="1555750"/>
                <a:gridCol w="3229610"/>
              </a:tblGrid>
              <a:tr h="518160">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Group No.</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Description</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Equipment</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Scope of Work</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Equipment Role</a:t>
                      </a:r>
                      <a:endParaRPr lang="en-US" sz="1400">
                        <a:solidFill>
                          <a:schemeClr val="tx1"/>
                        </a:solidFill>
                        <a:latin typeface="Times New Roman" panose="02020603050405020304" pitchFamily="18" charset="0"/>
                        <a:cs typeface="Times New Roman" panose="02020603050405020304" pitchFamily="18" charset="0"/>
                      </a:endParaRPr>
                    </a:p>
                  </a:txBody>
                  <a:tcPr/>
                </a:tc>
              </a:tr>
              <a:tr h="2865120">
                <a:tc>
                  <a:txBody>
                    <a:bodyPr/>
                    <a:p>
                      <a:pPr>
                        <a:buNone/>
                      </a:pPr>
                      <a:r>
                        <a:rPr lang="en-US" sz="1400">
                          <a:solidFill>
                            <a:schemeClr val="tx1"/>
                          </a:solidFill>
                          <a:latin typeface="Times New Roman" panose="02020603050405020304" pitchFamily="18" charset="0"/>
                          <a:cs typeface="Times New Roman" panose="02020603050405020304" pitchFamily="18" charset="0"/>
                        </a:rPr>
                        <a:t>5</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Stone base</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prime and blind, cement stab and Patch Pothholes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Paver - PV5</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Pneumatic roller - PR5</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Steel roller - SR5</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Vibro roller - VB5</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Tipping trailers - 10 nos</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Prime taker - PT5</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Zeppeling with brush ZB5</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Pulverzer - PV5</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Grader - MG5</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Water tanker.</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*Crushed stone</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base course</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*Cement stabilisation</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*Patch potholes</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*Prime and blind</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Crushed stone base course: Trailers to haul</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Paver to lay, roller to compact, prime tanker to spray MC1</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Cement stabilisation: Cement to be spread manually and with Grader Pulverizer to mix cement and sand</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Grade to spread</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Rollers to compact</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Water tanker to cure</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Patch Potholes: Excavator to excavate asphalt after cutting with cutting machine. Asphalt placing, manual/with grader/paver then roller to compact.</a:t>
                      </a:r>
                      <a:endParaRPr lang="en-US" sz="1400">
                        <a:solidFill>
                          <a:schemeClr val="tx1"/>
                        </a:solidFill>
                        <a:latin typeface="Times New Roman" panose="02020603050405020304" pitchFamily="18" charset="0"/>
                        <a:cs typeface="Times New Roman" panose="02020603050405020304" pitchFamily="18" charset="0"/>
                      </a:endParaRPr>
                    </a:p>
                  </a:txBody>
                  <a:tcPr/>
                </a:tc>
              </a:tr>
              <a:tr h="2438400">
                <a:tc>
                  <a:txBody>
                    <a:bodyPr/>
                    <a:p>
                      <a:pPr>
                        <a:buNone/>
                      </a:pPr>
                      <a:r>
                        <a:rPr lang="en-US" sz="1400">
                          <a:solidFill>
                            <a:schemeClr val="tx1"/>
                          </a:solidFill>
                          <a:latin typeface="Times New Roman" panose="02020603050405020304" pitchFamily="18" charset="0"/>
                          <a:cs typeface="Times New Roman" panose="02020603050405020304" pitchFamily="18" charset="0"/>
                        </a:rPr>
                        <a:t>6</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Earthmoving</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Dozer - D6</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Wheel excavator - WX6</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Scraper - SR6</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Wheel loader - WL6</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Soil compactor - SC3</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Sheepfoot roller - SF6</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Motor grader - MG6 x 2</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Water tanker - WT6</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Tippers - 8 nos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*Cut to spoil</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*Cut to fill</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Borrow to fill</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Cut to spoil: Track excavator to load the Tippers direct. Spoil distance at approximate 2km.</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Sand filling: Dozer to spread, Tippers t haul, rollers to compact.</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Cut to fill: Dozer to push scraper to load, haul, spread and rollers to compact.</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Other fill: Dozer and wheel loader at the borrow pit, to excavate and load, tippers to haul, grader to spread, rollers to compact. </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Water tanker to wet surface for all cases.</a:t>
                      </a:r>
                      <a:endParaRPr lang="en-US" sz="140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586" y="1765739"/>
            <a:ext cx="9133490" cy="4275624"/>
          </a:xfrm>
        </p:spPr>
        <p:txBody>
          <a:bodyPr>
            <a:normAutofit/>
          </a:bodyPr>
          <a:lstStyle/>
          <a:p>
            <a:pPr marL="0" indent="0">
              <a:buNone/>
            </a:pPr>
            <a:endParaRPr lang="en-US" dirty="0"/>
          </a:p>
        </p:txBody>
      </p:sp>
      <p:sp>
        <p:nvSpPr>
          <p:cNvPr id="4" name="Slide Number Placeholder 3"/>
          <p:cNvSpPr>
            <a:spLocks noGrp="1"/>
          </p:cNvSpPr>
          <p:nvPr>
            <p:ph type="sldNum" sz="quarter" idx="12"/>
          </p:nvPr>
        </p:nvSpPr>
        <p:spPr>
          <a:xfrm>
            <a:off x="5101228" y="6262079"/>
            <a:ext cx="683339" cy="365125"/>
          </a:xfrm>
        </p:spPr>
        <p:txBody>
          <a:bodyPr/>
          <a:lstStyle/>
          <a:p>
            <a:r>
              <a:rPr lang="en-US" sz="1200" dirty="0" smtClean="0">
                <a:solidFill>
                  <a:schemeClr val="tx1"/>
                </a:solidFill>
              </a:rPr>
              <a:t>21</a:t>
            </a:r>
            <a:endParaRPr lang="en-US" sz="1200" dirty="0">
              <a:solidFill>
                <a:schemeClr val="tx1"/>
              </a:solidFill>
            </a:endParaRPr>
          </a:p>
        </p:txBody>
      </p:sp>
      <p:graphicFrame>
        <p:nvGraphicFramePr>
          <p:cNvPr id="6" name="Content Placeholder 5"/>
          <p:cNvGraphicFramePr/>
          <p:nvPr>
            <p:ph sz="half" idx="2"/>
          </p:nvPr>
        </p:nvGraphicFramePr>
        <p:xfrm>
          <a:off x="876935" y="142240"/>
          <a:ext cx="9197975" cy="6339840"/>
        </p:xfrm>
        <a:graphic>
          <a:graphicData uri="http://schemas.openxmlformats.org/drawingml/2006/table">
            <a:tbl>
              <a:tblPr firstRow="1" bandRow="1">
                <a:tableStyleId>{5C22544A-7EE6-4342-B048-85BDC9FD1C3A}</a:tableStyleId>
              </a:tblPr>
              <a:tblGrid>
                <a:gridCol w="789305"/>
                <a:gridCol w="1386840"/>
                <a:gridCol w="2236470"/>
                <a:gridCol w="1664970"/>
                <a:gridCol w="3120390"/>
              </a:tblGrid>
              <a:tr h="518160">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Group No.</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Description</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Equipment</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Scope of Work</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Equipment Role</a:t>
                      </a:r>
                      <a:endParaRPr lang="en-US" sz="1400">
                        <a:solidFill>
                          <a:schemeClr val="tx1"/>
                        </a:solidFill>
                        <a:latin typeface="Times New Roman" panose="02020603050405020304" pitchFamily="18" charset="0"/>
                        <a:cs typeface="Times New Roman" panose="02020603050405020304" pitchFamily="18" charset="0"/>
                      </a:endParaRPr>
                    </a:p>
                  </a:txBody>
                  <a:tcPr/>
                </a:tc>
              </a:tr>
              <a:tr h="1158240">
                <a:tc>
                  <a:txBody>
                    <a:bodyPr/>
                    <a:p>
                      <a:pPr>
                        <a:buNone/>
                      </a:pPr>
                      <a:r>
                        <a:rPr lang="en-US" sz="1400">
                          <a:solidFill>
                            <a:schemeClr val="tx1"/>
                          </a:solidFill>
                          <a:latin typeface="Times New Roman" panose="02020603050405020304" pitchFamily="18" charset="0"/>
                          <a:cs typeface="Times New Roman" panose="02020603050405020304" pitchFamily="18" charset="0"/>
                        </a:rPr>
                        <a:t>7</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Concrete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Dozer - D4 x 2</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Wheel excavator -WX7</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Backhoe loader - BH7</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Front dumper - FD7</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Lorry mixer - LR7</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*U-channel</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*Trapezoidal drain</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*Kerbstone</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*Chutes</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Stonepitching</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The excavator and backhoe loader to carry out the excavation for concrete works. The Front dumper to help convey concrete to dump location. Lorry mixer to transport ready mixed concrete to site</a:t>
                      </a:r>
                      <a:endParaRPr lang="en-US" sz="1400">
                        <a:solidFill>
                          <a:schemeClr val="tx1"/>
                        </a:solidFill>
                        <a:latin typeface="Times New Roman" panose="02020603050405020304" pitchFamily="18" charset="0"/>
                        <a:cs typeface="Times New Roman" panose="02020603050405020304" pitchFamily="18" charset="0"/>
                      </a:endParaRPr>
                    </a:p>
                  </a:txBody>
                  <a:tcPr/>
                </a:tc>
              </a:tr>
              <a:tr h="2438400">
                <a:tc>
                  <a:txBody>
                    <a:bodyPr/>
                    <a:p>
                      <a:pPr>
                        <a:buNone/>
                      </a:pPr>
                      <a:r>
                        <a:rPr lang="en-US" sz="1400">
                          <a:solidFill>
                            <a:schemeClr val="tx1"/>
                          </a:solidFill>
                          <a:latin typeface="Times New Roman" panose="02020603050405020304" pitchFamily="18" charset="0"/>
                          <a:cs typeface="Times New Roman" panose="02020603050405020304" pitchFamily="18" charset="0"/>
                        </a:rPr>
                        <a:t>8</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Asphalt</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Paver - PV8</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Pnematic roller - PR8</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Steel roller - SR8</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Prime tanker - PT8</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Zeppelin with brush - ZB8</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Tipping trailers - TR8.</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 Asphalt regulating Course</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 Asphalt binder course</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 Asphalt wearing course</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*Shoulder surface dressing</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Asphalt works: Tripping trailers to haul</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Zeppeling with brush to sweep </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Prime tanker to spray </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Tack coat</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Paver to lay asphalt</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Roller to roll and compact.</a:t>
                      </a:r>
                      <a:endParaRPr lang="en-US" sz="1400">
                        <a:solidFill>
                          <a:schemeClr val="tx1"/>
                        </a:solidFill>
                        <a:latin typeface="Times New Roman" panose="02020603050405020304" pitchFamily="18" charset="0"/>
                        <a:cs typeface="Times New Roman" panose="02020603050405020304" pitchFamily="18" charset="0"/>
                      </a:endParaRPr>
                    </a:p>
                    <a:p>
                      <a:pPr>
                        <a:buNone/>
                      </a:pP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Surface dressing: Prime tanker to spray S125.</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Trailer to haul and spread chipping with split spreader.</a:t>
                      </a:r>
                      <a:endParaRPr lang="en-US" sz="1400">
                        <a:solidFill>
                          <a:schemeClr val="tx1"/>
                        </a:solidFill>
                        <a:latin typeface="Times New Roman" panose="02020603050405020304" pitchFamily="18" charset="0"/>
                        <a:cs typeface="Times New Roman" panose="02020603050405020304" pitchFamily="18" charset="0"/>
                      </a:endParaRPr>
                    </a:p>
                  </a:txBody>
                  <a:tcPr/>
                </a:tc>
              </a:tr>
              <a:tr h="2225040">
                <a:tc>
                  <a:txBody>
                    <a:bodyPr/>
                    <a:p>
                      <a:pPr>
                        <a:buNone/>
                      </a:pPr>
                      <a:r>
                        <a:rPr lang="en-US" sz="1400">
                          <a:solidFill>
                            <a:schemeClr val="tx1"/>
                          </a:solidFill>
                          <a:latin typeface="Times New Roman" panose="02020603050405020304" pitchFamily="18" charset="0"/>
                          <a:cs typeface="Times New Roman" panose="02020603050405020304" pitchFamily="18" charset="0"/>
                        </a:rPr>
                        <a:t>9</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Bridge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Crane - CR9</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Lorry mixer - LR9</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Concrete pump - CP9</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Pile driver - PD9</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Dozer - D9</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Wheel loader - WL9</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Track excavator - TX9</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Vibro roller - VR9</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Rammax compactor - SF9</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Tippers - T9 x 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For Bridge work</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For clearing, piling, concrete works</a:t>
                      </a:r>
                      <a:endParaRPr lang="en-US" sz="140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
        <p:nvSpPr>
          <p:cNvPr id="9" name="Text Box 8"/>
          <p:cNvSpPr txBox="1"/>
          <p:nvPr/>
        </p:nvSpPr>
        <p:spPr>
          <a:xfrm>
            <a:off x="5470525" y="6489700"/>
            <a:ext cx="369570" cy="306705"/>
          </a:xfrm>
          <a:prstGeom prst="rect">
            <a:avLst/>
          </a:prstGeom>
          <a:noFill/>
        </p:spPr>
        <p:txBody>
          <a:bodyPr wrap="none" rtlCol="0" anchor="t">
            <a:spAutoFit/>
          </a:bodyPr>
          <a:p>
            <a:r>
              <a:rPr lang="en-US" sz="1400"/>
              <a:t>27</a:t>
            </a:r>
            <a:endParaRPr lang="en-US"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775408" y="6156975"/>
            <a:ext cx="683339" cy="365125"/>
          </a:xfrm>
        </p:spPr>
        <p:txBody>
          <a:bodyPr/>
          <a:lstStyle/>
          <a:p>
            <a:r>
              <a:rPr lang="en-US" sz="1400" dirty="0" smtClean="0">
                <a:solidFill>
                  <a:schemeClr val="tx1"/>
                </a:solidFill>
              </a:rPr>
              <a:t>28</a:t>
            </a:r>
            <a:endParaRPr lang="en-US" sz="1400" dirty="0">
              <a:solidFill>
                <a:schemeClr val="tx1"/>
              </a:solidFill>
            </a:endParaRPr>
          </a:p>
        </p:txBody>
      </p:sp>
      <p:graphicFrame>
        <p:nvGraphicFramePr>
          <p:cNvPr id="6" name="Content Placeholder 5"/>
          <p:cNvGraphicFramePr/>
          <p:nvPr>
            <p:ph sz="half" idx="2"/>
          </p:nvPr>
        </p:nvGraphicFramePr>
        <p:xfrm>
          <a:off x="683895" y="142240"/>
          <a:ext cx="9197975" cy="5559425"/>
        </p:xfrm>
        <a:graphic>
          <a:graphicData uri="http://schemas.openxmlformats.org/drawingml/2006/table">
            <a:tbl>
              <a:tblPr firstRow="1" bandRow="1">
                <a:tableStyleId>{5C22544A-7EE6-4342-B048-85BDC9FD1C3A}</a:tableStyleId>
              </a:tblPr>
              <a:tblGrid>
                <a:gridCol w="789305"/>
                <a:gridCol w="1386840"/>
                <a:gridCol w="2236470"/>
                <a:gridCol w="1664970"/>
                <a:gridCol w="3120390"/>
              </a:tblGrid>
              <a:tr h="518160">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Group No.</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Description</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Equipment</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Scope of Work</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gn="ctr">
                        <a:buNone/>
                      </a:pPr>
                      <a:r>
                        <a:rPr lang="en-US" sz="1400">
                          <a:solidFill>
                            <a:schemeClr val="tx1"/>
                          </a:solidFill>
                          <a:latin typeface="Times New Roman" panose="02020603050405020304" pitchFamily="18" charset="0"/>
                          <a:cs typeface="Times New Roman" panose="02020603050405020304" pitchFamily="18" charset="0"/>
                        </a:rPr>
                        <a:t>Equipment Role</a:t>
                      </a:r>
                      <a:endParaRPr lang="en-US" sz="1400">
                        <a:solidFill>
                          <a:schemeClr val="tx1"/>
                        </a:solidFill>
                        <a:latin typeface="Times New Roman" panose="02020603050405020304" pitchFamily="18" charset="0"/>
                        <a:cs typeface="Times New Roman" panose="02020603050405020304" pitchFamily="18" charset="0"/>
                      </a:endParaRPr>
                    </a:p>
                  </a:txBody>
                  <a:tcPr/>
                </a:tc>
              </a:tr>
              <a:tr h="1002665">
                <a:tc>
                  <a:txBody>
                    <a:bodyPr/>
                    <a:p>
                      <a:pPr>
                        <a:buNone/>
                      </a:pPr>
                      <a:r>
                        <a:rPr lang="en-US" sz="1400">
                          <a:solidFill>
                            <a:schemeClr val="tx1"/>
                          </a:solidFill>
                          <a:latin typeface="Times New Roman" panose="02020603050405020304" pitchFamily="18" charset="0"/>
                          <a:cs typeface="Times New Roman" panose="02020603050405020304" pitchFamily="18" charset="0"/>
                        </a:rPr>
                        <a:t>10</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Concrete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Slipform paver (GOMACO) G10</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Lorry Mixer - LR10X2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For median seperator (Crash barrier)</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Laying of insitu concrete median seperator</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(concrete crash barrier)</a:t>
                      </a: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using the slipform paver (GOMACO) fed by the lorry mixer.</a:t>
                      </a:r>
                      <a:endParaRPr lang="en-US" sz="140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19" y="135890"/>
            <a:ext cx="8596668" cy="631371"/>
          </a:xfrm>
        </p:spPr>
        <p:txBody>
          <a:bodyPr>
            <a:normAutofit/>
          </a:bodyPr>
          <a:lstStyle/>
          <a:p>
            <a:pPr algn="ctr"/>
            <a:r>
              <a:rPr lang="en-US" sz="2800" dirty="0" smtClean="0"/>
              <a:t>ABSTRACT</a:t>
            </a:r>
            <a:endParaRPr lang="en-US" sz="2800" dirty="0"/>
          </a:p>
        </p:txBody>
      </p:sp>
      <p:sp>
        <p:nvSpPr>
          <p:cNvPr id="3" name="Content Placeholder 2"/>
          <p:cNvSpPr>
            <a:spLocks noGrp="1"/>
          </p:cNvSpPr>
          <p:nvPr>
            <p:ph idx="1"/>
          </p:nvPr>
        </p:nvSpPr>
        <p:spPr>
          <a:xfrm>
            <a:off x="677545" y="589915"/>
            <a:ext cx="9586595" cy="5688965"/>
          </a:xfrm>
        </p:spPr>
        <p:txBody>
          <a:bodyPr>
            <a:noAutofit/>
          </a:bodyPr>
          <a:lstStyle/>
          <a:p>
            <a:pPr algn="just">
              <a:buNone/>
            </a:pPr>
            <a:r>
              <a:rPr lang="en-US" sz="1900" dirty="0" smtClean="0">
                <a:latin typeface="Times New Roman" panose="02020603050405020304" pitchFamily="18" charset="0"/>
                <a:cs typeface="Times New Roman" panose="02020603050405020304" pitchFamily="18" charset="0"/>
              </a:rPr>
              <a:t>Virtually all projects have limited capacity or resources. Therefore, the success of a project is </a:t>
            </a:r>
            <a:endParaRPr lang="en-US" sz="1900" dirty="0" smtClean="0">
              <a:latin typeface="Times New Roman" panose="02020603050405020304" pitchFamily="18" charset="0"/>
              <a:cs typeface="Times New Roman" panose="02020603050405020304" pitchFamily="18" charset="0"/>
            </a:endParaRPr>
          </a:p>
          <a:p>
            <a:pPr algn="just">
              <a:lnSpc>
                <a:spcPct val="50000"/>
              </a:lnSpc>
              <a:buNone/>
            </a:pPr>
            <a:r>
              <a:rPr lang="en-US" sz="1900" dirty="0" smtClean="0">
                <a:latin typeface="Times New Roman" panose="02020603050405020304" pitchFamily="18" charset="0"/>
                <a:cs typeface="Times New Roman" panose="02020603050405020304" pitchFamily="18" charset="0"/>
                <a:sym typeface="+mn-ea"/>
              </a:rPr>
              <a:t>tied to how well the resources are managed and how well the project is scheduled.</a:t>
            </a:r>
            <a:endParaRPr lang="en-US" sz="1900" dirty="0" smtClean="0">
              <a:latin typeface="Times New Roman" panose="02020603050405020304" pitchFamily="18" charset="0"/>
              <a:cs typeface="Times New Roman" panose="02020603050405020304" pitchFamily="18" charset="0"/>
            </a:endParaRPr>
          </a:p>
          <a:p>
            <a:pPr algn="just">
              <a:lnSpc>
                <a:spcPct val="50000"/>
              </a:lnSpc>
              <a:buNone/>
            </a:pPr>
            <a:endParaRPr lang="en-US" sz="1900" dirty="0" smtClean="0">
              <a:latin typeface="Times New Roman" panose="02020603050405020304" pitchFamily="18" charset="0"/>
              <a:cs typeface="Times New Roman" panose="02020603050405020304" pitchFamily="18" charset="0"/>
            </a:endParaRPr>
          </a:p>
          <a:p>
            <a:pPr algn="just">
              <a:lnSpc>
                <a:spcPct val="50000"/>
              </a:lnSpc>
              <a:buNone/>
            </a:pPr>
            <a:r>
              <a:rPr lang="en-US" sz="1900" dirty="0" smtClean="0">
                <a:latin typeface="Times New Roman" panose="02020603050405020304" pitchFamily="18" charset="0"/>
                <a:cs typeface="Times New Roman" panose="02020603050405020304" pitchFamily="18" charset="0"/>
              </a:rPr>
              <a:t>Unless matching resources are planned and procured, no activity can be be executed according to </a:t>
            </a:r>
            <a:endParaRPr lang="en-US" sz="1900" dirty="0" smtClean="0">
              <a:latin typeface="Times New Roman" panose="02020603050405020304" pitchFamily="18" charset="0"/>
              <a:cs typeface="Times New Roman" panose="02020603050405020304" pitchFamily="18" charset="0"/>
            </a:endParaRPr>
          </a:p>
          <a:p>
            <a:pPr algn="just">
              <a:lnSpc>
                <a:spcPct val="50000"/>
              </a:lnSpc>
              <a:buNone/>
            </a:pPr>
            <a:r>
              <a:rPr lang="en-US" sz="1900" dirty="0" smtClean="0">
                <a:latin typeface="Times New Roman" panose="02020603050405020304" pitchFamily="18" charset="0"/>
                <a:cs typeface="Times New Roman" panose="02020603050405020304" pitchFamily="18" charset="0"/>
                <a:sym typeface="+mn-ea"/>
              </a:rPr>
              <a:t>prefixed time schedule. </a:t>
            </a:r>
            <a:endParaRPr lang="en-US" sz="1900" dirty="0" smtClean="0">
              <a:latin typeface="Times New Roman" panose="02020603050405020304" pitchFamily="18" charset="0"/>
              <a:cs typeface="Times New Roman" panose="02020603050405020304" pitchFamily="18" charset="0"/>
            </a:endParaRPr>
          </a:p>
          <a:p>
            <a:pPr algn="just">
              <a:lnSpc>
                <a:spcPct val="50000"/>
              </a:lnSpc>
              <a:buNone/>
            </a:pPr>
            <a:endParaRPr lang="en-US" sz="1900" dirty="0" smtClean="0">
              <a:latin typeface="Times New Roman" panose="02020603050405020304" pitchFamily="18" charset="0"/>
              <a:cs typeface="Times New Roman" panose="02020603050405020304" pitchFamily="18" charset="0"/>
              <a:sym typeface="+mn-ea"/>
            </a:endParaRPr>
          </a:p>
          <a:p>
            <a:pPr algn="just">
              <a:lnSpc>
                <a:spcPct val="50000"/>
              </a:lnSpc>
              <a:buNone/>
            </a:pPr>
            <a:r>
              <a:rPr lang="en-US" sz="1900" dirty="0" smtClean="0">
                <a:latin typeface="Times New Roman" panose="02020603050405020304" pitchFamily="18" charset="0"/>
                <a:cs typeface="Times New Roman" panose="02020603050405020304" pitchFamily="18" charset="0"/>
              </a:rPr>
              <a:t>In early years CPM/PERT and Gantt charts methods were used for project management. </a:t>
            </a:r>
            <a:endParaRPr lang="en-US" sz="1900" dirty="0" smtClean="0">
              <a:latin typeface="Times New Roman" panose="02020603050405020304" pitchFamily="18" charset="0"/>
              <a:cs typeface="Times New Roman" panose="02020603050405020304" pitchFamily="18" charset="0"/>
            </a:endParaRPr>
          </a:p>
          <a:p>
            <a:pPr algn="just">
              <a:buNone/>
            </a:pPr>
            <a:r>
              <a:rPr lang="en-US" sz="1900" dirty="0" smtClean="0">
                <a:latin typeface="Times New Roman" panose="02020603050405020304" pitchFamily="18" charset="0"/>
                <a:cs typeface="Times New Roman" panose="02020603050405020304" pitchFamily="18" charset="0"/>
                <a:sym typeface="+mn-ea"/>
              </a:rPr>
              <a:t>However now a days Project Management softwares have been adopted. MS Project and </a:t>
            </a:r>
            <a:endParaRPr lang="en-US" sz="1900" dirty="0" smtClean="0">
              <a:latin typeface="Times New Roman" panose="02020603050405020304" pitchFamily="18" charset="0"/>
              <a:cs typeface="Times New Roman" panose="02020603050405020304" pitchFamily="18" charset="0"/>
              <a:sym typeface="+mn-ea"/>
            </a:endParaRPr>
          </a:p>
          <a:p>
            <a:pPr algn="just">
              <a:buNone/>
            </a:pPr>
            <a:r>
              <a:rPr lang="en-US" sz="1900" dirty="0" smtClean="0">
                <a:latin typeface="Times New Roman" panose="02020603050405020304" pitchFamily="18" charset="0"/>
                <a:cs typeface="Times New Roman" panose="02020603050405020304" pitchFamily="18" charset="0"/>
                <a:sym typeface="+mn-ea"/>
              </a:rPr>
              <a:t>Primavera Project Planners are the most popular software packages used for construction </a:t>
            </a:r>
            <a:endParaRPr lang="en-US" sz="1900" dirty="0" smtClean="0">
              <a:latin typeface="Times New Roman" panose="02020603050405020304" pitchFamily="18" charset="0"/>
              <a:cs typeface="Times New Roman" panose="02020603050405020304" pitchFamily="18" charset="0"/>
              <a:sym typeface="+mn-ea"/>
            </a:endParaRPr>
          </a:p>
          <a:p>
            <a:pPr algn="just">
              <a:lnSpc>
                <a:spcPct val="60000"/>
              </a:lnSpc>
              <a:buNone/>
            </a:pPr>
            <a:r>
              <a:rPr lang="en-US" sz="1900" dirty="0" smtClean="0">
                <a:latin typeface="Times New Roman" panose="02020603050405020304" pitchFamily="18" charset="0"/>
                <a:cs typeface="Times New Roman" panose="02020603050405020304" pitchFamily="18" charset="0"/>
                <a:sym typeface="+mn-ea"/>
              </a:rPr>
              <a:t>projects.</a:t>
            </a:r>
            <a:endParaRPr lang="en-US" sz="1900" dirty="0" smtClean="0">
              <a:latin typeface="Times New Roman" panose="02020603050405020304" pitchFamily="18" charset="0"/>
              <a:cs typeface="Times New Roman" panose="02020603050405020304" pitchFamily="18" charset="0"/>
            </a:endParaRPr>
          </a:p>
          <a:p>
            <a:pPr algn="just">
              <a:lnSpc>
                <a:spcPct val="60000"/>
              </a:lnSpc>
              <a:buNone/>
            </a:pPr>
            <a:endParaRPr lang="en-US" sz="1900" dirty="0" smtClean="0">
              <a:latin typeface="Times New Roman" panose="02020603050405020304" pitchFamily="18" charset="0"/>
              <a:cs typeface="Times New Roman" panose="02020603050405020304" pitchFamily="18" charset="0"/>
            </a:endParaRPr>
          </a:p>
          <a:p>
            <a:pPr algn="just">
              <a:lnSpc>
                <a:spcPct val="60000"/>
              </a:lnSpc>
              <a:buNone/>
            </a:pPr>
            <a:r>
              <a:rPr lang="en-US" sz="1900" dirty="0" smtClean="0">
                <a:latin typeface="Times New Roman" panose="02020603050405020304" pitchFamily="18" charset="0"/>
                <a:cs typeface="Times New Roman" panose="02020603050405020304" pitchFamily="18" charset="0"/>
              </a:rPr>
              <a:t>Project Management techniques can be used to resolve resource conflicts and also useful in </a:t>
            </a:r>
            <a:endParaRPr lang="en-US" sz="1900" dirty="0" smtClean="0">
              <a:latin typeface="Times New Roman" panose="02020603050405020304" pitchFamily="18" charset="0"/>
              <a:cs typeface="Times New Roman" panose="02020603050405020304" pitchFamily="18" charset="0"/>
            </a:endParaRPr>
          </a:p>
          <a:p>
            <a:pPr algn="just">
              <a:buNone/>
            </a:pPr>
            <a:r>
              <a:rPr lang="en-US" sz="1900" dirty="0" smtClean="0">
                <a:latin typeface="Times New Roman" panose="02020603050405020304" pitchFamily="18" charset="0"/>
                <a:cs typeface="Times New Roman" panose="02020603050405020304" pitchFamily="18" charset="0"/>
                <a:sym typeface="+mn-ea"/>
              </a:rPr>
              <a:t>minimising the project duration within limited availability of resources to make the project </a:t>
            </a:r>
            <a:endParaRPr lang="en-US" sz="1900" dirty="0" smtClean="0">
              <a:latin typeface="Times New Roman" panose="02020603050405020304" pitchFamily="18" charset="0"/>
              <a:cs typeface="Times New Roman" panose="02020603050405020304" pitchFamily="18" charset="0"/>
              <a:sym typeface="+mn-ea"/>
            </a:endParaRPr>
          </a:p>
          <a:p>
            <a:pPr algn="just">
              <a:buNone/>
            </a:pPr>
            <a:r>
              <a:rPr lang="en-US" sz="1900" dirty="0" smtClean="0">
                <a:latin typeface="Times New Roman" panose="02020603050405020304" pitchFamily="18" charset="0"/>
                <a:cs typeface="Times New Roman" panose="02020603050405020304" pitchFamily="18" charset="0"/>
                <a:sym typeface="+mn-ea"/>
              </a:rPr>
              <a:t>profitable.</a:t>
            </a:r>
            <a:endParaRPr lang="en-US" sz="1900" dirty="0" smtClean="0">
              <a:latin typeface="Times New Roman" panose="02020603050405020304" pitchFamily="18" charset="0"/>
              <a:cs typeface="Times New Roman" panose="02020603050405020304" pitchFamily="18" charset="0"/>
            </a:endParaRPr>
          </a:p>
          <a:p>
            <a:pPr algn="just">
              <a:buNone/>
            </a:pPr>
            <a:r>
              <a:rPr lang="en-US" sz="1900" dirty="0" smtClean="0">
                <a:latin typeface="Times New Roman" panose="02020603050405020304" pitchFamily="18" charset="0"/>
                <a:cs typeface="Times New Roman" panose="02020603050405020304" pitchFamily="18" charset="0"/>
              </a:rPr>
              <a:t>keywords: Project Managment, Resource Scheduling, Resource levelling, Project Management </a:t>
            </a:r>
            <a:endParaRPr lang="en-US" sz="1900" dirty="0" smtClean="0">
              <a:latin typeface="Times New Roman" panose="02020603050405020304" pitchFamily="18" charset="0"/>
              <a:cs typeface="Times New Roman" panose="02020603050405020304" pitchFamily="18" charset="0"/>
            </a:endParaRPr>
          </a:p>
          <a:p>
            <a:pPr algn="just">
              <a:buNone/>
            </a:pPr>
            <a:r>
              <a:rPr lang="en-US" sz="1900" dirty="0" smtClean="0">
                <a:latin typeface="Times New Roman" panose="02020603050405020304" pitchFamily="18" charset="0"/>
                <a:cs typeface="Times New Roman" panose="02020603050405020304" pitchFamily="18" charset="0"/>
                <a:sym typeface="+mn-ea"/>
              </a:rPr>
              <a:t>Softwwares. </a:t>
            </a:r>
            <a:endParaRPr lang="en-US" sz="1900" dirty="0" smtClean="0">
              <a:latin typeface="Times New Roman" panose="02020603050405020304" pitchFamily="18" charset="0"/>
              <a:cs typeface="Times New Roman" panose="02020603050405020304" pitchFamily="18" charset="0"/>
            </a:endParaRPr>
          </a:p>
          <a:p>
            <a:pPr algn="just">
              <a:buNone/>
            </a:pPr>
            <a:endParaRPr lang="en-US" sz="19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5429633" y="6406487"/>
            <a:ext cx="683339" cy="365125"/>
          </a:xfrm>
        </p:spPr>
        <p:txBody>
          <a:bodyPr/>
          <a:p>
            <a:r>
              <a:rPr lang="en-US" sz="1400" dirty="0">
                <a:solidFill>
                  <a:schemeClr val="tx1"/>
                </a:solidFill>
                <a:latin typeface="Times New Roman" panose="02020603050405020304" pitchFamily="18" charset="0"/>
                <a:cs typeface="Times New Roman" panose="02020603050405020304" pitchFamily="18" charset="0"/>
              </a:rPr>
              <a:t>2</a:t>
            </a:r>
            <a:endParaRPr lang="en-US" sz="1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6950" y="123190"/>
            <a:ext cx="7766685" cy="371475"/>
          </a:xfrm>
        </p:spPr>
        <p:txBody>
          <a:bodyPr/>
          <a:p>
            <a:pPr algn="l"/>
            <a:r>
              <a:rPr lang="en-US" sz="1800">
                <a:solidFill>
                  <a:schemeClr val="tx1"/>
                </a:solidFill>
                <a:latin typeface="Times New Roman" panose="02020603050405020304" pitchFamily="18" charset="0"/>
                <a:cs typeface="Times New Roman" panose="02020603050405020304" pitchFamily="18" charset="0"/>
              </a:rPr>
              <a:t>Standand Productivity of Machinery</a:t>
            </a:r>
            <a:endParaRPr lang="en-US" sz="180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pPr marL="457200" indent="-457200" algn="just">
              <a:buNone/>
            </a:pPr>
            <a:r>
              <a:rPr lang="en-US" sz="1400" dirty="0" smtClean="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 </a:t>
            </a:r>
            <a:endParaRPr lang="en-US" sz="8000" b="1"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a:xfrm>
            <a:off x="5567045" y="6318885"/>
            <a:ext cx="683260" cy="281940"/>
          </a:xfrm>
        </p:spPr>
        <p:txBody>
          <a:bodyPr/>
          <a:lstStyle/>
          <a:p>
            <a:r>
              <a:rPr lang="en-US" sz="1400" dirty="0" smtClean="0">
                <a:solidFill>
                  <a:schemeClr val="tx1"/>
                </a:solidFill>
              </a:rPr>
              <a:t>29</a:t>
            </a:r>
            <a:endParaRPr lang="en-US" sz="1400" dirty="0">
              <a:solidFill>
                <a:schemeClr val="tx1"/>
              </a:solidFill>
            </a:endParaRPr>
          </a:p>
        </p:txBody>
      </p:sp>
      <p:graphicFrame>
        <p:nvGraphicFramePr>
          <p:cNvPr id="6" name="Table 5"/>
          <p:cNvGraphicFramePr/>
          <p:nvPr/>
        </p:nvGraphicFramePr>
        <p:xfrm>
          <a:off x="878840" y="539750"/>
          <a:ext cx="10434320" cy="5501640"/>
        </p:xfrm>
        <a:graphic>
          <a:graphicData uri="http://schemas.openxmlformats.org/drawingml/2006/table">
            <a:tbl>
              <a:tblPr firstRow="1" bandRow="1">
                <a:tableStyleId>{5C22544A-7EE6-4342-B048-85BDC9FD1C3A}</a:tableStyleId>
              </a:tblPr>
              <a:tblGrid>
                <a:gridCol w="1440815"/>
                <a:gridCol w="875030"/>
                <a:gridCol w="883920"/>
                <a:gridCol w="762635"/>
                <a:gridCol w="729615"/>
                <a:gridCol w="687070"/>
                <a:gridCol w="1009650"/>
                <a:gridCol w="613410"/>
                <a:gridCol w="673735"/>
                <a:gridCol w="755015"/>
                <a:gridCol w="1001395"/>
                <a:gridCol w="1002030"/>
              </a:tblGrid>
              <a:tr h="685800">
                <a:tc>
                  <a:txBody>
                    <a:bodyPr/>
                    <a:p>
                      <a:pPr>
                        <a:buNone/>
                      </a:pPr>
                      <a:r>
                        <a:rPr lang="en-US" sz="1200" b="0">
                          <a:solidFill>
                            <a:schemeClr val="tx1"/>
                          </a:solidFill>
                          <a:latin typeface="Times New Roman" panose="02020603050405020304" pitchFamily="18" charset="0"/>
                          <a:cs typeface="Times New Roman" panose="02020603050405020304" pitchFamily="18" charset="0"/>
                        </a:rPr>
                        <a:t>Work item and unit</a:t>
                      </a:r>
                      <a:endParaRPr lang="en-US" sz="12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b="0">
                          <a:solidFill>
                            <a:schemeClr val="tx1"/>
                          </a:solidFill>
                          <a:latin typeface="Times New Roman" panose="02020603050405020304" pitchFamily="18" charset="0"/>
                          <a:cs typeface="Times New Roman" panose="02020603050405020304" pitchFamily="18" charset="0"/>
                        </a:rPr>
                        <a:t>Bush clearance &amp; topsoil</a:t>
                      </a:r>
                      <a:endParaRPr lang="en-US" sz="12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b="0">
                          <a:solidFill>
                            <a:schemeClr val="tx1"/>
                          </a:solidFill>
                          <a:latin typeface="Times New Roman" panose="02020603050405020304" pitchFamily="18" charset="0"/>
                          <a:cs typeface="Times New Roman" panose="02020603050405020304" pitchFamily="18" charset="0"/>
                        </a:rPr>
                        <a:t>Site clearance</a:t>
                      </a:r>
                      <a:endParaRPr lang="en-US" sz="12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b="0">
                          <a:solidFill>
                            <a:schemeClr val="tx1"/>
                          </a:solidFill>
                          <a:latin typeface="Times New Roman" panose="02020603050405020304" pitchFamily="18" charset="0"/>
                          <a:cs typeface="Times New Roman" panose="02020603050405020304" pitchFamily="18" charset="0"/>
                        </a:rPr>
                        <a:t>Scarify Asphalt</a:t>
                      </a:r>
                      <a:endParaRPr lang="en-US" sz="12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b="0">
                          <a:solidFill>
                            <a:schemeClr val="tx1"/>
                          </a:solidFill>
                          <a:latin typeface="Times New Roman" panose="02020603050405020304" pitchFamily="18" charset="0"/>
                          <a:cs typeface="Times New Roman" panose="02020603050405020304" pitchFamily="18" charset="0"/>
                        </a:rPr>
                        <a:t>Scarify Ground</a:t>
                      </a:r>
                      <a:endParaRPr lang="en-US" sz="12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b="0">
                          <a:solidFill>
                            <a:schemeClr val="tx1"/>
                          </a:solidFill>
                          <a:latin typeface="Times New Roman" panose="02020603050405020304" pitchFamily="18" charset="0"/>
                          <a:cs typeface="Times New Roman" panose="02020603050405020304" pitchFamily="18" charset="0"/>
                        </a:rPr>
                        <a:t>Filling</a:t>
                      </a:r>
                      <a:endParaRPr lang="en-US" sz="12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b="0">
                          <a:solidFill>
                            <a:schemeClr val="tx1"/>
                          </a:solidFill>
                          <a:latin typeface="Times New Roman" panose="02020603050405020304" pitchFamily="18" charset="0"/>
                          <a:cs typeface="Times New Roman" panose="02020603050405020304" pitchFamily="18" charset="0"/>
                        </a:rPr>
                        <a:t>Excavation</a:t>
                      </a:r>
                      <a:endParaRPr lang="en-US" sz="12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b="0">
                          <a:solidFill>
                            <a:schemeClr val="tx1"/>
                          </a:solidFill>
                          <a:latin typeface="Times New Roman" panose="02020603050405020304" pitchFamily="18" charset="0"/>
                          <a:cs typeface="Times New Roman" panose="02020603050405020304" pitchFamily="18" charset="0"/>
                        </a:rPr>
                        <a:t>Cut</a:t>
                      </a:r>
                      <a:endParaRPr lang="en-US" sz="12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b="0">
                          <a:solidFill>
                            <a:schemeClr val="tx1"/>
                          </a:solidFill>
                          <a:latin typeface="Times New Roman" panose="02020603050405020304" pitchFamily="18" charset="0"/>
                          <a:cs typeface="Times New Roman" panose="02020603050405020304" pitchFamily="18" charset="0"/>
                        </a:rPr>
                        <a:t>Shape &amp; grade</a:t>
                      </a:r>
                      <a:endParaRPr lang="en-US" sz="12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b="0">
                          <a:solidFill>
                            <a:schemeClr val="tx1"/>
                          </a:solidFill>
                          <a:latin typeface="Times New Roman" panose="02020603050405020304" pitchFamily="18" charset="0"/>
                          <a:cs typeface="Times New Roman" panose="02020603050405020304" pitchFamily="18" charset="0"/>
                        </a:rPr>
                        <a:t>Asphalt</a:t>
                      </a:r>
                      <a:endParaRPr lang="en-US" sz="12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b="0">
                          <a:solidFill>
                            <a:schemeClr val="tx1"/>
                          </a:solidFill>
                          <a:latin typeface="Times New Roman" panose="02020603050405020304" pitchFamily="18" charset="0"/>
                          <a:cs typeface="Times New Roman" panose="02020603050405020304" pitchFamily="18" charset="0"/>
                        </a:rPr>
                        <a:t>Concrete</a:t>
                      </a:r>
                      <a:endParaRPr lang="en-US" sz="12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b="0">
                          <a:solidFill>
                            <a:schemeClr val="tx1"/>
                          </a:solidFill>
                          <a:latin typeface="Times New Roman" panose="02020603050405020304" pitchFamily="18" charset="0"/>
                          <a:cs typeface="Times New Roman" panose="02020603050405020304" pitchFamily="18" charset="0"/>
                        </a:rPr>
                        <a:t>Aggregate</a:t>
                      </a:r>
                      <a:endParaRPr lang="en-US" sz="1200" b="0">
                        <a:solidFill>
                          <a:schemeClr val="tx1"/>
                        </a:solidFill>
                        <a:latin typeface="Times New Roman" panose="02020603050405020304" pitchFamily="18" charset="0"/>
                        <a:cs typeface="Times New Roman" panose="02020603050405020304" pitchFamily="18" charset="0"/>
                      </a:endParaRPr>
                    </a:p>
                  </a:txBody>
                  <a:tcPr/>
                </a:tc>
              </a:tr>
              <a:tr h="220345">
                <a:tc>
                  <a:txBody>
                    <a:bodyPr/>
                    <a:p>
                      <a:pPr>
                        <a:buNone/>
                      </a:pPr>
                      <a:r>
                        <a:rPr lang="en-US" sz="1200">
                          <a:solidFill>
                            <a:schemeClr val="tx1"/>
                          </a:solidFill>
                          <a:latin typeface="Times New Roman" panose="02020603050405020304" pitchFamily="18" charset="0"/>
                          <a:cs typeface="Times New Roman" panose="02020603050405020304" pitchFamily="18" charset="0"/>
                        </a:rPr>
                        <a:t>Equipment</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m2/hr</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m2/hr</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m2/hr</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m2/hr</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m3/hr</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m3/hr</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m3/hr</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m2/hr</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Tons/hr</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m3/hr</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Tons/hr</a:t>
                      </a:r>
                      <a:endParaRPr lang="en-US" sz="1200">
                        <a:solidFill>
                          <a:schemeClr val="tx1"/>
                        </a:solidFill>
                        <a:latin typeface="Times New Roman" panose="02020603050405020304" pitchFamily="18" charset="0"/>
                        <a:cs typeface="Times New Roman" panose="02020603050405020304" pitchFamily="18" charset="0"/>
                      </a:endParaRPr>
                    </a:p>
                  </a:txBody>
                  <a:tcPr/>
                </a:tc>
              </a:tr>
              <a:tr h="229235">
                <a:tc>
                  <a:txBody>
                    <a:bodyPr/>
                    <a:p>
                      <a:pPr>
                        <a:buNone/>
                      </a:pPr>
                      <a:r>
                        <a:rPr lang="en-US" sz="1200">
                          <a:solidFill>
                            <a:schemeClr val="tx1"/>
                          </a:solidFill>
                          <a:latin typeface="Times New Roman" panose="02020603050405020304" pitchFamily="18" charset="0"/>
                          <a:cs typeface="Times New Roman" panose="02020603050405020304" pitchFamily="18" charset="0"/>
                        </a:rPr>
                        <a:t>Bulldozer D8</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800</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1000</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200</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170</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r>
              <a:tr h="205105">
                <a:tc>
                  <a:txBody>
                    <a:bodyPr/>
                    <a:p>
                      <a:pPr>
                        <a:buNone/>
                      </a:pPr>
                      <a:r>
                        <a:rPr lang="en-US" sz="1200">
                          <a:solidFill>
                            <a:schemeClr val="tx1"/>
                          </a:solidFill>
                          <a:latin typeface="Times New Roman" panose="02020603050405020304" pitchFamily="18" charset="0"/>
                          <a:cs typeface="Times New Roman" panose="02020603050405020304" pitchFamily="18" charset="0"/>
                        </a:rPr>
                        <a:t>Bulldozer D6</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160</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150</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r>
              <a:tr h="201295">
                <a:tc>
                  <a:txBody>
                    <a:bodyPr/>
                    <a:p>
                      <a:pPr>
                        <a:buNone/>
                      </a:pPr>
                      <a:r>
                        <a:rPr lang="en-US" sz="1200">
                          <a:solidFill>
                            <a:schemeClr val="tx1"/>
                          </a:solidFill>
                          <a:latin typeface="Times New Roman" panose="02020603050405020304" pitchFamily="18" charset="0"/>
                          <a:cs typeface="Times New Roman" panose="02020603050405020304" pitchFamily="18" charset="0"/>
                        </a:rPr>
                        <a:t>Motor grader 14G</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600</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500</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400</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r>
              <a:tr h="289560">
                <a:tc>
                  <a:txBody>
                    <a:bodyPr/>
                    <a:p>
                      <a:pPr>
                        <a:buNone/>
                      </a:pPr>
                      <a:r>
                        <a:rPr lang="en-US" sz="1200">
                          <a:solidFill>
                            <a:schemeClr val="tx1"/>
                          </a:solidFill>
                          <a:latin typeface="Times New Roman" panose="02020603050405020304" pitchFamily="18" charset="0"/>
                          <a:cs typeface="Times New Roman" panose="02020603050405020304" pitchFamily="18" charset="0"/>
                        </a:rPr>
                        <a:t>Scraper 730E</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70</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70</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r>
              <a:tr h="201295">
                <a:tc>
                  <a:txBody>
                    <a:bodyPr/>
                    <a:p>
                      <a:pPr>
                        <a:buNone/>
                      </a:pPr>
                      <a:r>
                        <a:rPr lang="en-US" sz="1200">
                          <a:solidFill>
                            <a:schemeClr val="tx1"/>
                          </a:solidFill>
                          <a:latin typeface="Times New Roman" panose="02020603050405020304" pitchFamily="18" charset="0"/>
                          <a:cs typeface="Times New Roman" panose="02020603050405020304" pitchFamily="18" charset="0"/>
                        </a:rPr>
                        <a:t>Excavator 345</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60</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80</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r>
              <a:tr h="232410">
                <a:tc>
                  <a:txBody>
                    <a:bodyPr/>
                    <a:p>
                      <a:pPr>
                        <a:buNone/>
                      </a:pPr>
                      <a:r>
                        <a:rPr lang="en-US" sz="1200">
                          <a:solidFill>
                            <a:schemeClr val="tx1"/>
                          </a:solidFill>
                          <a:latin typeface="Times New Roman" panose="02020603050405020304" pitchFamily="18" charset="0"/>
                          <a:cs typeface="Times New Roman" panose="02020603050405020304" pitchFamily="18" charset="0"/>
                        </a:rPr>
                        <a:t>Wheel loader 966G</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180</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r>
              <a:tr h="487680">
                <a:tc>
                  <a:txBody>
                    <a:bodyPr/>
                    <a:p>
                      <a:pPr>
                        <a:buNone/>
                      </a:pPr>
                      <a:r>
                        <a:rPr lang="en-US" sz="1200">
                          <a:solidFill>
                            <a:schemeClr val="tx1"/>
                          </a:solidFill>
                          <a:latin typeface="Times New Roman" panose="02020603050405020304" pitchFamily="18" charset="0"/>
                          <a:cs typeface="Times New Roman" panose="02020603050405020304" pitchFamily="18" charset="0"/>
                        </a:rPr>
                        <a:t>Asphalt plant -marini</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100</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r>
              <a:tr h="360045">
                <a:tc>
                  <a:txBody>
                    <a:bodyPr/>
                    <a:p>
                      <a:pPr>
                        <a:buNone/>
                      </a:pPr>
                      <a:r>
                        <a:rPr lang="en-US" sz="1200">
                          <a:solidFill>
                            <a:schemeClr val="tx1"/>
                          </a:solidFill>
                          <a:latin typeface="Times New Roman" panose="02020603050405020304" pitchFamily="18" charset="0"/>
                          <a:cs typeface="Times New Roman" panose="02020603050405020304" pitchFamily="18" charset="0"/>
                        </a:rPr>
                        <a:t>Soil compactor 825G</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200</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r>
              <a:tr h="390525">
                <a:tc>
                  <a:txBody>
                    <a:bodyPr/>
                    <a:p>
                      <a:pPr>
                        <a:buNone/>
                      </a:pPr>
                      <a:r>
                        <a:rPr lang="en-US" sz="1200">
                          <a:solidFill>
                            <a:schemeClr val="tx1"/>
                          </a:solidFill>
                          <a:latin typeface="Times New Roman" panose="02020603050405020304" pitchFamily="18" charset="0"/>
                          <a:cs typeface="Times New Roman" panose="02020603050405020304" pitchFamily="18" charset="0"/>
                        </a:rPr>
                        <a:t>Sheepfoot roller/Compactor</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60</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r>
              <a:tr h="201930">
                <a:tc>
                  <a:txBody>
                    <a:bodyPr/>
                    <a:p>
                      <a:pPr>
                        <a:buNone/>
                      </a:pPr>
                      <a:r>
                        <a:rPr lang="en-US" sz="1200">
                          <a:solidFill>
                            <a:schemeClr val="tx1"/>
                          </a:solidFill>
                          <a:latin typeface="Times New Roman" panose="02020603050405020304" pitchFamily="18" charset="0"/>
                          <a:cs typeface="Times New Roman" panose="02020603050405020304" pitchFamily="18" charset="0"/>
                        </a:rPr>
                        <a:t>Vibro roller B212D</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80</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r>
              <a:tr h="421005">
                <a:tc>
                  <a:txBody>
                    <a:bodyPr/>
                    <a:p>
                      <a:pPr>
                        <a:buNone/>
                      </a:pPr>
                      <a:r>
                        <a:rPr lang="en-US" sz="1200">
                          <a:solidFill>
                            <a:schemeClr val="tx1"/>
                          </a:solidFill>
                          <a:latin typeface="Times New Roman" panose="02020603050405020304" pitchFamily="18" charset="0"/>
                          <a:cs typeface="Times New Roman" panose="02020603050405020304" pitchFamily="18" charset="0"/>
                        </a:rPr>
                        <a:t>Concrete mixing plant - ELBA</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30</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r>
              <a:tr h="396875">
                <a:tc>
                  <a:txBody>
                    <a:bodyPr/>
                    <a:p>
                      <a:pPr>
                        <a:buNone/>
                      </a:pPr>
                      <a:r>
                        <a:rPr lang="en-US" sz="1200">
                          <a:solidFill>
                            <a:schemeClr val="tx1"/>
                          </a:solidFill>
                          <a:latin typeface="Times New Roman" panose="02020603050405020304" pitchFamily="18" charset="0"/>
                          <a:cs typeface="Times New Roman" panose="02020603050405020304" pitchFamily="18" charset="0"/>
                        </a:rPr>
                        <a:t>Crusher - Kawasaki jaw crusher</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100</a:t>
                      </a:r>
                      <a:endParaRPr lang="en-US" sz="1200">
                        <a:solidFill>
                          <a:schemeClr val="tx1"/>
                        </a:solidFill>
                        <a:latin typeface="Times New Roman" panose="02020603050405020304" pitchFamily="18" charset="0"/>
                        <a:cs typeface="Times New Roman" panose="02020603050405020304" pitchFamily="18" charset="0"/>
                      </a:endParaRPr>
                    </a:p>
                  </a:txBody>
                  <a:tcPr/>
                </a:tc>
              </a:tr>
              <a:tr h="289560">
                <a:tc>
                  <a:txBody>
                    <a:bodyPr/>
                    <a:p>
                      <a:pPr>
                        <a:buNone/>
                      </a:pPr>
                      <a:r>
                        <a:rPr lang="en-US" sz="1200">
                          <a:solidFill>
                            <a:schemeClr val="tx1"/>
                          </a:solidFill>
                          <a:latin typeface="Times New Roman" panose="02020603050405020304" pitchFamily="18" charset="0"/>
                          <a:cs typeface="Times New Roman" panose="02020603050405020304" pitchFamily="18" charset="0"/>
                        </a:rPr>
                        <a:t>Paver Titan 411</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200">
                          <a:solidFill>
                            <a:schemeClr val="tx1"/>
                          </a:solidFill>
                          <a:latin typeface="Times New Roman" panose="02020603050405020304" pitchFamily="18" charset="0"/>
                          <a:cs typeface="Times New Roman" panose="02020603050405020304" pitchFamily="18" charset="0"/>
                        </a:rPr>
                        <a:t>150</a:t>
                      </a:r>
                      <a:endParaRPr lang="en-US" sz="12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20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77545" y="254635"/>
            <a:ext cx="10100945" cy="6138545"/>
          </a:xfrm>
        </p:spPr>
        <p:txBody>
          <a:bodyPr/>
          <a:p>
            <a:pPr marL="0" indent="0" algn="ctr">
              <a:buNone/>
            </a:pPr>
            <a:r>
              <a:rPr lang="en-US" sz="2400">
                <a:solidFill>
                  <a:schemeClr val="accent4"/>
                </a:solidFill>
                <a:effectLst/>
                <a:latin typeface="Times New Roman" panose="02020603050405020304" pitchFamily="18" charset="0"/>
                <a:cs typeface="Times New Roman" panose="02020603050405020304" pitchFamily="18" charset="0"/>
                <a:sym typeface="+mn-ea"/>
              </a:rPr>
              <a:t>   </a:t>
            </a:r>
            <a:r>
              <a:rPr lang="en-US" sz="2400" b="1" u="sng">
                <a:solidFill>
                  <a:schemeClr val="accent4"/>
                </a:solidFill>
                <a:effectLst/>
                <a:latin typeface="Times New Roman" panose="02020603050405020304" pitchFamily="18" charset="0"/>
                <a:cs typeface="Times New Roman" panose="02020603050405020304" pitchFamily="18" charset="0"/>
                <a:sym typeface="+mn-ea"/>
              </a:rPr>
              <a:t>HIRING RATES</a:t>
            </a:r>
            <a:endParaRPr lang="en-US" sz="2400" b="1" u="sng">
              <a:solidFill>
                <a:schemeClr val="accent4"/>
              </a:solidFill>
              <a:effectLst/>
              <a:latin typeface="Times New Roman" panose="02020603050405020304" pitchFamily="18" charset="0"/>
              <a:cs typeface="Times New Roman" panose="02020603050405020304" pitchFamily="18" charset="0"/>
              <a:sym typeface="+mn-ea"/>
            </a:endParaRPr>
          </a:p>
          <a:p>
            <a:pPr marL="0" indent="0">
              <a:buNone/>
            </a:pPr>
            <a:r>
              <a:rPr lang="en-US" sz="2400">
                <a:solidFill>
                  <a:schemeClr val="accent4"/>
                </a:solidFill>
                <a:effectLst/>
                <a:latin typeface="Times New Roman" panose="02020603050405020304" pitchFamily="18" charset="0"/>
                <a:cs typeface="Times New Roman" panose="02020603050405020304" pitchFamily="18" charset="0"/>
                <a:sym typeface="+mn-ea"/>
              </a:rPr>
              <a:t>EQUIPMENT AND DIESEL RATES (THRID PARTY CONTRACT)</a:t>
            </a:r>
            <a:endParaRPr lang="en-US" sz="2400">
              <a:solidFill>
                <a:schemeClr val="accent4"/>
              </a:solidFill>
              <a:effectLst/>
              <a:latin typeface="Times New Roman" panose="02020603050405020304" pitchFamily="18" charset="0"/>
              <a:cs typeface="Times New Roman" panose="02020603050405020304" pitchFamily="18" charset="0"/>
            </a:endParaRPr>
          </a:p>
          <a:p>
            <a:pPr marL="0" indent="0">
              <a:buNone/>
            </a:pPr>
            <a:endParaRPr lang="en-US" sz="2400"/>
          </a:p>
        </p:txBody>
      </p:sp>
      <p:sp>
        <p:nvSpPr>
          <p:cNvPr id="4" name="Slide Number Placeholder 3"/>
          <p:cNvSpPr>
            <a:spLocks noGrp="1"/>
          </p:cNvSpPr>
          <p:nvPr>
            <p:ph type="sldNum" sz="quarter" idx="12"/>
          </p:nvPr>
        </p:nvSpPr>
        <p:spPr>
          <a:xfrm>
            <a:off x="5381373" y="6393152"/>
            <a:ext cx="683339" cy="365125"/>
          </a:xfrm>
        </p:spPr>
        <p:txBody>
          <a:bodyPr/>
          <a:p>
            <a:r>
              <a:rPr lang="en-US" sz="1400" dirty="0">
                <a:solidFill>
                  <a:schemeClr val="tx1"/>
                </a:solidFill>
              </a:rPr>
              <a:t>30</a:t>
            </a:r>
            <a:endParaRPr lang="en-US" sz="1400" dirty="0">
              <a:solidFill>
                <a:schemeClr val="tx1"/>
              </a:solidFill>
            </a:endParaRPr>
          </a:p>
        </p:txBody>
      </p:sp>
      <p:graphicFrame>
        <p:nvGraphicFramePr>
          <p:cNvPr id="5" name="Table 4"/>
          <p:cNvGraphicFramePr/>
          <p:nvPr/>
        </p:nvGraphicFramePr>
        <p:xfrm>
          <a:off x="847090" y="1336040"/>
          <a:ext cx="9752330" cy="5057140"/>
        </p:xfrm>
        <a:graphic>
          <a:graphicData uri="http://schemas.openxmlformats.org/drawingml/2006/table">
            <a:tbl>
              <a:tblPr firstRow="1" bandRow="1">
                <a:tableStyleId>{5C22544A-7EE6-4342-B048-85BDC9FD1C3A}</a:tableStyleId>
              </a:tblPr>
              <a:tblGrid>
                <a:gridCol w="725170"/>
                <a:gridCol w="2061210"/>
                <a:gridCol w="1503045"/>
                <a:gridCol w="1440815"/>
                <a:gridCol w="1235710"/>
                <a:gridCol w="1393190"/>
                <a:gridCol w="1393190"/>
              </a:tblGrid>
              <a:tr h="381000">
                <a:tc>
                  <a:txBody>
                    <a:bodyPr/>
                    <a:p>
                      <a:pPr indent="0" algn="ctr">
                        <a:buNone/>
                      </a:pPr>
                      <a:r>
                        <a:rPr lang="en-US" sz="1400" b="1">
                          <a:solidFill>
                            <a:srgbClr val="000000"/>
                          </a:solidFill>
                          <a:latin typeface="Times New Roman" panose="02020603050405020304" pitchFamily="18" charset="0"/>
                          <a:cs typeface="Times New Roman" panose="02020603050405020304" pitchFamily="18" charset="0"/>
                        </a:rPr>
                        <a:t>S/N</a:t>
                      </a:r>
                      <a:endParaRPr lang="en-US" sz="1400" b="1">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lgn="ctr">
                        <a:buNone/>
                      </a:pPr>
                      <a:r>
                        <a:rPr lang="en-US" sz="1400" b="1">
                          <a:solidFill>
                            <a:srgbClr val="000000"/>
                          </a:solidFill>
                          <a:latin typeface="Times New Roman" panose="02020603050405020304" pitchFamily="18" charset="0"/>
                          <a:cs typeface="Times New Roman" panose="02020603050405020304" pitchFamily="18" charset="0"/>
                        </a:rPr>
                        <a:t>EQUIPMENTS</a:t>
                      </a:r>
                      <a:endParaRPr lang="en-US" sz="1400" b="1">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lgn="r">
                        <a:buNone/>
                      </a:pPr>
                      <a:r>
                        <a:rPr lang="en-US" sz="1400" b="1">
                          <a:solidFill>
                            <a:srgbClr val="000000"/>
                          </a:solidFill>
                          <a:latin typeface="Times New Roman" panose="02020603050405020304" pitchFamily="18" charset="0"/>
                          <a:cs typeface="Times New Roman" panose="02020603050405020304" pitchFamily="18" charset="0"/>
                        </a:rPr>
                        <a:t> HIRE RATE </a:t>
                      </a:r>
                      <a:endParaRPr lang="en-US" sz="1400" b="1">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1">
                          <a:solidFill>
                            <a:srgbClr val="000000"/>
                          </a:solidFill>
                          <a:latin typeface="Times New Roman" panose="02020603050405020304" pitchFamily="18" charset="0"/>
                          <a:cs typeface="Times New Roman" panose="02020603050405020304" pitchFamily="18" charset="0"/>
                        </a:rPr>
                        <a:t> DIESEL CONSUMPTION </a:t>
                      </a:r>
                      <a:endParaRPr lang="en-US" sz="1400" b="1">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lgn="ctr">
                        <a:buNone/>
                      </a:pPr>
                      <a:r>
                        <a:rPr lang="en-US" sz="1400" b="1">
                          <a:solidFill>
                            <a:srgbClr val="000000"/>
                          </a:solidFill>
                          <a:latin typeface="Times New Roman" panose="02020603050405020304" pitchFamily="18" charset="0"/>
                          <a:cs typeface="Times New Roman" panose="02020603050405020304" pitchFamily="18" charset="0"/>
                        </a:rPr>
                        <a:t> LOWBED </a:t>
                      </a:r>
                      <a:endParaRPr lang="en-US" sz="1400" b="1">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1">
                          <a:solidFill>
                            <a:srgbClr val="000000"/>
                          </a:solidFill>
                          <a:latin typeface="Times New Roman" panose="02020603050405020304" pitchFamily="18" charset="0"/>
                          <a:cs typeface="Times New Roman" panose="02020603050405020304" pitchFamily="18" charset="0"/>
                        </a:rPr>
                        <a:t> OPERATOR RATE </a:t>
                      </a:r>
                      <a:endParaRPr lang="en-US" sz="1400" b="1">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1">
                          <a:solidFill>
                            <a:srgbClr val="000000"/>
                          </a:solidFill>
                          <a:latin typeface="Times New Roman" panose="02020603050405020304" pitchFamily="18" charset="0"/>
                          <a:cs typeface="Times New Roman" panose="02020603050405020304" pitchFamily="18" charset="0"/>
                        </a:rPr>
                        <a:t> TOTAL AMOUNT </a:t>
                      </a:r>
                      <a:endParaRPr lang="en-US" sz="1400" b="1">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r>
              <a:tr h="381000">
                <a:tc>
                  <a:txBody>
                    <a:bodyPr/>
                    <a:p>
                      <a:pPr indent="0" algn="ctr">
                        <a:buNone/>
                      </a:pPr>
                      <a:r>
                        <a:rPr lang="en-US" sz="1400" b="0">
                          <a:solidFill>
                            <a:srgbClr val="000000"/>
                          </a:solidFill>
                          <a:latin typeface="Times New Roman" panose="02020603050405020304" pitchFamily="18" charset="0"/>
                          <a:cs typeface="Times New Roman" panose="02020603050405020304" pitchFamily="18" charset="0"/>
                        </a:rPr>
                        <a:t>1</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14 G GRADER</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80,000.00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39,000.00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60,000.00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8,000.00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187,000.00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r>
              <a:tr h="381000">
                <a:tc>
                  <a:txBody>
                    <a:bodyPr/>
                    <a:p>
                      <a:pPr indent="0" algn="ctr">
                        <a:buNone/>
                      </a:pPr>
                      <a:r>
                        <a:rPr lang="en-US" sz="1400" b="0">
                          <a:solidFill>
                            <a:srgbClr val="000000"/>
                          </a:solidFill>
                          <a:latin typeface="Times New Roman" panose="02020603050405020304" pitchFamily="18" charset="0"/>
                          <a:cs typeface="Times New Roman" panose="02020603050405020304" pitchFamily="18" charset="0"/>
                        </a:rPr>
                        <a:t>2</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PAYLOADER 950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lgn="l">
                        <a:buNone/>
                      </a:pPr>
                      <a:r>
                        <a:rPr lang="en-US" sz="1400" b="0">
                          <a:solidFill>
                            <a:srgbClr val="000000"/>
                          </a:solidFill>
                          <a:latin typeface="Times New Roman" panose="02020603050405020304" pitchFamily="18" charset="0"/>
                          <a:cs typeface="Times New Roman" panose="02020603050405020304" pitchFamily="18" charset="0"/>
                        </a:rPr>
                        <a:t> 70,000.00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26,000.00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60,000.00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8,000.00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164,000.00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r>
              <a:tr h="381000">
                <a:tc>
                  <a:txBody>
                    <a:bodyPr/>
                    <a:p>
                      <a:pPr indent="0" algn="ctr">
                        <a:buNone/>
                      </a:pPr>
                      <a:r>
                        <a:rPr lang="en-US" sz="1400" b="0">
                          <a:solidFill>
                            <a:srgbClr val="000000"/>
                          </a:solidFill>
                          <a:latin typeface="Times New Roman" panose="02020603050405020304" pitchFamily="18" charset="0"/>
                          <a:cs typeface="Times New Roman" panose="02020603050405020304" pitchFamily="18" charset="0"/>
                        </a:rPr>
                        <a:t>3</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EXCAVATOR 320</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85,000.00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39,000.00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70,000.00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8,000.00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202,000.00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r>
              <a:tr h="381000">
                <a:tc>
                  <a:txBody>
                    <a:bodyPr/>
                    <a:p>
                      <a:pPr indent="0" algn="ctr">
                        <a:buNone/>
                      </a:pPr>
                      <a:r>
                        <a:rPr lang="en-US" sz="1400" b="0">
                          <a:solidFill>
                            <a:srgbClr val="000000"/>
                          </a:solidFill>
                          <a:latin typeface="Times New Roman" panose="02020603050405020304" pitchFamily="18" charset="0"/>
                          <a:cs typeface="Times New Roman" panose="02020603050405020304" pitchFamily="18" charset="0"/>
                        </a:rPr>
                        <a:t>4</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EXCAVATOR 330</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95,000.00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39,000.00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70,000.00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8,000.00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212,000.00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r>
              <a:tr h="381000">
                <a:tc>
                  <a:txBody>
                    <a:bodyPr/>
                    <a:p>
                      <a:pPr indent="0" algn="ctr">
                        <a:buNone/>
                      </a:pPr>
                      <a:r>
                        <a:rPr lang="en-US" sz="1400" b="0">
                          <a:solidFill>
                            <a:srgbClr val="000000"/>
                          </a:solidFill>
                          <a:latin typeface="Times New Roman" panose="02020603050405020304" pitchFamily="18" charset="0"/>
                          <a:cs typeface="Times New Roman" panose="02020603050405020304" pitchFamily="18" charset="0"/>
                        </a:rPr>
                        <a:t>5</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DOZER D8</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95,000.00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52,000.00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70,000.00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8,000.00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225,000.00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r>
              <a:tr h="381000">
                <a:tc>
                  <a:txBody>
                    <a:bodyPr/>
                    <a:p>
                      <a:pPr indent="0" algn="ctr">
                        <a:buNone/>
                      </a:pPr>
                      <a:r>
                        <a:rPr lang="en-US" sz="1400" b="0">
                          <a:solidFill>
                            <a:srgbClr val="000000"/>
                          </a:solidFill>
                          <a:latin typeface="Times New Roman" panose="02020603050405020304" pitchFamily="18" charset="0"/>
                          <a:cs typeface="Times New Roman" panose="02020603050405020304" pitchFamily="18" charset="0"/>
                        </a:rPr>
                        <a:t>6</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SMOOTH ROLLER</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60,000.00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13,000.00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60,000.00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8,000.00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141,000.00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r>
              <a:tr h="381000">
                <a:tc>
                  <a:txBody>
                    <a:bodyPr/>
                    <a:p>
                      <a:pPr indent="0" algn="ctr">
                        <a:buNone/>
                      </a:pPr>
                      <a:r>
                        <a:rPr lang="en-US" sz="1400" b="0">
                          <a:solidFill>
                            <a:srgbClr val="000000"/>
                          </a:solidFill>
                          <a:latin typeface="Times New Roman" panose="02020603050405020304" pitchFamily="18" charset="0"/>
                          <a:cs typeface="Times New Roman" panose="02020603050405020304" pitchFamily="18" charset="0"/>
                        </a:rPr>
                        <a:t>7</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SHEEP FOOT ROLLER</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80,000.00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13,000.00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60,000.00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8,000.00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161,000.00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r>
              <a:tr h="381000">
                <a:tc>
                  <a:txBody>
                    <a:bodyPr/>
                    <a:p>
                      <a:pPr indent="0" algn="ctr">
                        <a:buNone/>
                      </a:pPr>
                      <a:r>
                        <a:rPr lang="en-US" sz="1400" b="0">
                          <a:solidFill>
                            <a:srgbClr val="000000"/>
                          </a:solidFill>
                          <a:latin typeface="Times New Roman" panose="02020603050405020304" pitchFamily="18" charset="0"/>
                          <a:cs typeface="Times New Roman" panose="02020603050405020304" pitchFamily="18" charset="0"/>
                        </a:rPr>
                        <a:t>8</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PNEUMATIC ROLLER</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80,000.00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13,000.00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60,000.00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8,000.00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161,000.00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r>
              <a:tr h="381000">
                <a:tc>
                  <a:txBody>
                    <a:bodyPr/>
                    <a:p>
                      <a:pPr indent="0" algn="ctr">
                        <a:buNone/>
                      </a:pPr>
                      <a:r>
                        <a:rPr lang="en-US" sz="1400" b="0">
                          <a:solidFill>
                            <a:srgbClr val="000000"/>
                          </a:solidFill>
                          <a:latin typeface="Times New Roman" panose="02020603050405020304" pitchFamily="18" charset="0"/>
                          <a:cs typeface="Times New Roman" panose="02020603050405020304" pitchFamily="18" charset="0"/>
                        </a:rPr>
                        <a:t>9</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STANDARD PAVER</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125,000.00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26,000.00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60,000.00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8,000.00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219,000.00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r>
              <a:tr h="381000">
                <a:tc>
                  <a:txBody>
                    <a:bodyPr/>
                    <a:p>
                      <a:pPr indent="0" algn="ctr">
                        <a:buNone/>
                      </a:pPr>
                      <a:r>
                        <a:rPr lang="en-US" sz="1400" b="0">
                          <a:solidFill>
                            <a:srgbClr val="000000"/>
                          </a:solidFill>
                          <a:latin typeface="Times New Roman" panose="02020603050405020304" pitchFamily="18" charset="0"/>
                          <a:cs typeface="Times New Roman" panose="02020603050405020304" pitchFamily="18" charset="0"/>
                        </a:rPr>
                        <a:t>10</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BACKHOE</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55,000.00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26,000.00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60,000.00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8,000.00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149,000.00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r>
              <a:tr h="381000">
                <a:tc>
                  <a:txBody>
                    <a:bodyPr/>
                    <a:p>
                      <a:pPr indent="0" algn="ctr">
                        <a:buNone/>
                      </a:pPr>
                      <a:r>
                        <a:rPr lang="en-US" sz="1400" b="0">
                          <a:solidFill>
                            <a:srgbClr val="000000"/>
                          </a:solidFill>
                          <a:latin typeface="Times New Roman" panose="02020603050405020304" pitchFamily="18" charset="0"/>
                          <a:cs typeface="Times New Roman" panose="02020603050405020304" pitchFamily="18" charset="0"/>
                        </a:rPr>
                        <a:t>11</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WATER TANKER</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40,000.00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r>
              <a:tr h="381000">
                <a:tc>
                  <a:txBody>
                    <a:bodyPr/>
                    <a:p>
                      <a:pPr indent="0" algn="ctr">
                        <a:buNone/>
                      </a:pPr>
                      <a:r>
                        <a:rPr lang="en-US" sz="1400" b="0">
                          <a:solidFill>
                            <a:srgbClr val="000000"/>
                          </a:solidFill>
                          <a:latin typeface="Times New Roman" panose="02020603050405020304" pitchFamily="18" charset="0"/>
                          <a:cs typeface="Times New Roman" panose="02020603050405020304" pitchFamily="18" charset="0"/>
                        </a:rPr>
                        <a:t>12</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TAR BOILER</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100,000.00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a:spLocks noGrp="1"/>
          </p:cNvSpPr>
          <p:nvPr>
            <p:ph type="sldNum" sz="quarter" idx="12"/>
          </p:nvPr>
        </p:nvSpPr>
        <p:spPr>
          <a:xfrm>
            <a:off x="4925443" y="6174712"/>
            <a:ext cx="683339" cy="365125"/>
          </a:xfrm>
        </p:spPr>
        <p:txBody>
          <a:bodyPr/>
          <a:p>
            <a:r>
              <a:rPr lang="en-US" sz="1400" dirty="0">
                <a:solidFill>
                  <a:schemeClr val="tx1"/>
                </a:solidFill>
              </a:rPr>
              <a:t>31</a:t>
            </a:r>
            <a:endParaRPr lang="en-US" sz="1400" dirty="0">
              <a:solidFill>
                <a:schemeClr val="tx1"/>
              </a:solidFill>
            </a:endParaRPr>
          </a:p>
        </p:txBody>
      </p:sp>
      <p:graphicFrame>
        <p:nvGraphicFramePr>
          <p:cNvPr id="5" name="Content Placeholder 4"/>
          <p:cNvGraphicFramePr/>
          <p:nvPr>
            <p:ph idx="1"/>
          </p:nvPr>
        </p:nvGraphicFramePr>
        <p:xfrm>
          <a:off x="677545" y="631190"/>
          <a:ext cx="9178925" cy="3083560"/>
        </p:xfrm>
        <a:graphic>
          <a:graphicData uri="http://schemas.openxmlformats.org/drawingml/2006/table">
            <a:tbl>
              <a:tblPr firstRow="1" bandRow="1">
                <a:tableStyleId>{5C22544A-7EE6-4342-B048-85BDC9FD1C3A}</a:tableStyleId>
              </a:tblPr>
              <a:tblGrid>
                <a:gridCol w="682625"/>
                <a:gridCol w="1939925"/>
                <a:gridCol w="1415415"/>
                <a:gridCol w="1381125"/>
                <a:gridCol w="1137285"/>
                <a:gridCol w="1311275"/>
                <a:gridCol w="1311275"/>
              </a:tblGrid>
              <a:tr h="381000">
                <a:tc>
                  <a:txBody>
                    <a:bodyPr/>
                    <a:p>
                      <a:pPr indent="0" algn="ctr">
                        <a:buNone/>
                      </a:pPr>
                      <a:r>
                        <a:rPr lang="en-US" sz="1400" b="1">
                          <a:solidFill>
                            <a:srgbClr val="000000"/>
                          </a:solidFill>
                          <a:latin typeface="Times New Roman" panose="02020603050405020304" pitchFamily="18" charset="0"/>
                          <a:cs typeface="Times New Roman" panose="02020603050405020304" pitchFamily="18" charset="0"/>
                        </a:rPr>
                        <a:t>S/N</a:t>
                      </a:r>
                      <a:endParaRPr lang="en-US" sz="1400" b="1">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lgn="ctr">
                        <a:buNone/>
                      </a:pPr>
                      <a:r>
                        <a:rPr lang="en-US" sz="1400" b="1">
                          <a:solidFill>
                            <a:srgbClr val="000000"/>
                          </a:solidFill>
                          <a:latin typeface="Times New Roman" panose="02020603050405020304" pitchFamily="18" charset="0"/>
                          <a:cs typeface="Times New Roman" panose="02020603050405020304" pitchFamily="18" charset="0"/>
                        </a:rPr>
                        <a:t>EQUIPMENTS</a:t>
                      </a:r>
                      <a:endParaRPr lang="en-US" sz="1400" b="1">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lgn="r">
                        <a:buNone/>
                      </a:pPr>
                      <a:r>
                        <a:rPr lang="en-US" sz="1400" b="1">
                          <a:solidFill>
                            <a:srgbClr val="000000"/>
                          </a:solidFill>
                          <a:latin typeface="Times New Roman" panose="02020603050405020304" pitchFamily="18" charset="0"/>
                          <a:cs typeface="Times New Roman" panose="02020603050405020304" pitchFamily="18" charset="0"/>
                        </a:rPr>
                        <a:t> HIRE RATE </a:t>
                      </a:r>
                      <a:endParaRPr lang="en-US" sz="1400" b="1">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1">
                          <a:solidFill>
                            <a:srgbClr val="000000"/>
                          </a:solidFill>
                          <a:latin typeface="Times New Roman" panose="02020603050405020304" pitchFamily="18" charset="0"/>
                          <a:cs typeface="Times New Roman" panose="02020603050405020304" pitchFamily="18" charset="0"/>
                        </a:rPr>
                        <a:t> DIESEL CONSUMPTION </a:t>
                      </a:r>
                      <a:endParaRPr lang="en-US" sz="1400" b="1">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lgn="ctr">
                        <a:buNone/>
                      </a:pPr>
                      <a:r>
                        <a:rPr lang="en-US" sz="1400" b="1">
                          <a:solidFill>
                            <a:srgbClr val="000000"/>
                          </a:solidFill>
                          <a:latin typeface="Times New Roman" panose="02020603050405020304" pitchFamily="18" charset="0"/>
                          <a:cs typeface="Times New Roman" panose="02020603050405020304" pitchFamily="18" charset="0"/>
                        </a:rPr>
                        <a:t> LOWBED </a:t>
                      </a:r>
                      <a:endParaRPr lang="en-US" sz="1400" b="1">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1">
                          <a:solidFill>
                            <a:srgbClr val="000000"/>
                          </a:solidFill>
                          <a:latin typeface="Times New Roman" panose="02020603050405020304" pitchFamily="18" charset="0"/>
                          <a:cs typeface="Times New Roman" panose="02020603050405020304" pitchFamily="18" charset="0"/>
                        </a:rPr>
                        <a:t> OPERATOR RATE </a:t>
                      </a:r>
                      <a:endParaRPr lang="en-US" sz="1400" b="1">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1">
                          <a:solidFill>
                            <a:srgbClr val="000000"/>
                          </a:solidFill>
                          <a:latin typeface="Times New Roman" panose="02020603050405020304" pitchFamily="18" charset="0"/>
                          <a:cs typeface="Times New Roman" panose="02020603050405020304" pitchFamily="18" charset="0"/>
                        </a:rPr>
                        <a:t> TOTAL AMOUNT </a:t>
                      </a:r>
                      <a:endParaRPr lang="en-US" sz="1400" b="1">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r>
              <a:tr h="381000">
                <a:tc>
                  <a:txBody>
                    <a:bodyPr/>
                    <a:p>
                      <a:pPr indent="0" algn="ctr">
                        <a:buNone/>
                      </a:pPr>
                      <a:r>
                        <a:rPr lang="en-US" sz="1400" b="0">
                          <a:solidFill>
                            <a:srgbClr val="000000"/>
                          </a:solidFill>
                          <a:latin typeface="Times New Roman" panose="02020603050405020304" pitchFamily="18" charset="0"/>
                          <a:cs typeface="Times New Roman" panose="02020603050405020304" pitchFamily="18" charset="0"/>
                        </a:rPr>
                        <a:t>13</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TIPPER</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50,000.00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r>
              <a:tr h="381000">
                <a:tc>
                  <a:txBody>
                    <a:bodyPr/>
                    <a:p>
                      <a:pPr indent="0" algn="ctr">
                        <a:buNone/>
                      </a:pPr>
                      <a:r>
                        <a:rPr lang="en-US" sz="1400" b="0">
                          <a:solidFill>
                            <a:srgbClr val="000000"/>
                          </a:solidFill>
                          <a:latin typeface="Times New Roman" panose="02020603050405020304" pitchFamily="18" charset="0"/>
                          <a:cs typeface="Times New Roman" panose="02020603050405020304" pitchFamily="18" charset="0"/>
                        </a:rPr>
                        <a:t>14</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PORTABLE HAND ROLLER</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25,000.00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r>
              <a:tr h="381000">
                <a:tc>
                  <a:txBody>
                    <a:bodyPr/>
                    <a:p>
                      <a:pPr indent="0" algn="ctr">
                        <a:buNone/>
                      </a:pPr>
                      <a:r>
                        <a:rPr lang="en-US" sz="1400" b="0">
                          <a:solidFill>
                            <a:srgbClr val="000000"/>
                          </a:solidFill>
                          <a:latin typeface="Times New Roman" panose="02020603050405020304" pitchFamily="18" charset="0"/>
                          <a:cs typeface="Times New Roman" panose="02020603050405020304" pitchFamily="18" charset="0"/>
                        </a:rPr>
                        <a:t>15</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HIAB</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50,000.00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r>
              <a:tr h="381000">
                <a:tc>
                  <a:txBody>
                    <a:bodyPr/>
                    <a:p>
                      <a:pPr indent="0" algn="ctr">
                        <a:buNone/>
                      </a:pPr>
                      <a:r>
                        <a:rPr lang="en-US" sz="1400" b="0">
                          <a:solidFill>
                            <a:srgbClr val="000000"/>
                          </a:solidFill>
                          <a:latin typeface="Times New Roman" panose="02020603050405020304" pitchFamily="18" charset="0"/>
                          <a:cs typeface="Times New Roman" panose="02020603050405020304" pitchFamily="18" charset="0"/>
                        </a:rPr>
                        <a:t>16</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CUTTING MACHINE</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30,000.00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r>
              <a:tr h="381000">
                <a:tc>
                  <a:txBody>
                    <a:bodyPr/>
                    <a:p>
                      <a:pPr indent="0" algn="ctr">
                        <a:buNone/>
                      </a:pPr>
                      <a:r>
                        <a:rPr lang="en-US" sz="1400" b="0">
                          <a:solidFill>
                            <a:srgbClr val="000000"/>
                          </a:solidFill>
                          <a:latin typeface="Times New Roman" panose="02020603050405020304" pitchFamily="18" charset="0"/>
                          <a:cs typeface="Times New Roman" panose="02020603050405020304" pitchFamily="18" charset="0"/>
                        </a:rPr>
                        <a:t>17</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COMPRESSOR JACK HAMMER</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60,000.00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r>
              <a:tr h="381000">
                <a:tc>
                  <a:txBody>
                    <a:bodyPr/>
                    <a:p>
                      <a:pPr indent="0" algn="ctr">
                        <a:buNone/>
                      </a:pPr>
                      <a:r>
                        <a:rPr lang="en-US" sz="1400" b="0">
                          <a:solidFill>
                            <a:srgbClr val="000000"/>
                          </a:solidFill>
                          <a:latin typeface="Times New Roman" panose="02020603050405020304" pitchFamily="18" charset="0"/>
                          <a:cs typeface="Times New Roman" panose="02020603050405020304" pitchFamily="18" charset="0"/>
                        </a:rPr>
                        <a:t>18</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HAND PLATE COMPACTOR</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LS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10,000.00 </a:t>
                      </a:r>
                      <a:endParaRPr lang="en-US" sz="1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b" anchorCtr="0"/>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020" y="540385"/>
            <a:ext cx="9852660" cy="5704205"/>
          </a:xfrm>
        </p:spPr>
        <p:txBody>
          <a:bodyPr>
            <a:normAutofit/>
          </a:bodyPr>
          <a:lstStyle/>
          <a:p>
            <a:pPr marL="457200" indent="-457200">
              <a:buNone/>
            </a:pPr>
            <a:r>
              <a:rPr lang="en-US" sz="1900" b="1" u="sng" dirty="0">
                <a:solidFill>
                  <a:schemeClr val="tx1"/>
                </a:solidFill>
                <a:latin typeface="Times New Roman" panose="02020603050405020304" pitchFamily="18" charset="0"/>
                <a:cs typeface="Times New Roman" panose="02020603050405020304" pitchFamily="18" charset="0"/>
              </a:rPr>
              <a:t>Labour</a:t>
            </a:r>
            <a:endParaRPr lang="en-US" sz="1900" b="1" u="sng" dirty="0">
              <a:solidFill>
                <a:schemeClr val="tx1"/>
              </a:solidFill>
              <a:latin typeface="Times New Roman" panose="02020603050405020304" pitchFamily="18" charset="0"/>
              <a:cs typeface="Times New Roman" panose="02020603050405020304" pitchFamily="18" charset="0"/>
            </a:endParaRPr>
          </a:p>
          <a:p>
            <a:pPr marL="457200" indent="-457200">
              <a:buNone/>
            </a:pPr>
            <a:r>
              <a:rPr lang="en-US" sz="1900" dirty="0">
                <a:solidFill>
                  <a:schemeClr val="tx1"/>
                </a:solidFill>
                <a:latin typeface="Times New Roman" panose="02020603050405020304" pitchFamily="18" charset="0"/>
                <a:cs typeface="Times New Roman" panose="02020603050405020304" pitchFamily="18" charset="0"/>
              </a:rPr>
              <a:t>This constitute team members or workers and contingent staff with different skill sets and </a:t>
            </a:r>
            <a:r>
              <a:rPr lang="en-US" sz="1900" dirty="0">
                <a:solidFill>
                  <a:schemeClr val="tx1"/>
                </a:solidFill>
                <a:latin typeface="Times New Roman" panose="02020603050405020304" pitchFamily="18" charset="0"/>
                <a:cs typeface="Times New Roman" panose="02020603050405020304" pitchFamily="18" charset="0"/>
                <a:sym typeface="+mn-ea"/>
              </a:rPr>
              <a:t>the </a:t>
            </a:r>
            <a:endParaRPr lang="en-US" sz="1900" dirty="0">
              <a:solidFill>
                <a:schemeClr val="tx1"/>
              </a:solidFill>
              <a:latin typeface="Times New Roman" panose="02020603050405020304" pitchFamily="18" charset="0"/>
              <a:cs typeface="Times New Roman" panose="02020603050405020304" pitchFamily="18" charset="0"/>
              <a:sym typeface="+mn-ea"/>
            </a:endParaRPr>
          </a:p>
          <a:p>
            <a:pPr marL="457200" indent="-457200">
              <a:lnSpc>
                <a:spcPct val="70000"/>
              </a:lnSpc>
              <a:buNone/>
            </a:pPr>
            <a:r>
              <a:rPr lang="en-US" sz="1900" dirty="0">
                <a:solidFill>
                  <a:schemeClr val="tx1"/>
                </a:solidFill>
                <a:latin typeface="Times New Roman" panose="02020603050405020304" pitchFamily="18" charset="0"/>
                <a:cs typeface="Times New Roman" panose="02020603050405020304" pitchFamily="18" charset="0"/>
                <a:sym typeface="+mn-ea"/>
              </a:rPr>
              <a:t>form backbone of any project</a:t>
            </a:r>
            <a:endParaRPr lang="en-US" sz="1900" dirty="0">
              <a:solidFill>
                <a:schemeClr val="tx1"/>
              </a:solidFill>
              <a:latin typeface="Times New Roman" panose="02020603050405020304" pitchFamily="18" charset="0"/>
              <a:cs typeface="Times New Roman" panose="02020603050405020304" pitchFamily="18" charset="0"/>
            </a:endParaRPr>
          </a:p>
          <a:p>
            <a:pPr marL="457200" indent="-457200">
              <a:lnSpc>
                <a:spcPct val="70000"/>
              </a:lnSpc>
              <a:buNone/>
            </a:pPr>
            <a:endParaRPr lang="en-US" sz="1900" b="1" u="sng" dirty="0">
              <a:solidFill>
                <a:schemeClr val="tx1"/>
              </a:solidFill>
              <a:latin typeface="Times New Roman" panose="02020603050405020304" pitchFamily="18" charset="0"/>
              <a:cs typeface="Times New Roman" panose="02020603050405020304" pitchFamily="18" charset="0"/>
              <a:sym typeface="+mn-ea"/>
            </a:endParaRPr>
          </a:p>
          <a:p>
            <a:pPr marL="457200" indent="-457200">
              <a:lnSpc>
                <a:spcPct val="70000"/>
              </a:lnSpc>
              <a:buNone/>
            </a:pPr>
            <a:r>
              <a:rPr lang="en-US" sz="1900" b="1" u="sng" dirty="0">
                <a:solidFill>
                  <a:schemeClr val="tx1"/>
                </a:solidFill>
                <a:latin typeface="Times New Roman" panose="02020603050405020304" pitchFamily="18" charset="0"/>
                <a:cs typeface="Times New Roman" panose="02020603050405020304" pitchFamily="18" charset="0"/>
              </a:rPr>
              <a:t>Labour output</a:t>
            </a:r>
            <a:endParaRPr lang="en-US" sz="1900" b="1" u="sng" dirty="0">
              <a:solidFill>
                <a:schemeClr val="tx1"/>
              </a:solidFill>
              <a:latin typeface="Times New Roman" panose="02020603050405020304" pitchFamily="18" charset="0"/>
              <a:cs typeface="Times New Roman" panose="02020603050405020304" pitchFamily="18" charset="0"/>
            </a:endParaRPr>
          </a:p>
          <a:p>
            <a:pPr marL="457200" indent="-457200">
              <a:lnSpc>
                <a:spcPct val="70000"/>
              </a:lnSpc>
              <a:buNone/>
            </a:pPr>
            <a:r>
              <a:rPr lang="en-US" sz="1900" dirty="0">
                <a:solidFill>
                  <a:schemeClr val="tx1"/>
                </a:solidFill>
                <a:latin typeface="Times New Roman" panose="02020603050405020304" pitchFamily="18" charset="0"/>
                <a:cs typeface="Times New Roman" panose="02020603050405020304" pitchFamily="18" charset="0"/>
              </a:rPr>
              <a:t>Manpower constant is the quantity of work that can be done by one person in one day (8 working </a:t>
            </a:r>
            <a:endParaRPr lang="en-US" sz="1900" dirty="0">
              <a:solidFill>
                <a:schemeClr val="tx1"/>
              </a:solidFill>
              <a:latin typeface="Times New Roman" panose="02020603050405020304" pitchFamily="18" charset="0"/>
              <a:cs typeface="Times New Roman" panose="02020603050405020304" pitchFamily="18" charset="0"/>
            </a:endParaRPr>
          </a:p>
          <a:p>
            <a:pPr marL="457200" indent="-457200">
              <a:buNone/>
            </a:pPr>
            <a:r>
              <a:rPr lang="en-US" sz="1900" dirty="0">
                <a:solidFill>
                  <a:schemeClr val="tx1"/>
                </a:solidFill>
                <a:latin typeface="Times New Roman" panose="02020603050405020304" pitchFamily="18" charset="0"/>
                <a:cs typeface="Times New Roman" panose="02020603050405020304" pitchFamily="18" charset="0"/>
                <a:sym typeface="+mn-ea"/>
              </a:rPr>
              <a:t>hours) considering of safety and quality measures</a:t>
            </a:r>
            <a:endParaRPr lang="en-US" sz="1900" b="1" dirty="0">
              <a:solidFill>
                <a:schemeClr val="tx1"/>
              </a:solidFill>
              <a:latin typeface="Times New Roman" panose="02020603050405020304" pitchFamily="18" charset="0"/>
              <a:cs typeface="Times New Roman" panose="02020603050405020304" pitchFamily="18" charset="0"/>
            </a:endParaRPr>
          </a:p>
          <a:p>
            <a:pPr marL="457200" indent="-457200">
              <a:buNone/>
            </a:pPr>
            <a:r>
              <a:rPr lang="en-US" sz="1900" dirty="0">
                <a:solidFill>
                  <a:schemeClr val="tx1"/>
                </a:solidFill>
                <a:latin typeface="Times New Roman" panose="02020603050405020304" pitchFamily="18" charset="0"/>
                <a:cs typeface="Times New Roman" panose="02020603050405020304" pitchFamily="18" charset="0"/>
              </a:rPr>
              <a:t>The quantity of work done by one person divided in total quantity of construction activity gives </a:t>
            </a:r>
            <a:endParaRPr lang="en-US" sz="1900" dirty="0">
              <a:solidFill>
                <a:schemeClr val="tx1"/>
              </a:solidFill>
              <a:latin typeface="Times New Roman" panose="02020603050405020304" pitchFamily="18" charset="0"/>
              <a:cs typeface="Times New Roman" panose="02020603050405020304" pitchFamily="18" charset="0"/>
            </a:endParaRPr>
          </a:p>
          <a:p>
            <a:pPr marL="457200" indent="-457200">
              <a:buNone/>
            </a:pPr>
            <a:r>
              <a:rPr lang="en-US" sz="1900" dirty="0">
                <a:solidFill>
                  <a:schemeClr val="tx1"/>
                </a:solidFill>
                <a:latin typeface="Times New Roman" panose="02020603050405020304" pitchFamily="18" charset="0"/>
                <a:cs typeface="Times New Roman" panose="02020603050405020304" pitchFamily="18" charset="0"/>
                <a:sym typeface="+mn-ea"/>
              </a:rPr>
              <a:t>number of workers required to finish that activity.</a:t>
            </a:r>
            <a:endParaRPr lang="en-US" sz="1900" dirty="0">
              <a:solidFill>
                <a:schemeClr val="tx1"/>
              </a:solidFill>
              <a:latin typeface="Times New Roman" panose="02020603050405020304" pitchFamily="18" charset="0"/>
              <a:cs typeface="Times New Roman" panose="02020603050405020304" pitchFamily="18" charset="0"/>
            </a:endParaRPr>
          </a:p>
          <a:p>
            <a:pPr marL="457200" indent="-457200">
              <a:buNone/>
            </a:pPr>
            <a:endParaRPr lang="en-US" sz="19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4281422" y="6283100"/>
            <a:ext cx="683339" cy="365125"/>
          </a:xfrm>
        </p:spPr>
        <p:txBody>
          <a:bodyPr/>
          <a:lstStyle/>
          <a:p>
            <a:r>
              <a:rPr lang="en-US" sz="1400" dirty="0">
                <a:solidFill>
                  <a:schemeClr val="tx1"/>
                </a:solidFill>
              </a:rPr>
              <a:t>32</a:t>
            </a:r>
            <a:endParaRPr lang="en-US" sz="1400"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311150"/>
            <a:ext cx="10365740" cy="6546850"/>
          </a:xfrm>
        </p:spPr>
        <p:txBody>
          <a:bodyPr>
            <a:noAutofit/>
          </a:bodyPr>
          <a:lstStyle/>
          <a:p>
            <a:pPr marL="0" indent="0" algn="l">
              <a:buNone/>
            </a:pPr>
            <a:r>
              <a:rPr lang="en-US" dirty="0">
                <a:solidFill>
                  <a:schemeClr val="tx1"/>
                </a:solidFill>
                <a:latin typeface="Times New Roman" panose="02020603050405020304" pitchFamily="18" charset="0"/>
                <a:cs typeface="Times New Roman" panose="02020603050405020304" pitchFamily="18" charset="0"/>
                <a:sym typeface="+mn-ea"/>
              </a:rPr>
              <a:t>                                                     </a:t>
            </a:r>
            <a:r>
              <a:rPr lang="en-US" b="1" u="sng" dirty="0">
                <a:solidFill>
                  <a:schemeClr val="tx1"/>
                </a:solidFill>
                <a:latin typeface="Times New Roman" panose="02020603050405020304" pitchFamily="18" charset="0"/>
                <a:cs typeface="Times New Roman" panose="02020603050405020304" pitchFamily="18" charset="0"/>
                <a:sym typeface="+mn-ea"/>
              </a:rPr>
              <a:t>LABOUR</a:t>
            </a:r>
            <a:endParaRPr lang="en-US" b="1" u="sng" dirty="0">
              <a:solidFill>
                <a:schemeClr val="tx1"/>
              </a:solidFill>
              <a:latin typeface="Times New Roman" panose="02020603050405020304" pitchFamily="18" charset="0"/>
              <a:cs typeface="Times New Roman" panose="02020603050405020304" pitchFamily="18" charset="0"/>
              <a:sym typeface="+mn-ea"/>
            </a:endParaRPr>
          </a:p>
          <a:p>
            <a:pPr marL="0" indent="0">
              <a:buNone/>
            </a:pPr>
            <a:r>
              <a:rPr lang="en-US" dirty="0">
                <a:solidFill>
                  <a:schemeClr val="tx1"/>
                </a:solidFill>
                <a:latin typeface="Times New Roman" panose="02020603050405020304" pitchFamily="18" charset="0"/>
                <a:cs typeface="Times New Roman" panose="02020603050405020304" pitchFamily="18" charset="0"/>
                <a:sym typeface="+mn-ea"/>
              </a:rPr>
              <a:t>       Some output constants of Civil Engineering works are given below:</a:t>
            </a:r>
            <a:endParaRPr lang="en-US" dirty="0">
              <a:solidFill>
                <a:schemeClr val="tx1"/>
              </a:solidFill>
              <a:latin typeface="Times New Roman" panose="02020603050405020304" pitchFamily="18" charset="0"/>
              <a:cs typeface="Times New Roman" panose="02020603050405020304" pitchFamily="18" charset="0"/>
              <a:sym typeface="+mn-ea"/>
            </a:endParaRP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a:p>
            <a:pPr marL="0" indent="0">
              <a:buNone/>
            </a:pP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5132760" y="6524682"/>
            <a:ext cx="683339" cy="365125"/>
          </a:xfrm>
        </p:spPr>
        <p:txBody>
          <a:bodyPr/>
          <a:lstStyle/>
          <a:p>
            <a:r>
              <a:rPr lang="en-US" sz="1400" dirty="0">
                <a:solidFill>
                  <a:schemeClr val="tx1"/>
                </a:solidFill>
              </a:rPr>
              <a:t>33</a:t>
            </a:r>
            <a:endParaRPr lang="en-US" sz="1400" dirty="0">
              <a:solidFill>
                <a:schemeClr val="tx1"/>
              </a:solidFill>
            </a:endParaRPr>
          </a:p>
        </p:txBody>
      </p:sp>
      <p:graphicFrame>
        <p:nvGraphicFramePr>
          <p:cNvPr id="6" name="Table 5"/>
          <p:cNvGraphicFramePr/>
          <p:nvPr/>
        </p:nvGraphicFramePr>
        <p:xfrm>
          <a:off x="925830" y="1017270"/>
          <a:ext cx="7814945" cy="5486400"/>
        </p:xfrm>
        <a:graphic>
          <a:graphicData uri="http://schemas.openxmlformats.org/drawingml/2006/table">
            <a:tbl>
              <a:tblPr firstRow="1" bandRow="1">
                <a:tableStyleId>{5C22544A-7EE6-4342-B048-85BDC9FD1C3A}</a:tableStyleId>
              </a:tblPr>
              <a:tblGrid>
                <a:gridCol w="687705"/>
                <a:gridCol w="2631440"/>
                <a:gridCol w="1064260"/>
                <a:gridCol w="3431540"/>
              </a:tblGrid>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S/N</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Description</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Unit</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Labour in days (8 working hrs) (Operators + Helpers)</a:t>
                      </a:r>
                      <a:endParaRPr lang="en-US" sz="1400">
                        <a:solidFill>
                          <a:schemeClr val="tx1"/>
                        </a:solidFill>
                        <a:latin typeface="Times New Roman" panose="02020603050405020304" pitchFamily="18" charset="0"/>
                        <a:cs typeface="Times New Roman" panose="02020603050405020304" pitchFamily="18" charset="0"/>
                      </a:endParaRPr>
                    </a:p>
                  </a:txBody>
                  <a:tcPr/>
                </a:tc>
              </a:tr>
              <a:tr h="243205">
                <a:tc>
                  <a:txBody>
                    <a:bodyPr/>
                    <a:p>
                      <a:pPr>
                        <a:buNone/>
                      </a:pPr>
                      <a:r>
                        <a:rPr lang="en-US" sz="1400">
                          <a:solidFill>
                            <a:schemeClr val="tx1"/>
                          </a:solidFill>
                          <a:latin typeface="Times New Roman" panose="02020603050405020304" pitchFamily="18" charset="0"/>
                          <a:cs typeface="Times New Roman" panose="02020603050405020304" pitchFamily="18" charset="0"/>
                        </a:rPr>
                        <a:t>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Bush clearing</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HA</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100Hr/HA </a:t>
                      </a:r>
                      <a:endParaRPr lang="en-US" sz="1400">
                        <a:solidFill>
                          <a:schemeClr val="tx1"/>
                        </a:solidFill>
                        <a:latin typeface="Times New Roman" panose="02020603050405020304" pitchFamily="18" charset="0"/>
                        <a:cs typeface="Times New Roman" panose="02020603050405020304" pitchFamily="18" charset="0"/>
                      </a:endParaRPr>
                    </a:p>
                  </a:txBody>
                  <a:tcPr/>
                </a:tc>
              </a:tr>
              <a:tr h="270510">
                <a:tc>
                  <a:txBody>
                    <a:bodyPr/>
                    <a:p>
                      <a:pPr>
                        <a:buNone/>
                      </a:pPr>
                      <a:r>
                        <a:rPr lang="en-US" sz="1400">
                          <a:solidFill>
                            <a:schemeClr val="tx1"/>
                          </a:solidFill>
                          <a:latin typeface="Times New Roman" panose="02020603050405020304" pitchFamily="18" charset="0"/>
                          <a:cs typeface="Times New Roman" panose="02020603050405020304" pitchFamily="18" charset="0"/>
                        </a:rPr>
                        <a:t>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Scarification</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0.07Hr/Sq.m</a:t>
                      </a:r>
                      <a:endParaRPr lang="en-US" sz="1400">
                        <a:solidFill>
                          <a:schemeClr val="tx1"/>
                        </a:solidFill>
                        <a:latin typeface="Times New Roman" panose="02020603050405020304" pitchFamily="18" charset="0"/>
                        <a:cs typeface="Times New Roman" panose="02020603050405020304" pitchFamily="18" charset="0"/>
                      </a:endParaRPr>
                    </a:p>
                  </a:txBody>
                  <a:tcPr/>
                </a:tc>
              </a:tr>
              <a:tr h="298450">
                <a:tc>
                  <a:txBody>
                    <a:bodyPr/>
                    <a:p>
                      <a:pPr>
                        <a:buNone/>
                      </a:pPr>
                      <a:r>
                        <a:rPr lang="en-US" sz="1400">
                          <a:solidFill>
                            <a:schemeClr val="tx1"/>
                          </a:solidFill>
                          <a:latin typeface="Times New Roman" panose="02020603050405020304" pitchFamily="18" charset="0"/>
                          <a:cs typeface="Times New Roman" panose="02020603050405020304" pitchFamily="18" charset="0"/>
                        </a:rPr>
                        <a:t>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Removal of unsuitable materials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0.16Hr/Cub.m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4</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Cut to spoil</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0.18Hr/Cub.m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5</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Cut to fill</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0.23Hr/Cub.m</a:t>
                      </a:r>
                      <a:endParaRPr lang="en-US" sz="1400">
                        <a:solidFill>
                          <a:schemeClr val="tx1"/>
                        </a:solidFill>
                        <a:latin typeface="Times New Roman" panose="02020603050405020304" pitchFamily="18" charset="0"/>
                        <a:cs typeface="Times New Roman" panose="02020603050405020304" pitchFamily="18" charset="0"/>
                      </a:endParaRPr>
                    </a:p>
                  </a:txBody>
                  <a:tcPr/>
                </a:tc>
              </a:tr>
              <a:tr h="283845">
                <a:tc>
                  <a:txBody>
                    <a:bodyPr/>
                    <a:p>
                      <a:pPr>
                        <a:buNone/>
                      </a:pPr>
                      <a:r>
                        <a:rPr lang="en-US" sz="1400">
                          <a:solidFill>
                            <a:schemeClr val="tx1"/>
                          </a:solidFill>
                          <a:latin typeface="Times New Roman" panose="02020603050405020304" pitchFamily="18" charset="0"/>
                          <a:cs typeface="Times New Roman" panose="02020603050405020304" pitchFamily="18" charset="0"/>
                        </a:rPr>
                        <a:t>6</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Burrow to fill</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0.2Hr/Cub.m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7</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Sand filling</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0.38Hr/Cub.m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8</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Topsoil and Grassing</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0.07Hr/Sq.m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9</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b="1" u="sng">
                          <a:solidFill>
                            <a:schemeClr val="tx1"/>
                          </a:solidFill>
                          <a:latin typeface="Times New Roman" panose="02020603050405020304" pitchFamily="18" charset="0"/>
                          <a:cs typeface="Times New Roman" panose="02020603050405020304" pitchFamily="18" charset="0"/>
                        </a:rPr>
                        <a:t>Drainage</a:t>
                      </a:r>
                      <a:endParaRPr lang="en-US" sz="1400" b="1" u="sng">
                        <a:solidFill>
                          <a:schemeClr val="tx1"/>
                        </a:solidFill>
                        <a:latin typeface="Times New Roman" panose="02020603050405020304" pitchFamily="18" charset="0"/>
                        <a:cs typeface="Times New Roman" panose="02020603050405020304" pitchFamily="18" charset="0"/>
                      </a:endParaRPr>
                    </a:p>
                    <a:p>
                      <a:pPr>
                        <a:buNone/>
                      </a:pPr>
                      <a:r>
                        <a:rPr lang="en-US" sz="1400" b="0">
                          <a:solidFill>
                            <a:schemeClr val="tx1"/>
                          </a:solidFill>
                          <a:latin typeface="Times New Roman" panose="02020603050405020304" pitchFamily="18" charset="0"/>
                          <a:cs typeface="Times New Roman" panose="02020603050405020304" pitchFamily="18" charset="0"/>
                        </a:rPr>
                        <a:t>Excavation and backfill for culverts and drains</a:t>
                      </a:r>
                      <a:endParaRPr lang="en-US" sz="14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400">
                        <a:solidFill>
                          <a:schemeClr val="tx1"/>
                        </a:solidFill>
                        <a:latin typeface="Times New Roman" panose="02020603050405020304" pitchFamily="18" charset="0"/>
                        <a:cs typeface="Times New Roman" panose="02020603050405020304" pitchFamily="18" charset="0"/>
                      </a:endParaRPr>
                    </a:p>
                    <a:p>
                      <a:pPr>
                        <a:buNone/>
                      </a:pP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400">
                        <a:solidFill>
                          <a:schemeClr val="tx1"/>
                        </a:solidFill>
                        <a:latin typeface="Times New Roman" panose="02020603050405020304" pitchFamily="18" charset="0"/>
                        <a:cs typeface="Times New Roman" panose="02020603050405020304" pitchFamily="18" charset="0"/>
                      </a:endParaRPr>
                    </a:p>
                    <a:p>
                      <a:pPr>
                        <a:buNone/>
                      </a:pP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1.83HA/Cub.m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10</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b="0">
                          <a:solidFill>
                            <a:schemeClr val="tx1"/>
                          </a:solidFill>
                          <a:latin typeface="Times New Roman" panose="02020603050405020304" pitchFamily="18" charset="0"/>
                          <a:cs typeface="Times New Roman" panose="02020603050405020304" pitchFamily="18" charset="0"/>
                        </a:rPr>
                        <a:t>Dia. 900mm concrete pipe culvert</a:t>
                      </a:r>
                      <a:endParaRPr lang="en-US" sz="14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Lin.m</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17.50Hr//Lin.m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11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b="0">
                          <a:solidFill>
                            <a:schemeClr val="tx1"/>
                          </a:solidFill>
                          <a:latin typeface="Times New Roman" panose="02020603050405020304" pitchFamily="18" charset="0"/>
                          <a:cs typeface="Times New Roman" panose="02020603050405020304" pitchFamily="18" charset="0"/>
                        </a:rPr>
                        <a:t>RC box culvert and pipe culvert end walls (concrete + Reinforcement + Formwork)</a:t>
                      </a:r>
                      <a:endParaRPr lang="en-US" sz="14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400">
                        <a:solidFill>
                          <a:schemeClr val="tx1"/>
                        </a:solidFill>
                        <a:latin typeface="Times New Roman" panose="02020603050405020304" pitchFamily="18" charset="0"/>
                        <a:cs typeface="Times New Roman" panose="02020603050405020304" pitchFamily="18" charset="0"/>
                      </a:endParaRPr>
                    </a:p>
                    <a:p>
                      <a:pPr>
                        <a:buNone/>
                      </a:pP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400">
                        <a:solidFill>
                          <a:schemeClr val="tx1"/>
                        </a:solidFill>
                        <a:latin typeface="Times New Roman" panose="02020603050405020304" pitchFamily="18" charset="0"/>
                        <a:cs typeface="Times New Roman" panose="02020603050405020304" pitchFamily="18" charset="0"/>
                      </a:endParaRPr>
                    </a:p>
                    <a:p>
                      <a:pPr>
                        <a:buNone/>
                      </a:pP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8.83Hr/Cub.m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12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b="0">
                          <a:solidFill>
                            <a:schemeClr val="tx1"/>
                          </a:solidFill>
                          <a:latin typeface="Times New Roman" panose="02020603050405020304" pitchFamily="18" charset="0"/>
                          <a:cs typeface="Times New Roman" panose="02020603050405020304" pitchFamily="18" charset="0"/>
                        </a:rPr>
                        <a:t>Median separator</a:t>
                      </a:r>
                      <a:endParaRPr lang="en-US" sz="14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Lin.m</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2.40Hr/Lin.m</a:t>
                      </a:r>
                      <a:endParaRPr lang="en-US" sz="140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280" y="631825"/>
            <a:ext cx="9955530" cy="5409565"/>
          </a:xfrm>
        </p:spPr>
        <p:txBody>
          <a:bodyPr>
            <a:normAutofit/>
          </a:bodyPr>
          <a:lstStyle/>
          <a:p>
            <a:pPr marL="0" indent="0">
              <a:buNone/>
            </a:pPr>
            <a:r>
              <a:rPr lang="en-US" dirty="0" smtClean="0">
                <a:solidFill>
                  <a:schemeClr val="tx1"/>
                </a:solidFill>
                <a:latin typeface="Times New Roman" panose="02020603050405020304" pitchFamily="18" charset="0"/>
                <a:cs typeface="Times New Roman" panose="02020603050405020304" pitchFamily="18" charset="0"/>
              </a:rPr>
              <a:t>		</a:t>
            </a:r>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dirty="0" smtClean="0">
                <a:solidFill>
                  <a:schemeClr val="tx1"/>
                </a:solidFill>
                <a:latin typeface="Times New Roman" panose="02020603050405020304" pitchFamily="18" charset="0"/>
                <a:cs typeface="Times New Roman" panose="02020603050405020304" pitchFamily="18" charset="0"/>
              </a:rPr>
              <a:t>		</a:t>
            </a:r>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dirty="0" smtClean="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4449587" y="6314631"/>
            <a:ext cx="683339" cy="365125"/>
          </a:xfrm>
        </p:spPr>
        <p:txBody>
          <a:bodyPr/>
          <a:lstStyle/>
          <a:p>
            <a:r>
              <a:rPr lang="en-US" sz="1400" dirty="0">
                <a:solidFill>
                  <a:schemeClr val="tx1"/>
                </a:solidFill>
              </a:rPr>
              <a:t>34</a:t>
            </a:r>
            <a:endParaRPr lang="en-US" sz="1400" dirty="0">
              <a:solidFill>
                <a:schemeClr val="tx1"/>
              </a:solidFill>
            </a:endParaRPr>
          </a:p>
        </p:txBody>
      </p:sp>
      <p:graphicFrame>
        <p:nvGraphicFramePr>
          <p:cNvPr id="6" name="Table 5"/>
          <p:cNvGraphicFramePr/>
          <p:nvPr/>
        </p:nvGraphicFramePr>
        <p:xfrm>
          <a:off x="979170" y="441325"/>
          <a:ext cx="7814945" cy="5775960"/>
        </p:xfrm>
        <a:graphic>
          <a:graphicData uri="http://schemas.openxmlformats.org/drawingml/2006/table">
            <a:tbl>
              <a:tblPr firstRow="1" bandRow="1">
                <a:tableStyleId>{5C22544A-7EE6-4342-B048-85BDC9FD1C3A}</a:tableStyleId>
              </a:tblPr>
              <a:tblGrid>
                <a:gridCol w="687705"/>
                <a:gridCol w="2631440"/>
                <a:gridCol w="1064260"/>
                <a:gridCol w="3431540"/>
              </a:tblGrid>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S/N</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Description</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Unit</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Labour in days (8 working hrs) (Operators + Helpers)</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13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Trapezoidal drain</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Lin.m</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2.90Hr/Lin.m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14</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Precast concrete U-Channel</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Lin.m</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6.14Hr/Lin.m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15</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Kerb stones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Lin.m</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3.0Hr/Lin.m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16</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Chutes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Lin.m</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3.0Hr/Lin.m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17</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Drain cover slab</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Lin.m</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6.48Hr/Lin.m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18</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Store pitching</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Sq.m</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0.08Hr/Sq.m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19</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Laterite sub base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0.24Hr/Cub.m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20</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Laterite Shoulder base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0.24Hr/Cub.m</a:t>
                      </a:r>
                      <a:endParaRPr lang="en-US" sz="1400">
                        <a:solidFill>
                          <a:schemeClr val="tx1"/>
                        </a:solidFill>
                        <a:latin typeface="Times New Roman" panose="02020603050405020304" pitchFamily="18" charset="0"/>
                        <a:cs typeface="Times New Roman" panose="02020603050405020304" pitchFamily="18" charset="0"/>
                      </a:endParaRPr>
                    </a:p>
                  </a:txBody>
                  <a:tcPr/>
                </a:tc>
              </a:tr>
              <a:tr h="294640">
                <a:tc>
                  <a:txBody>
                    <a:bodyPr/>
                    <a:p>
                      <a:pPr>
                        <a:buNone/>
                      </a:pPr>
                      <a:r>
                        <a:rPr lang="en-US" sz="1400">
                          <a:solidFill>
                            <a:schemeClr val="tx1"/>
                          </a:solidFill>
                          <a:latin typeface="Times New Roman" panose="02020603050405020304" pitchFamily="18" charset="0"/>
                          <a:cs typeface="Times New Roman" panose="02020603050405020304" pitchFamily="18" charset="0"/>
                        </a:rPr>
                        <a:t>21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b="0">
                          <a:solidFill>
                            <a:schemeClr val="tx1"/>
                          </a:solidFill>
                          <a:latin typeface="Times New Roman" panose="02020603050405020304" pitchFamily="18" charset="0"/>
                          <a:cs typeface="Times New Roman" panose="02020603050405020304" pitchFamily="18" charset="0"/>
                        </a:rPr>
                        <a:t>Sand/Cement stabilization</a:t>
                      </a:r>
                      <a:endParaRPr lang="en-US" sz="14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0.77Hr/Cub.m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22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b="0">
                          <a:solidFill>
                            <a:schemeClr val="tx1"/>
                          </a:solidFill>
                          <a:latin typeface="Times New Roman" panose="02020603050405020304" pitchFamily="18" charset="0"/>
                          <a:cs typeface="Times New Roman" panose="02020603050405020304" pitchFamily="18" charset="0"/>
                        </a:rPr>
                        <a:t>150mm crushed stone base course</a:t>
                      </a:r>
                      <a:endParaRPr lang="en-US" sz="14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1.50Hr/Cub.m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23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b="0">
                          <a:solidFill>
                            <a:schemeClr val="tx1"/>
                          </a:solidFill>
                          <a:latin typeface="Times New Roman" panose="02020603050405020304" pitchFamily="18" charset="0"/>
                          <a:cs typeface="Times New Roman" panose="02020603050405020304" pitchFamily="18" charset="0"/>
                        </a:rPr>
                        <a:t>Prime and Sand</a:t>
                      </a:r>
                      <a:endParaRPr lang="en-US" sz="14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0.036Hr/Sq.m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24</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b="0">
                          <a:solidFill>
                            <a:schemeClr val="tx1"/>
                          </a:solidFill>
                          <a:latin typeface="Times New Roman" panose="02020603050405020304" pitchFamily="18" charset="0"/>
                          <a:cs typeface="Times New Roman" panose="02020603050405020304" pitchFamily="18" charset="0"/>
                        </a:rPr>
                        <a:t>600mm Asphaltic binder</a:t>
                      </a:r>
                      <a:endParaRPr lang="en-US" sz="14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0.09Hr/Sq.m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25</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b="0">
                          <a:solidFill>
                            <a:schemeClr val="tx1"/>
                          </a:solidFill>
                          <a:latin typeface="Times New Roman" panose="02020603050405020304" pitchFamily="18" charset="0"/>
                          <a:cs typeface="Times New Roman" panose="02020603050405020304" pitchFamily="18" charset="0"/>
                        </a:rPr>
                        <a:t>40mm Asphaltic wearing course</a:t>
                      </a:r>
                      <a:endParaRPr lang="en-US" sz="14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0.07Hr/Sq.m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26</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b="0">
                          <a:solidFill>
                            <a:schemeClr val="tx1"/>
                          </a:solidFill>
                          <a:latin typeface="Times New Roman" panose="02020603050405020304" pitchFamily="18" charset="0"/>
                          <a:cs typeface="Times New Roman" panose="02020603050405020304" pitchFamily="18" charset="0"/>
                        </a:rPr>
                        <a:t>Patching of Portholes</a:t>
                      </a:r>
                      <a:endParaRPr lang="en-US" sz="14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4.17Hr/Sq.m</a:t>
                      </a:r>
                      <a:endParaRPr lang="en-US" sz="140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428566" y="6492875"/>
            <a:ext cx="683339" cy="365125"/>
          </a:xfrm>
        </p:spPr>
        <p:txBody>
          <a:bodyPr/>
          <a:lstStyle/>
          <a:p>
            <a:r>
              <a:rPr lang="en-US" sz="1400" dirty="0">
                <a:solidFill>
                  <a:schemeClr val="tx1"/>
                </a:solidFill>
              </a:rPr>
              <a:t>35</a:t>
            </a:r>
            <a:endParaRPr lang="en-US" sz="1400" dirty="0">
              <a:solidFill>
                <a:schemeClr val="tx1"/>
              </a:solidFill>
            </a:endParaRPr>
          </a:p>
        </p:txBody>
      </p:sp>
      <p:graphicFrame>
        <p:nvGraphicFramePr>
          <p:cNvPr id="6" name="Content Placeholder 5"/>
          <p:cNvGraphicFramePr/>
          <p:nvPr>
            <p:ph idx="1"/>
          </p:nvPr>
        </p:nvGraphicFramePr>
        <p:xfrm>
          <a:off x="716915" y="280035"/>
          <a:ext cx="8087360" cy="5775960"/>
        </p:xfrm>
        <a:graphic>
          <a:graphicData uri="http://schemas.openxmlformats.org/drawingml/2006/table">
            <a:tbl>
              <a:tblPr firstRow="1" bandRow="1">
                <a:tableStyleId>{5C22544A-7EE6-4342-B048-85BDC9FD1C3A}</a:tableStyleId>
              </a:tblPr>
              <a:tblGrid>
                <a:gridCol w="854075"/>
                <a:gridCol w="3266440"/>
                <a:gridCol w="1102995"/>
                <a:gridCol w="2863850"/>
              </a:tblGrid>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S/N</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Description</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Unit</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Labour in days (8 working hrs) (Operators + Helpers)</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27</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Surface dressing of shoulders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0.02Hr/Sq.m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28</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Asphalt regulating course (wearing)</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0.47Hr/Sq.m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29</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KM Posts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Nr</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32Hr/Nr</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30</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b="1" u="sng">
                          <a:solidFill>
                            <a:schemeClr val="tx1"/>
                          </a:solidFill>
                          <a:latin typeface="Times New Roman" panose="02020603050405020304" pitchFamily="18" charset="0"/>
                          <a:cs typeface="Times New Roman" panose="02020603050405020304" pitchFamily="18" charset="0"/>
                        </a:rPr>
                        <a:t>Bridge</a:t>
                      </a:r>
                      <a:endParaRPr lang="en-US" sz="1400" b="1" u="sng">
                        <a:solidFill>
                          <a:schemeClr val="tx1"/>
                        </a:solidFill>
                        <a:latin typeface="Times New Roman" panose="02020603050405020304" pitchFamily="18" charset="0"/>
                        <a:cs typeface="Times New Roman" panose="02020603050405020304" pitchFamily="18" charset="0"/>
                      </a:endParaRPr>
                    </a:p>
                    <a:p>
                      <a:pPr>
                        <a:buNone/>
                      </a:pPr>
                      <a:r>
                        <a:rPr lang="en-US" sz="1400" b="0">
                          <a:solidFill>
                            <a:schemeClr val="tx1"/>
                          </a:solidFill>
                          <a:latin typeface="Times New Roman" panose="02020603050405020304" pitchFamily="18" charset="0"/>
                          <a:cs typeface="Times New Roman" panose="02020603050405020304" pitchFamily="18" charset="0"/>
                        </a:rPr>
                        <a:t>350mm Sq Precast concrete piles</a:t>
                      </a:r>
                      <a:endParaRPr lang="en-US" sz="14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Lin.m</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24.40Hr/Lin.m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31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Concrete blinding to pile caps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3.0Hr/Cub.m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32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Concrete grade 30 to pile caps and foundations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1.2Hr/Cub.m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33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Concrete grade 30 to abutment and piers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11.72Hr/Cub.m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34</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Formwork to pile cap and foundations</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2.8Hr/Sq.m</a:t>
                      </a:r>
                      <a:endParaRPr lang="en-US" sz="1400">
                        <a:solidFill>
                          <a:schemeClr val="tx1"/>
                        </a:solidFill>
                        <a:latin typeface="Times New Roman" panose="02020603050405020304" pitchFamily="18" charset="0"/>
                        <a:cs typeface="Times New Roman" panose="02020603050405020304" pitchFamily="18" charset="0"/>
                      </a:endParaRPr>
                    </a:p>
                  </a:txBody>
                  <a:tcPr/>
                </a:tc>
              </a:tr>
              <a:tr h="294640">
                <a:tc>
                  <a:txBody>
                    <a:bodyPr/>
                    <a:p>
                      <a:pPr>
                        <a:buNone/>
                      </a:pPr>
                      <a:r>
                        <a:rPr lang="en-US" sz="1400">
                          <a:solidFill>
                            <a:schemeClr val="tx1"/>
                          </a:solidFill>
                          <a:latin typeface="Times New Roman" panose="02020603050405020304" pitchFamily="18" charset="0"/>
                          <a:cs typeface="Times New Roman" panose="02020603050405020304" pitchFamily="18" charset="0"/>
                        </a:rPr>
                        <a:t>35</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b="0">
                          <a:solidFill>
                            <a:schemeClr val="tx1"/>
                          </a:solidFill>
                          <a:latin typeface="Times New Roman" panose="02020603050405020304" pitchFamily="18" charset="0"/>
                          <a:cs typeface="Times New Roman" panose="02020603050405020304" pitchFamily="18" charset="0"/>
                        </a:rPr>
                        <a:t>Formwork to abutment and piers</a:t>
                      </a:r>
                      <a:endParaRPr lang="en-US" sz="14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m2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9.31Hr/Sq.m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36</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b="0">
                          <a:solidFill>
                            <a:schemeClr val="tx1"/>
                          </a:solidFill>
                          <a:latin typeface="Times New Roman" panose="02020603050405020304" pitchFamily="18" charset="0"/>
                          <a:cs typeface="Times New Roman" panose="02020603050405020304" pitchFamily="18" charset="0"/>
                        </a:rPr>
                        <a:t>Reinforcement to pile caps and foundation</a:t>
                      </a:r>
                      <a:endParaRPr lang="en-US" sz="14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ton</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213Hr/ton</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37</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b="0">
                          <a:solidFill>
                            <a:schemeClr val="tx1"/>
                          </a:solidFill>
                          <a:latin typeface="Times New Roman" panose="02020603050405020304" pitchFamily="18" charset="0"/>
                          <a:cs typeface="Times New Roman" panose="02020603050405020304" pitchFamily="18" charset="0"/>
                        </a:rPr>
                        <a:t>Weep holes</a:t>
                      </a:r>
                      <a:endParaRPr lang="en-US" sz="14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No</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2.0Hr/No</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38</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b="0">
                          <a:solidFill>
                            <a:schemeClr val="tx1"/>
                          </a:solidFill>
                          <a:latin typeface="Times New Roman" panose="02020603050405020304" pitchFamily="18" charset="0"/>
                          <a:cs typeface="Times New Roman" panose="02020603050405020304" pitchFamily="18" charset="0"/>
                        </a:rPr>
                        <a:t>UPVC drainage pipes</a:t>
                      </a:r>
                      <a:endParaRPr lang="en-US" sz="14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Lin.m</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1.67Hr/Lin.m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39</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b="0">
                          <a:solidFill>
                            <a:schemeClr val="tx1"/>
                          </a:solidFill>
                          <a:latin typeface="Times New Roman" panose="02020603050405020304" pitchFamily="18" charset="0"/>
                          <a:cs typeface="Times New Roman" panose="02020603050405020304" pitchFamily="18" charset="0"/>
                        </a:rPr>
                        <a:t>Service ducts</a:t>
                      </a:r>
                      <a:endParaRPr lang="en-US" sz="14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Lin.m</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1.0Hr/Lin.m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40</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b="0">
                          <a:solidFill>
                            <a:schemeClr val="tx1"/>
                          </a:solidFill>
                          <a:latin typeface="Times New Roman" panose="02020603050405020304" pitchFamily="18" charset="0"/>
                          <a:cs typeface="Times New Roman" panose="02020603050405020304" pitchFamily="18" charset="0"/>
                        </a:rPr>
                        <a:t>Precast concrete beams and filigram slabs</a:t>
                      </a:r>
                      <a:endParaRPr lang="en-US" sz="1400" b="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Cub.m</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22Hr/Cub.m</a:t>
                      </a:r>
                      <a:endParaRPr lang="en-US" sz="140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722857" y="6314631"/>
            <a:ext cx="683339" cy="365125"/>
          </a:xfrm>
        </p:spPr>
        <p:txBody>
          <a:bodyPr/>
          <a:lstStyle/>
          <a:p>
            <a:r>
              <a:rPr lang="en-US" sz="1400" dirty="0">
                <a:solidFill>
                  <a:schemeClr val="tx1"/>
                </a:solidFill>
              </a:rPr>
              <a:t>36</a:t>
            </a:r>
            <a:endParaRPr lang="en-US" sz="1400" dirty="0">
              <a:solidFill>
                <a:schemeClr val="tx1"/>
              </a:solidFill>
            </a:endParaRPr>
          </a:p>
        </p:txBody>
      </p:sp>
      <p:graphicFrame>
        <p:nvGraphicFramePr>
          <p:cNvPr id="6" name="Content Placeholder 5"/>
          <p:cNvGraphicFramePr/>
          <p:nvPr>
            <p:ph idx="1"/>
          </p:nvPr>
        </p:nvGraphicFramePr>
        <p:xfrm>
          <a:off x="998658" y="540845"/>
          <a:ext cx="7584440" cy="5775960"/>
        </p:xfrm>
        <a:graphic>
          <a:graphicData uri="http://schemas.openxmlformats.org/drawingml/2006/table">
            <a:tbl>
              <a:tblPr firstRow="1" bandRow="1">
                <a:tableStyleId>{5C22544A-7EE6-4342-B048-85BDC9FD1C3A}</a:tableStyleId>
              </a:tblPr>
              <a:tblGrid>
                <a:gridCol w="773430"/>
                <a:gridCol w="2958465"/>
                <a:gridCol w="1196340"/>
                <a:gridCol w="2656205"/>
              </a:tblGrid>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S/N</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Description</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Unit</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Labour in days (8 working hrs) (Operators + Helpers)</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41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Insitu concrete to Deck slab, walkways and Transition slab</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Cub.m</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endParaRPr lang="en-US" sz="1400">
                        <a:solidFill>
                          <a:schemeClr val="tx1"/>
                        </a:solidFill>
                        <a:latin typeface="Times New Roman" panose="02020603050405020304" pitchFamily="18" charset="0"/>
                        <a:cs typeface="Times New Roman" panose="02020603050405020304" pitchFamily="18" charset="0"/>
                      </a:endParaRPr>
                    </a:p>
                    <a:p>
                      <a:pPr>
                        <a:buNone/>
                      </a:pPr>
                      <a:r>
                        <a:rPr lang="en-US" sz="1400">
                          <a:solidFill>
                            <a:schemeClr val="tx1"/>
                          </a:solidFill>
                          <a:latin typeface="Times New Roman" panose="02020603050405020304" pitchFamily="18" charset="0"/>
                          <a:cs typeface="Times New Roman" panose="02020603050405020304" pitchFamily="18" charset="0"/>
                        </a:rPr>
                        <a:t>1.45Hr/Cub.m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42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Formwork to superstructure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Sq.m</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9.3Hr/Sq.m</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43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Reinforcement to superstructure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ton</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218Hr/ton</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44</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Bearing</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Nr</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129Hr/Nr</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chemeClr val="tx1"/>
                          </a:solidFill>
                          <a:latin typeface="Times New Roman" panose="02020603050405020304" pitchFamily="18" charset="0"/>
                          <a:cs typeface="Times New Roman" panose="02020603050405020304" pitchFamily="18" charset="0"/>
                        </a:rPr>
                        <a:t>45</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Therma Expansion joint</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Lin.m</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chemeClr val="tx1"/>
                          </a:solidFill>
                          <a:latin typeface="Times New Roman" panose="02020603050405020304" pitchFamily="18" charset="0"/>
                          <a:cs typeface="Times New Roman" panose="02020603050405020304" pitchFamily="18" charset="0"/>
                        </a:rPr>
                        <a:t>24Hr/Lin.m</a:t>
                      </a:r>
                      <a:endParaRPr lang="en-US" sz="140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44880" y="2832100"/>
            <a:ext cx="8596630" cy="591820"/>
          </a:xfrm>
        </p:spPr>
        <p:txBody>
          <a:bodyPr>
            <a:scene3d>
              <a:camera prst="orthographicFront"/>
              <a:lightRig rig="soft" dir="t">
                <a:rot lat="0" lon="0" rev="15600000"/>
              </a:lightRig>
            </a:scene3d>
            <a:sp3d extrusionH="57150" prstMaterial="softEdge">
              <a:bevelT w="25400" h="38100"/>
            </a:sp3d>
          </a:bodyPr>
          <a:p>
            <a:pPr algn="ctr"/>
            <a:r>
              <a:rPr lang="en-US" sz="2400">
                <a:solidFill>
                  <a:schemeClr val="accent4"/>
                </a:solidFill>
                <a:effectLst/>
                <a:latin typeface="Times New Roman" panose="02020603050405020304" pitchFamily="18" charset="0"/>
                <a:cs typeface="Times New Roman" panose="02020603050405020304" pitchFamily="18" charset="0"/>
              </a:rPr>
              <a:t>MATERIALS SCHEDULE</a:t>
            </a:r>
            <a:endParaRPr lang="en-US" sz="2400">
              <a:solidFill>
                <a:schemeClr val="accent4"/>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5129913" y="6393152"/>
            <a:ext cx="683339" cy="365125"/>
          </a:xfrm>
        </p:spPr>
        <p:txBody>
          <a:bodyPr/>
          <a:p>
            <a:r>
              <a:rPr lang="en-US" sz="1400" dirty="0">
                <a:solidFill>
                  <a:schemeClr val="tx1"/>
                </a:solidFill>
              </a:rPr>
              <a:t>37</a:t>
            </a:r>
            <a:endParaRPr lang="en-US" sz="1400"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078230" y="231775"/>
            <a:ext cx="8596630" cy="480695"/>
          </a:xfrm>
        </p:spPr>
        <p:txBody>
          <a:bodyPr/>
          <a:p>
            <a:pPr algn="ctr"/>
            <a:r>
              <a:rPr lang="en-US" sz="1800"/>
              <a:t>         </a:t>
            </a:r>
            <a:r>
              <a:rPr lang="en-US" sz="1800">
                <a:solidFill>
                  <a:srgbClr val="002060"/>
                </a:solidFill>
              </a:rPr>
              <a:t> MATERIAL SCHDULE</a:t>
            </a:r>
            <a:endParaRPr lang="en-US" sz="1800">
              <a:solidFill>
                <a:srgbClr val="002060"/>
              </a:solidFill>
            </a:endParaRPr>
          </a:p>
        </p:txBody>
      </p:sp>
      <p:sp>
        <p:nvSpPr>
          <p:cNvPr id="4" name="Slide Number Placeholder 3"/>
          <p:cNvSpPr>
            <a:spLocks noGrp="1"/>
          </p:cNvSpPr>
          <p:nvPr>
            <p:ph type="sldNum" sz="quarter" idx="12"/>
          </p:nvPr>
        </p:nvSpPr>
        <p:spPr>
          <a:xfrm>
            <a:off x="4840988" y="6492847"/>
            <a:ext cx="683339" cy="365125"/>
          </a:xfrm>
        </p:spPr>
        <p:txBody>
          <a:bodyPr/>
          <a:p>
            <a:r>
              <a:rPr lang="en-US" sz="1400" dirty="0">
                <a:solidFill>
                  <a:srgbClr val="002060"/>
                </a:solidFill>
                <a:latin typeface="Times New Roman" panose="02020603050405020304" pitchFamily="18" charset="0"/>
                <a:cs typeface="Times New Roman" panose="02020603050405020304" pitchFamily="18" charset="0"/>
              </a:rPr>
              <a:t>38</a:t>
            </a:r>
            <a:endParaRPr lang="en-US" sz="1400"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Content Placeholder 4"/>
          <p:cNvGraphicFramePr/>
          <p:nvPr>
            <p:ph idx="1"/>
          </p:nvPr>
        </p:nvGraphicFramePr>
        <p:xfrm>
          <a:off x="1491615" y="712470"/>
          <a:ext cx="8597900" cy="5775960"/>
        </p:xfrm>
        <a:graphic>
          <a:graphicData uri="http://schemas.openxmlformats.org/drawingml/2006/table">
            <a:tbl>
              <a:tblPr firstRow="1" bandRow="1">
                <a:tableStyleId>{5C22544A-7EE6-4342-B048-85BDC9FD1C3A}</a:tableStyleId>
              </a:tblPr>
              <a:tblGrid>
                <a:gridCol w="588010"/>
                <a:gridCol w="3002915"/>
                <a:gridCol w="1029335"/>
                <a:gridCol w="1457960"/>
                <a:gridCol w="2519680"/>
              </a:tblGrid>
              <a:tr h="381000">
                <a:tc>
                  <a:txBody>
                    <a:bodyPr/>
                    <a:p>
                      <a:pPr>
                        <a:lnSpc>
                          <a:spcPct val="70000"/>
                        </a:lnSpc>
                        <a:buNone/>
                      </a:pPr>
                      <a:r>
                        <a:rPr lang="en-US" sz="1400">
                          <a:solidFill>
                            <a:srgbClr val="002060"/>
                          </a:solidFill>
                          <a:latin typeface="Times New Roman" panose="02020603050405020304" pitchFamily="18" charset="0"/>
                          <a:cs typeface="Times New Roman" panose="02020603050405020304" pitchFamily="18" charset="0"/>
                        </a:rPr>
                        <a:t>S/N</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70000"/>
                        </a:lnSpc>
                        <a:buNone/>
                      </a:pPr>
                      <a:r>
                        <a:rPr lang="en-US" sz="1400">
                          <a:solidFill>
                            <a:srgbClr val="002060"/>
                          </a:solidFill>
                          <a:latin typeface="Times New Roman" panose="02020603050405020304" pitchFamily="18" charset="0"/>
                          <a:cs typeface="Times New Roman" panose="02020603050405020304" pitchFamily="18" charset="0"/>
                        </a:rPr>
                        <a:t>Description</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70000"/>
                        </a:lnSpc>
                        <a:buNone/>
                      </a:pPr>
                      <a:r>
                        <a:rPr lang="en-US" sz="1400">
                          <a:solidFill>
                            <a:srgbClr val="002060"/>
                          </a:solidFill>
                          <a:latin typeface="Times New Roman" panose="02020603050405020304" pitchFamily="18" charset="0"/>
                          <a:cs typeface="Times New Roman" panose="02020603050405020304" pitchFamily="18" charset="0"/>
                        </a:rPr>
                        <a:t>Unit</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70000"/>
                        </a:lnSpc>
                        <a:buNone/>
                      </a:pPr>
                      <a:r>
                        <a:rPr lang="en-US" sz="1400">
                          <a:solidFill>
                            <a:srgbClr val="002060"/>
                          </a:solidFill>
                          <a:latin typeface="Times New Roman" panose="02020603050405020304" pitchFamily="18" charset="0"/>
                          <a:cs typeface="Times New Roman" panose="02020603050405020304" pitchFamily="18" charset="0"/>
                        </a:rPr>
                        <a:t>Qty</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70000"/>
                        </a:lnSpc>
                        <a:buNone/>
                      </a:pPr>
                      <a:r>
                        <a:rPr lang="en-US" sz="1400">
                          <a:solidFill>
                            <a:srgbClr val="002060"/>
                          </a:solidFill>
                          <a:latin typeface="Times New Roman" panose="02020603050405020304" pitchFamily="18" charset="0"/>
                          <a:cs typeface="Times New Roman" panose="02020603050405020304" pitchFamily="18" charset="0"/>
                        </a:rPr>
                        <a:t>Material Breakdown</a:t>
                      </a:r>
                      <a:endParaRPr lang="en-US" sz="1400">
                        <a:solidFill>
                          <a:srgbClr val="002060"/>
                        </a:solidFill>
                        <a:latin typeface="Times New Roman" panose="02020603050405020304" pitchFamily="18" charset="0"/>
                        <a:cs typeface="Times New Roman" panose="02020603050405020304" pitchFamily="18" charset="0"/>
                      </a:endParaRPr>
                    </a:p>
                  </a:txBody>
                  <a:tcPr/>
                </a:tc>
              </a:tr>
              <a:tr h="256540">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1</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Bush Clearing</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Ha</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130</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NIL</a:t>
                      </a:r>
                      <a:endParaRPr lang="en-US" sz="1400">
                        <a:solidFill>
                          <a:srgbClr val="002060"/>
                        </a:solidFill>
                        <a:latin typeface="Times New Roman" panose="02020603050405020304" pitchFamily="18" charset="0"/>
                        <a:cs typeface="Times New Roman" panose="02020603050405020304" pitchFamily="18" charset="0"/>
                      </a:endParaRPr>
                    </a:p>
                  </a:txBody>
                  <a:tcPr/>
                </a:tc>
              </a:tr>
              <a:tr h="298450">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2</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Scarification</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m2</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20,000</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NIL</a:t>
                      </a:r>
                      <a:endParaRPr lang="en-US" sz="1400">
                        <a:solidFill>
                          <a:srgbClr val="002060"/>
                        </a:solidFill>
                        <a:latin typeface="Times New Roman" panose="02020603050405020304" pitchFamily="18" charset="0"/>
                        <a:cs typeface="Times New Roman" panose="02020603050405020304" pitchFamily="18" charset="0"/>
                      </a:endParaRPr>
                    </a:p>
                  </a:txBody>
                  <a:tcPr/>
                </a:tc>
              </a:tr>
              <a:tr h="270510">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3</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Removal of Unsable Material</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m3</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100,000.00</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NIL</a:t>
                      </a:r>
                      <a:endParaRPr lang="en-US" sz="1400">
                        <a:solidFill>
                          <a:srgbClr val="002060"/>
                        </a:solidFill>
                        <a:latin typeface="Times New Roman" panose="02020603050405020304" pitchFamily="18" charset="0"/>
                        <a:cs typeface="Times New Roman" panose="02020603050405020304" pitchFamily="18" charset="0"/>
                      </a:endParaRPr>
                    </a:p>
                  </a:txBody>
                  <a:tcPr/>
                </a:tc>
              </a:tr>
              <a:tr h="381000">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4</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Sand filling</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m3</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1m3</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1.15 m3</a:t>
                      </a:r>
                      <a:endParaRPr lang="en-US" sz="1400">
                        <a:solidFill>
                          <a:srgbClr val="002060"/>
                        </a:solidFill>
                        <a:latin typeface="Times New Roman" panose="02020603050405020304" pitchFamily="18" charset="0"/>
                        <a:cs typeface="Times New Roman" panose="02020603050405020304" pitchFamily="18" charset="0"/>
                      </a:endParaRPr>
                    </a:p>
                  </a:txBody>
                  <a:tcPr/>
                </a:tc>
              </a:tr>
              <a:tr h="381000">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5</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Concrete Grade 20 (1.2.4 mix)</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m3</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1m3</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- 6.3 Bags of Cement</a:t>
                      </a:r>
                      <a:endParaRPr lang="en-US" sz="1400">
                        <a:solidFill>
                          <a:srgbClr val="002060"/>
                        </a:solidFill>
                        <a:latin typeface="Times New Roman" panose="02020603050405020304" pitchFamily="18" charset="0"/>
                        <a:cs typeface="Times New Roman" panose="02020603050405020304" pitchFamily="18" charset="0"/>
                        <a:sym typeface="+mn-ea"/>
                      </a:endParaRPr>
                    </a:p>
                    <a:p>
                      <a:pPr>
                        <a:lnSpc>
                          <a:spcPct val="80000"/>
                        </a:lnSpc>
                        <a:buNone/>
                      </a:pPr>
                      <a:r>
                        <a:rPr lang="en-US" sz="1400">
                          <a:solidFill>
                            <a:srgbClr val="002060"/>
                          </a:solidFill>
                          <a:latin typeface="Times New Roman" panose="02020603050405020304" pitchFamily="18" charset="0"/>
                          <a:cs typeface="Times New Roman" panose="02020603050405020304" pitchFamily="18" charset="0"/>
                          <a:sym typeface="+mn-ea"/>
                        </a:rPr>
                        <a:t>- 1.5 tons of Granite </a:t>
                      </a:r>
                      <a:endParaRPr lang="en-US" sz="1400">
                        <a:solidFill>
                          <a:srgbClr val="002060"/>
                        </a:solidFill>
                        <a:latin typeface="Times New Roman" panose="02020603050405020304" pitchFamily="18" charset="0"/>
                        <a:cs typeface="Times New Roman" panose="02020603050405020304" pitchFamily="18" charset="0"/>
                      </a:endParaRPr>
                    </a:p>
                  </a:txBody>
                  <a:tcPr/>
                </a:tc>
              </a:tr>
              <a:tr h="270510">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6</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Concrete M20 (1: 1/2: 3 mix)</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m3</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1m3</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sym typeface="+mn-ea"/>
                        </a:rPr>
                        <a:t>8.2 bags, 0.86 m3 granite,</a:t>
                      </a:r>
                      <a:endParaRPr lang="en-US" sz="1400">
                        <a:solidFill>
                          <a:srgbClr val="002060"/>
                        </a:solidFill>
                        <a:latin typeface="Times New Roman" panose="02020603050405020304" pitchFamily="18" charset="0"/>
                        <a:cs typeface="Times New Roman" panose="02020603050405020304" pitchFamily="18" charset="0"/>
                      </a:endParaRPr>
                    </a:p>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0.43m3 Sand</a:t>
                      </a:r>
                      <a:endParaRPr lang="en-US" sz="1400">
                        <a:solidFill>
                          <a:srgbClr val="002060"/>
                        </a:solidFill>
                        <a:latin typeface="Times New Roman" panose="02020603050405020304" pitchFamily="18" charset="0"/>
                        <a:cs typeface="Times New Roman" panose="02020603050405020304" pitchFamily="18" charset="0"/>
                      </a:endParaRPr>
                    </a:p>
                  </a:txBody>
                  <a:tcPr/>
                </a:tc>
              </a:tr>
              <a:tr h="215265">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7</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Concrete M15 (1:2:4 mx)</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m3</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1m3</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sym typeface="+mn-ea"/>
                        </a:rPr>
                        <a:t>6.4 bags, 0.89m3 granite</a:t>
                      </a:r>
                      <a:endParaRPr lang="en-US" sz="1400">
                        <a:solidFill>
                          <a:srgbClr val="002060"/>
                        </a:solidFill>
                        <a:latin typeface="Times New Roman" panose="02020603050405020304" pitchFamily="18" charset="0"/>
                        <a:cs typeface="Times New Roman" panose="02020603050405020304" pitchFamily="18" charset="0"/>
                      </a:endParaRPr>
                    </a:p>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0.45m3 Sand</a:t>
                      </a:r>
                      <a:endParaRPr lang="en-US" sz="1400">
                        <a:solidFill>
                          <a:srgbClr val="002060"/>
                        </a:solidFill>
                        <a:latin typeface="Times New Roman" panose="02020603050405020304" pitchFamily="18" charset="0"/>
                        <a:cs typeface="Times New Roman" panose="02020603050405020304" pitchFamily="18" charset="0"/>
                      </a:endParaRPr>
                    </a:p>
                  </a:txBody>
                  <a:tcPr/>
                </a:tc>
              </a:tr>
              <a:tr h="381000">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8</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Concrete M10 (1:3:6 mix)</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m3</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1m3</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sym typeface="+mn-ea"/>
                        </a:rPr>
                        <a:t>4.5 bags, 0.95m3 granite,</a:t>
                      </a:r>
                      <a:endParaRPr lang="en-US" sz="1400">
                        <a:solidFill>
                          <a:srgbClr val="002060"/>
                        </a:solidFill>
                        <a:latin typeface="Times New Roman" panose="02020603050405020304" pitchFamily="18" charset="0"/>
                        <a:cs typeface="Times New Roman" panose="02020603050405020304" pitchFamily="18" charset="0"/>
                      </a:endParaRPr>
                    </a:p>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0.48m3 Sand</a:t>
                      </a:r>
                      <a:endParaRPr lang="en-US" sz="1400">
                        <a:solidFill>
                          <a:srgbClr val="002060"/>
                        </a:solidFill>
                        <a:latin typeface="Times New Roman" panose="02020603050405020304" pitchFamily="18" charset="0"/>
                        <a:cs typeface="Times New Roman" panose="02020603050405020304" pitchFamily="18" charset="0"/>
                      </a:endParaRPr>
                    </a:p>
                  </a:txBody>
                  <a:tcPr/>
                </a:tc>
              </a:tr>
              <a:tr h="256540">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9</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Concrete M5 (1:4:8 mix)</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m3</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1m3</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sym typeface="+mn-ea"/>
                        </a:rPr>
                        <a:t>2.7 bags, 0.76m3 granite,</a:t>
                      </a:r>
                      <a:endParaRPr lang="en-US" sz="1400">
                        <a:solidFill>
                          <a:srgbClr val="002060"/>
                        </a:solidFill>
                        <a:latin typeface="Times New Roman" panose="02020603050405020304" pitchFamily="18" charset="0"/>
                        <a:cs typeface="Times New Roman" panose="02020603050405020304" pitchFamily="18" charset="0"/>
                      </a:endParaRPr>
                    </a:p>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0.38m3</a:t>
                      </a:r>
                      <a:endParaRPr lang="en-US" sz="1400">
                        <a:solidFill>
                          <a:srgbClr val="002060"/>
                        </a:solidFill>
                        <a:latin typeface="Times New Roman" panose="02020603050405020304" pitchFamily="18" charset="0"/>
                        <a:cs typeface="Times New Roman" panose="02020603050405020304" pitchFamily="18" charset="0"/>
                      </a:endParaRPr>
                    </a:p>
                  </a:txBody>
                  <a:tcPr/>
                </a:tc>
              </a:tr>
              <a:tr h="256540">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10</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Formwork (one use) slab/beams/columns</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endParaRPr lang="en-US" sz="1400">
                        <a:solidFill>
                          <a:srgbClr val="002060"/>
                        </a:solidFill>
                        <a:latin typeface="Times New Roman" panose="02020603050405020304" pitchFamily="18" charset="0"/>
                        <a:cs typeface="Times New Roman" panose="02020603050405020304" pitchFamily="18" charset="0"/>
                      </a:endParaRPr>
                    </a:p>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m2</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endParaRPr lang="en-US" sz="1400">
                        <a:solidFill>
                          <a:srgbClr val="002060"/>
                        </a:solidFill>
                        <a:latin typeface="Times New Roman" panose="02020603050405020304" pitchFamily="18" charset="0"/>
                        <a:cs typeface="Times New Roman" panose="02020603050405020304" pitchFamily="18" charset="0"/>
                      </a:endParaRPr>
                    </a:p>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1m2</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endParaRPr lang="en-US" sz="1400">
                        <a:solidFill>
                          <a:srgbClr val="002060"/>
                        </a:solidFill>
                        <a:latin typeface="Times New Roman" panose="02020603050405020304" pitchFamily="18" charset="0"/>
                        <a:cs typeface="Times New Roman" panose="02020603050405020304" pitchFamily="18" charset="0"/>
                      </a:endParaRPr>
                    </a:p>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Plywood/Plank  - 1m2</a:t>
                      </a:r>
                      <a:endParaRPr lang="en-US" sz="1400">
                        <a:solidFill>
                          <a:srgbClr val="002060"/>
                        </a:solidFill>
                        <a:latin typeface="Times New Roman" panose="02020603050405020304" pitchFamily="18" charset="0"/>
                        <a:cs typeface="Times New Roman" panose="02020603050405020304" pitchFamily="18" charset="0"/>
                      </a:endParaRPr>
                    </a:p>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2” x 3” x 12 - 2-4 planks</a:t>
                      </a:r>
                      <a:endParaRPr lang="en-US" sz="1400">
                        <a:solidFill>
                          <a:srgbClr val="002060"/>
                        </a:solidFill>
                        <a:latin typeface="Times New Roman" panose="02020603050405020304" pitchFamily="18" charset="0"/>
                        <a:cs typeface="Times New Roman" panose="02020603050405020304" pitchFamily="18" charset="0"/>
                      </a:endParaRPr>
                    </a:p>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Nail - 0.51bs</a:t>
                      </a:r>
                      <a:endParaRPr lang="en-US" sz="1400">
                        <a:solidFill>
                          <a:srgbClr val="002060"/>
                        </a:solidFill>
                        <a:latin typeface="Times New Roman" panose="02020603050405020304" pitchFamily="18" charset="0"/>
                        <a:cs typeface="Times New Roman" panose="02020603050405020304" pitchFamily="18" charset="0"/>
                      </a:endParaRPr>
                    </a:p>
                  </a:txBody>
                  <a:tcPr/>
                </a:tc>
              </a:tr>
              <a:tr h="381000">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11</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Reinforcement</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ton</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1 ton</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1.05 tons of Reinforcement</a:t>
                      </a:r>
                      <a:endParaRPr lang="en-US" sz="1400">
                        <a:solidFill>
                          <a:srgbClr val="002060"/>
                        </a:solidFill>
                        <a:latin typeface="Times New Roman" panose="02020603050405020304" pitchFamily="18" charset="0"/>
                        <a:cs typeface="Times New Roman" panose="02020603050405020304" pitchFamily="18" charset="0"/>
                      </a:endParaRPr>
                    </a:p>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10kg of Binding wire</a:t>
                      </a:r>
                      <a:endParaRPr lang="en-US" sz="1400">
                        <a:solidFill>
                          <a:srgbClr val="002060"/>
                        </a:solidFill>
                        <a:latin typeface="Times New Roman" panose="02020603050405020304" pitchFamily="18" charset="0"/>
                        <a:cs typeface="Times New Roman" panose="02020603050405020304" pitchFamily="18" charset="0"/>
                      </a:endParaRPr>
                    </a:p>
                  </a:txBody>
                  <a:tcPr/>
                </a:tc>
              </a:tr>
              <a:tr h="381000">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12</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Laterite Subbase/Shoulder base</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m3</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1 m3</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1.15m3 of laterite</a:t>
                      </a:r>
                      <a:endParaRPr lang="en-US" sz="1400">
                        <a:solidFill>
                          <a:srgbClr val="002060"/>
                        </a:solidFill>
                        <a:latin typeface="Times New Roman" panose="02020603050405020304" pitchFamily="18" charset="0"/>
                        <a:cs typeface="Times New Roman" panose="02020603050405020304" pitchFamily="18" charset="0"/>
                      </a:endParaRPr>
                    </a:p>
                  </a:txBody>
                  <a:tcPr/>
                </a:tc>
              </a:tr>
              <a:tr h="381000">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13</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Crush stone base course</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m3</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1 m3</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lnSpc>
                          <a:spcPct val="80000"/>
                        </a:lnSpc>
                        <a:buNone/>
                      </a:pPr>
                      <a:r>
                        <a:rPr lang="en-US" sz="1400">
                          <a:solidFill>
                            <a:srgbClr val="002060"/>
                          </a:solidFill>
                          <a:latin typeface="Times New Roman" panose="02020603050405020304" pitchFamily="18" charset="0"/>
                          <a:cs typeface="Times New Roman" panose="02020603050405020304" pitchFamily="18" charset="0"/>
                        </a:rPr>
                        <a:t>1.05m3 of crushed stone base course</a:t>
                      </a:r>
                      <a:endParaRPr lang="en-US" sz="1400">
                        <a:solidFill>
                          <a:srgbClr val="002060"/>
                        </a:solidFill>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6686"/>
          </a:xfrm>
        </p:spPr>
        <p:txBody>
          <a:bodyPr>
            <a:normAutofit/>
          </a:bodyPr>
          <a:lstStyle/>
          <a:p>
            <a:pPr algn="ctr"/>
            <a:r>
              <a:rPr lang="en-US" sz="2400" dirty="0" smtClean="0"/>
              <a:t>INTRODUCTION</a:t>
            </a:r>
            <a:endParaRPr lang="en-US" sz="2400" dirty="0"/>
          </a:p>
        </p:txBody>
      </p:sp>
      <p:sp>
        <p:nvSpPr>
          <p:cNvPr id="3" name="Content Placeholder 2"/>
          <p:cNvSpPr>
            <a:spLocks noGrp="1"/>
          </p:cNvSpPr>
          <p:nvPr>
            <p:ph idx="1"/>
          </p:nvPr>
        </p:nvSpPr>
        <p:spPr>
          <a:xfrm>
            <a:off x="676910" y="1214755"/>
            <a:ext cx="9725025" cy="5081270"/>
          </a:xfrm>
        </p:spPr>
        <p:txBody>
          <a:bodyPr>
            <a:noAutofit/>
          </a:bodyPr>
          <a:lstStyle/>
          <a:p>
            <a:pPr marL="0" indent="0" algn="just">
              <a:lnSpc>
                <a:spcPct val="100000"/>
              </a:lnSpc>
              <a:buFont typeface="Wingdings" panose="05000000000000000000" pitchFamily="2" charset="2"/>
              <a:buNone/>
            </a:pPr>
            <a:r>
              <a:rPr lang="en-US" sz="2000" dirty="0" smtClean="0">
                <a:latin typeface="Times New Roman" panose="02020603050405020304" pitchFamily="18" charset="0"/>
                <a:cs typeface="Times New Roman" panose="02020603050405020304" pitchFamily="18" charset="0"/>
              </a:rPr>
              <a:t>Project is a onetime activity with defined objectives which has to be finished in a certain period of time using limited number of resources. The project management comprises the computation of the early and the late start schedule, slack times of the activities and the allocation of the available resources over time to the execution of the activities.</a:t>
            </a:r>
            <a:endParaRPr lang="en-US" sz="2000" dirty="0" smtClean="0">
              <a:latin typeface="Times New Roman" panose="02020603050405020304" pitchFamily="18" charset="0"/>
              <a:cs typeface="Times New Roman" panose="02020603050405020304" pitchFamily="18" charset="0"/>
            </a:endParaRPr>
          </a:p>
          <a:p>
            <a:pPr marL="0" indent="0" algn="just">
              <a:lnSpc>
                <a:spcPct val="100000"/>
              </a:lnSpc>
              <a:buFont typeface="Wingdings" panose="05000000000000000000" pitchFamily="2" charset="2"/>
              <a:buNone/>
            </a:pPr>
            <a:r>
              <a:rPr lang="en-US" sz="2000" dirty="0" smtClean="0">
                <a:latin typeface="Times New Roman" panose="02020603050405020304" pitchFamily="18" charset="0"/>
                <a:cs typeface="Times New Roman" panose="02020603050405020304" pitchFamily="18" charset="0"/>
              </a:rPr>
              <a:t>Resource scheduling is the futuristic </a:t>
            </a:r>
            <a:r>
              <a:rPr lang="en-US" sz="2000" dirty="0" smtClean="0">
                <a:latin typeface="Times New Roman" panose="02020603050405020304" pitchFamily="18" charset="0"/>
                <a:cs typeface="Times New Roman" panose="02020603050405020304" pitchFamily="18" charset="0"/>
                <a:sym typeface="+mn-ea"/>
              </a:rPr>
              <a:t>planning </a:t>
            </a:r>
            <a:r>
              <a:rPr lang="en-US" sz="2000" dirty="0" smtClean="0">
                <a:latin typeface="Times New Roman" panose="02020603050405020304" pitchFamily="18" charset="0"/>
                <a:cs typeface="Times New Roman" panose="02020603050405020304" pitchFamily="18" charset="0"/>
              </a:rPr>
              <a:t>of activities that is limited by the available resources.  Resource scheduling includes resource allocation to various activities and resource leveling.  Resource leveling is a technique which is used to analyze unbalanced use of resources (usually people or equipment) over time, and resolves over-allocations or conflicts among different resources.</a:t>
            </a:r>
            <a:endParaRPr lang="en-US" sz="2000" dirty="0" smtClean="0">
              <a:latin typeface="Times New Roman" panose="02020603050405020304" pitchFamily="18" charset="0"/>
              <a:cs typeface="Times New Roman" panose="02020603050405020304" pitchFamily="18" charset="0"/>
            </a:endParaRPr>
          </a:p>
          <a:p>
            <a:pPr marL="0" indent="0" algn="just">
              <a:lnSpc>
                <a:spcPct val="100000"/>
              </a:lnSpc>
              <a:buFont typeface="Wingdings" panose="05000000000000000000" pitchFamily="2" charset="2"/>
              <a:buNone/>
            </a:pPr>
            <a:endParaRPr lang="en-US" sz="20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5429633" y="6406487"/>
            <a:ext cx="683339" cy="365125"/>
          </a:xfrm>
        </p:spPr>
        <p:txBody>
          <a:bodyPr/>
          <a:p>
            <a:r>
              <a:rPr lang="en-US" sz="1400" dirty="0">
                <a:solidFill>
                  <a:schemeClr val="tx1"/>
                </a:solidFill>
                <a:latin typeface="Times New Roman" panose="02020603050405020304" pitchFamily="18" charset="0"/>
                <a:cs typeface="Times New Roman" panose="02020603050405020304" pitchFamily="18" charset="0"/>
              </a:rPr>
              <a:t>3</a:t>
            </a:r>
            <a:endParaRPr lang="en-US" sz="1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a:spLocks noGrp="1"/>
          </p:cNvSpPr>
          <p:nvPr>
            <p:ph type="sldNum" sz="quarter" idx="12"/>
          </p:nvPr>
        </p:nvSpPr>
        <p:spPr>
          <a:xfrm>
            <a:off x="4821938" y="6137882"/>
            <a:ext cx="683339" cy="365125"/>
          </a:xfrm>
        </p:spPr>
        <p:txBody>
          <a:bodyPr/>
          <a:p>
            <a:r>
              <a:rPr lang="en-US" sz="1400" dirty="0">
                <a:solidFill>
                  <a:srgbClr val="002060"/>
                </a:solidFill>
                <a:latin typeface="Times New Roman" panose="02020603050405020304" pitchFamily="18" charset="0"/>
                <a:cs typeface="Times New Roman" panose="02020603050405020304" pitchFamily="18" charset="0"/>
              </a:rPr>
              <a:t>39</a:t>
            </a:r>
            <a:endParaRPr lang="en-US" sz="1400"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Content Placeholder 4"/>
          <p:cNvGraphicFramePr/>
          <p:nvPr>
            <p:ph idx="1"/>
          </p:nvPr>
        </p:nvGraphicFramePr>
        <p:xfrm>
          <a:off x="677545" y="366395"/>
          <a:ext cx="9217025" cy="2225040"/>
        </p:xfrm>
        <a:graphic>
          <a:graphicData uri="http://schemas.openxmlformats.org/drawingml/2006/table">
            <a:tbl>
              <a:tblPr firstRow="1" bandRow="1">
                <a:tableStyleId>{5C22544A-7EE6-4342-B048-85BDC9FD1C3A}</a:tableStyleId>
              </a:tblPr>
              <a:tblGrid>
                <a:gridCol w="630555"/>
                <a:gridCol w="3218815"/>
                <a:gridCol w="1103630"/>
                <a:gridCol w="1562735"/>
                <a:gridCol w="2701290"/>
              </a:tblGrid>
              <a:tr h="381000">
                <a:tc>
                  <a:txBody>
                    <a:bodyPr/>
                    <a:p>
                      <a:pPr>
                        <a:buNone/>
                      </a:pPr>
                      <a:r>
                        <a:rPr lang="en-US" sz="1400">
                          <a:solidFill>
                            <a:srgbClr val="002060"/>
                          </a:solidFill>
                          <a:latin typeface="Times New Roman" panose="02020603050405020304" pitchFamily="18" charset="0"/>
                          <a:cs typeface="Times New Roman" panose="02020603050405020304" pitchFamily="18" charset="0"/>
                        </a:rPr>
                        <a:t>S/N</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rgbClr val="002060"/>
                          </a:solidFill>
                          <a:latin typeface="Times New Roman" panose="02020603050405020304" pitchFamily="18" charset="0"/>
                          <a:cs typeface="Times New Roman" panose="02020603050405020304" pitchFamily="18" charset="0"/>
                        </a:rPr>
                        <a:t>Description</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rgbClr val="002060"/>
                          </a:solidFill>
                          <a:latin typeface="Times New Roman" panose="02020603050405020304" pitchFamily="18" charset="0"/>
                          <a:cs typeface="Times New Roman" panose="02020603050405020304" pitchFamily="18" charset="0"/>
                        </a:rPr>
                        <a:t>Unit</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rgbClr val="002060"/>
                          </a:solidFill>
                          <a:latin typeface="Times New Roman" panose="02020603050405020304" pitchFamily="18" charset="0"/>
                          <a:cs typeface="Times New Roman" panose="02020603050405020304" pitchFamily="18" charset="0"/>
                        </a:rPr>
                        <a:t>Qty</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rgbClr val="002060"/>
                          </a:solidFill>
                          <a:latin typeface="Times New Roman" panose="02020603050405020304" pitchFamily="18" charset="0"/>
                          <a:cs typeface="Times New Roman" panose="02020603050405020304" pitchFamily="18" charset="0"/>
                        </a:rPr>
                        <a:t>Material Breakdown</a:t>
                      </a:r>
                      <a:endParaRPr lang="en-US" sz="1400">
                        <a:solidFill>
                          <a:srgbClr val="002060"/>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rgbClr val="002060"/>
                          </a:solidFill>
                          <a:latin typeface="Times New Roman" panose="02020603050405020304" pitchFamily="18" charset="0"/>
                          <a:cs typeface="Times New Roman" panose="02020603050405020304" pitchFamily="18" charset="0"/>
                        </a:rPr>
                        <a:t>13</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rgbClr val="002060"/>
                          </a:solidFill>
                          <a:latin typeface="Times New Roman" panose="02020603050405020304" pitchFamily="18" charset="0"/>
                          <a:cs typeface="Times New Roman" panose="02020603050405020304" pitchFamily="18" charset="0"/>
                        </a:rPr>
                        <a:t>40mm Asphalt wearing course</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rgbClr val="002060"/>
                          </a:solidFill>
                          <a:latin typeface="Times New Roman" panose="02020603050405020304" pitchFamily="18" charset="0"/>
                          <a:cs typeface="Times New Roman" panose="02020603050405020304" pitchFamily="18" charset="0"/>
                        </a:rPr>
                        <a:t>m2</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rgbClr val="002060"/>
                          </a:solidFill>
                          <a:latin typeface="Times New Roman" panose="02020603050405020304" pitchFamily="18" charset="0"/>
                          <a:cs typeface="Times New Roman" panose="02020603050405020304" pitchFamily="18" charset="0"/>
                        </a:rPr>
                        <a:t>1 ton</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rgbClr val="002060"/>
                          </a:solidFill>
                          <a:latin typeface="Times New Roman" panose="02020603050405020304" pitchFamily="18" charset="0"/>
                          <a:cs typeface="Times New Roman" panose="02020603050405020304" pitchFamily="18" charset="0"/>
                        </a:rPr>
                        <a:t>0.08 - 0.96ton/m2</a:t>
                      </a:r>
                      <a:endParaRPr lang="en-US" sz="1400">
                        <a:solidFill>
                          <a:srgbClr val="002060"/>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rgbClr val="002060"/>
                          </a:solidFill>
                          <a:latin typeface="Times New Roman" panose="02020603050405020304" pitchFamily="18" charset="0"/>
                          <a:cs typeface="Times New Roman" panose="02020603050405020304" pitchFamily="18" charset="0"/>
                        </a:rPr>
                        <a:t>14</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rgbClr val="002060"/>
                          </a:solidFill>
                          <a:latin typeface="Times New Roman" panose="02020603050405020304" pitchFamily="18" charset="0"/>
                          <a:cs typeface="Times New Roman" panose="02020603050405020304" pitchFamily="18" charset="0"/>
                        </a:rPr>
                        <a:t>Prime and Sand (MC1) (180 Litres/drum) 0.9L/m2 (Spraying rate)</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buNone/>
                      </a:pPr>
                      <a:endParaRPr lang="en-US" sz="1400">
                        <a:solidFill>
                          <a:srgbClr val="002060"/>
                        </a:solidFill>
                        <a:latin typeface="Times New Roman" panose="02020603050405020304" pitchFamily="18" charset="0"/>
                        <a:cs typeface="Times New Roman" panose="02020603050405020304" pitchFamily="18" charset="0"/>
                      </a:endParaRPr>
                    </a:p>
                    <a:p>
                      <a:pPr>
                        <a:buNone/>
                      </a:pPr>
                      <a:r>
                        <a:rPr lang="en-US" sz="1400">
                          <a:solidFill>
                            <a:srgbClr val="002060"/>
                          </a:solidFill>
                          <a:latin typeface="Times New Roman" panose="02020603050405020304" pitchFamily="18" charset="0"/>
                          <a:cs typeface="Times New Roman" panose="02020603050405020304" pitchFamily="18" charset="0"/>
                        </a:rPr>
                        <a:t>m2</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buNone/>
                      </a:pPr>
                      <a:endParaRPr lang="en-US" sz="1400">
                        <a:solidFill>
                          <a:srgbClr val="002060"/>
                        </a:solidFill>
                        <a:latin typeface="Times New Roman" panose="02020603050405020304" pitchFamily="18" charset="0"/>
                        <a:cs typeface="Times New Roman" panose="02020603050405020304" pitchFamily="18" charset="0"/>
                      </a:endParaRPr>
                    </a:p>
                    <a:p>
                      <a:pPr>
                        <a:buNone/>
                      </a:pPr>
                      <a:r>
                        <a:rPr lang="en-US" sz="1400">
                          <a:solidFill>
                            <a:srgbClr val="002060"/>
                          </a:solidFill>
                          <a:latin typeface="Times New Roman" panose="02020603050405020304" pitchFamily="18" charset="0"/>
                          <a:cs typeface="Times New Roman" panose="02020603050405020304" pitchFamily="18" charset="0"/>
                        </a:rPr>
                        <a:t>1m2</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buNone/>
                      </a:pPr>
                      <a:endParaRPr lang="en-US" sz="1400">
                        <a:solidFill>
                          <a:srgbClr val="002060"/>
                        </a:solidFill>
                        <a:latin typeface="Times New Roman" panose="02020603050405020304" pitchFamily="18" charset="0"/>
                        <a:cs typeface="Times New Roman" panose="02020603050405020304" pitchFamily="18" charset="0"/>
                      </a:endParaRPr>
                    </a:p>
                    <a:p>
                      <a:pPr>
                        <a:buNone/>
                      </a:pPr>
                      <a:r>
                        <a:rPr lang="en-US" sz="1400">
                          <a:solidFill>
                            <a:srgbClr val="002060"/>
                          </a:solidFill>
                          <a:latin typeface="Times New Roman" panose="02020603050405020304" pitchFamily="18" charset="0"/>
                          <a:cs typeface="Times New Roman" panose="02020603050405020304" pitchFamily="18" charset="0"/>
                        </a:rPr>
                        <a:t>0.95/m2 MC1</a:t>
                      </a:r>
                      <a:endParaRPr lang="en-US" sz="1400">
                        <a:solidFill>
                          <a:srgbClr val="002060"/>
                        </a:solidFill>
                        <a:latin typeface="Times New Roman" panose="02020603050405020304" pitchFamily="18" charset="0"/>
                        <a:cs typeface="Times New Roman" panose="02020603050405020304" pitchFamily="18" charset="0"/>
                      </a:endParaRPr>
                    </a:p>
                    <a:p>
                      <a:pPr>
                        <a:buNone/>
                      </a:pPr>
                      <a:r>
                        <a:rPr lang="en-US" sz="1400">
                          <a:solidFill>
                            <a:srgbClr val="002060"/>
                          </a:solidFill>
                          <a:latin typeface="Times New Roman" panose="02020603050405020304" pitchFamily="18" charset="0"/>
                          <a:cs typeface="Times New Roman" panose="02020603050405020304" pitchFamily="18" charset="0"/>
                        </a:rPr>
                        <a:t>0.007 ton of fine aggregate</a:t>
                      </a:r>
                      <a:endParaRPr lang="en-US" sz="1400">
                        <a:solidFill>
                          <a:srgbClr val="002060"/>
                        </a:solidFill>
                        <a:latin typeface="Times New Roman" panose="02020603050405020304" pitchFamily="18" charset="0"/>
                        <a:cs typeface="Times New Roman" panose="02020603050405020304" pitchFamily="18" charset="0"/>
                      </a:endParaRPr>
                    </a:p>
                  </a:txBody>
                  <a:tcPr/>
                </a:tc>
              </a:tr>
              <a:tr h="381000">
                <a:tc>
                  <a:txBody>
                    <a:bodyPr/>
                    <a:p>
                      <a:pPr>
                        <a:buNone/>
                      </a:pPr>
                      <a:r>
                        <a:rPr lang="en-US" sz="1400">
                          <a:solidFill>
                            <a:srgbClr val="002060"/>
                          </a:solidFill>
                          <a:latin typeface="Times New Roman" panose="02020603050405020304" pitchFamily="18" charset="0"/>
                          <a:cs typeface="Times New Roman" panose="02020603050405020304" pitchFamily="18" charset="0"/>
                        </a:rPr>
                        <a:t>15</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buNone/>
                      </a:pPr>
                      <a:r>
                        <a:rPr lang="en-US" sz="1400">
                          <a:solidFill>
                            <a:srgbClr val="002060"/>
                          </a:solidFill>
                          <a:latin typeface="Times New Roman" panose="02020603050405020304" pitchFamily="18" charset="0"/>
                          <a:cs typeface="Times New Roman" panose="02020603050405020304" pitchFamily="18" charset="0"/>
                        </a:rPr>
                        <a:t>Surface dressing of shoulder (S 125 at 1.2L/m2)</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buNone/>
                      </a:pPr>
                      <a:endParaRPr lang="en-US" sz="1400">
                        <a:solidFill>
                          <a:srgbClr val="002060"/>
                        </a:solidFill>
                        <a:latin typeface="Times New Roman" panose="02020603050405020304" pitchFamily="18" charset="0"/>
                        <a:cs typeface="Times New Roman" panose="02020603050405020304" pitchFamily="18" charset="0"/>
                      </a:endParaRPr>
                    </a:p>
                    <a:p>
                      <a:pPr>
                        <a:buNone/>
                      </a:pPr>
                      <a:r>
                        <a:rPr lang="en-US" sz="1400">
                          <a:solidFill>
                            <a:srgbClr val="002060"/>
                          </a:solidFill>
                          <a:latin typeface="Times New Roman" panose="02020603050405020304" pitchFamily="18" charset="0"/>
                          <a:cs typeface="Times New Roman" panose="02020603050405020304" pitchFamily="18" charset="0"/>
                        </a:rPr>
                        <a:t>m2</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buNone/>
                      </a:pPr>
                      <a:endParaRPr lang="en-US" sz="1400">
                        <a:solidFill>
                          <a:srgbClr val="002060"/>
                        </a:solidFill>
                        <a:latin typeface="Times New Roman" panose="02020603050405020304" pitchFamily="18" charset="0"/>
                        <a:cs typeface="Times New Roman" panose="02020603050405020304" pitchFamily="18" charset="0"/>
                      </a:endParaRPr>
                    </a:p>
                    <a:p>
                      <a:pPr>
                        <a:buNone/>
                      </a:pPr>
                      <a:r>
                        <a:rPr lang="en-US" sz="1400">
                          <a:solidFill>
                            <a:srgbClr val="002060"/>
                          </a:solidFill>
                          <a:latin typeface="Times New Roman" panose="02020603050405020304" pitchFamily="18" charset="0"/>
                          <a:cs typeface="Times New Roman" panose="02020603050405020304" pitchFamily="18" charset="0"/>
                        </a:rPr>
                        <a:t>1m2</a:t>
                      </a:r>
                      <a:endParaRPr lang="en-US" sz="1400">
                        <a:solidFill>
                          <a:srgbClr val="002060"/>
                        </a:solidFill>
                        <a:latin typeface="Times New Roman" panose="02020603050405020304" pitchFamily="18" charset="0"/>
                        <a:cs typeface="Times New Roman" panose="02020603050405020304" pitchFamily="18" charset="0"/>
                      </a:endParaRPr>
                    </a:p>
                  </a:txBody>
                  <a:tcPr/>
                </a:tc>
                <a:tc>
                  <a:txBody>
                    <a:bodyPr/>
                    <a:p>
                      <a:pPr>
                        <a:buNone/>
                      </a:pPr>
                      <a:endParaRPr lang="en-US" sz="1400">
                        <a:solidFill>
                          <a:srgbClr val="002060"/>
                        </a:solidFill>
                        <a:latin typeface="Times New Roman" panose="02020603050405020304" pitchFamily="18" charset="0"/>
                        <a:cs typeface="Times New Roman" panose="02020603050405020304" pitchFamily="18" charset="0"/>
                      </a:endParaRPr>
                    </a:p>
                    <a:p>
                      <a:pPr>
                        <a:buNone/>
                      </a:pPr>
                      <a:r>
                        <a:rPr lang="en-US" sz="1400">
                          <a:solidFill>
                            <a:srgbClr val="002060"/>
                          </a:solidFill>
                          <a:latin typeface="Times New Roman" panose="02020603050405020304" pitchFamily="18" charset="0"/>
                          <a:cs typeface="Times New Roman" panose="02020603050405020304" pitchFamily="18" charset="0"/>
                        </a:rPr>
                        <a:t>0.28 tons of granite</a:t>
                      </a:r>
                      <a:endParaRPr lang="en-US" sz="1400">
                        <a:solidFill>
                          <a:srgbClr val="002060"/>
                        </a:solidFill>
                        <a:latin typeface="Times New Roman" panose="02020603050405020304" pitchFamily="18" charset="0"/>
                        <a:cs typeface="Times New Roman" panose="02020603050405020304" pitchFamily="18" charset="0"/>
                      </a:endParaRPr>
                    </a:p>
                    <a:p>
                      <a:pPr>
                        <a:buNone/>
                      </a:pPr>
                      <a:r>
                        <a:rPr lang="en-US" sz="1400">
                          <a:solidFill>
                            <a:srgbClr val="002060"/>
                          </a:solidFill>
                          <a:latin typeface="Times New Roman" panose="02020603050405020304" pitchFamily="18" charset="0"/>
                          <a:cs typeface="Times New Roman" panose="02020603050405020304" pitchFamily="18" charset="0"/>
                        </a:rPr>
                        <a:t>1.3 Litres/m2 of S125</a:t>
                      </a:r>
                      <a:endParaRPr lang="en-US" sz="1400">
                        <a:solidFill>
                          <a:srgbClr val="002060"/>
                        </a:solidFill>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77545" y="223520"/>
            <a:ext cx="8596630" cy="492760"/>
          </a:xfrm>
        </p:spPr>
        <p:txBody>
          <a:bodyPr>
            <a:normAutofit fontScale="90000"/>
          </a:bodyPr>
          <a:p>
            <a:r>
              <a:rPr lang="en-US" sz="2110">
                <a:solidFill>
                  <a:schemeClr val="tx1"/>
                </a:solidFill>
                <a:latin typeface="Times New Roman" panose="02020603050405020304" pitchFamily="18" charset="0"/>
                <a:cs typeface="Times New Roman" panose="02020603050405020304" pitchFamily="18" charset="0"/>
                <a:sym typeface="+mn-ea"/>
              </a:rPr>
              <a:t>   Summary of work groups and schedule</a:t>
            </a:r>
            <a:br>
              <a:rPr lang="en-US" sz="1900">
                <a:solidFill>
                  <a:schemeClr val="tx1"/>
                </a:solidFill>
                <a:latin typeface="Times New Roman" panose="02020603050405020304" pitchFamily="18" charset="0"/>
                <a:cs typeface="Times New Roman" panose="02020603050405020304" pitchFamily="18" charset="0"/>
              </a:rPr>
            </a:br>
            <a:endParaRPr lang="en-US" sz="190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5650613" y="6317587"/>
            <a:ext cx="683339" cy="365125"/>
          </a:xfrm>
        </p:spPr>
        <p:txBody>
          <a:bodyPr/>
          <a:p>
            <a:r>
              <a:rPr lang="en-US" sz="1400" dirty="0">
                <a:solidFill>
                  <a:schemeClr val="tx1"/>
                </a:solidFill>
                <a:latin typeface="Times New Roman" panose="02020603050405020304" pitchFamily="18" charset="0"/>
                <a:cs typeface="Times New Roman" panose="02020603050405020304" pitchFamily="18" charset="0"/>
              </a:rPr>
              <a:t>40</a:t>
            </a: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Content Placeholder 4"/>
          <p:cNvGraphicFramePr/>
          <p:nvPr>
            <p:ph idx="1"/>
          </p:nvPr>
        </p:nvGraphicFramePr>
        <p:xfrm>
          <a:off x="877570" y="716915"/>
          <a:ext cx="8596630" cy="5288280"/>
        </p:xfrm>
        <a:graphic>
          <a:graphicData uri="http://schemas.openxmlformats.org/drawingml/2006/table">
            <a:tbl>
              <a:tblPr firstRow="1" bandRow="1">
                <a:tableStyleId>{5C22544A-7EE6-4342-B048-85BDC9FD1C3A}</a:tableStyleId>
              </a:tblPr>
              <a:tblGrid>
                <a:gridCol w="983615"/>
                <a:gridCol w="1821815"/>
                <a:gridCol w="899795"/>
                <a:gridCol w="1906270"/>
                <a:gridCol w="1066800"/>
                <a:gridCol w="1918335"/>
              </a:tblGrid>
              <a:tr h="381000">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Work group</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Type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Start month</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Location</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End month</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Remarks</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01</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Earthmoving</a:t>
                      </a:r>
                      <a:endParaRPr lang="en-US" sz="1400">
                        <a:solidFill>
                          <a:schemeClr val="tx1"/>
                        </a:solidFill>
                        <a:latin typeface="Times New Roman" panose="02020603050405020304" pitchFamily="18" charset="0"/>
                        <a:cs typeface="Times New Roman" panose="02020603050405020304" pitchFamily="18" charset="0"/>
                      </a:endParaRPr>
                    </a:p>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(Site clearance)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03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Existing road and new road</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04</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02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Concrete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03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sym typeface="+mn-ea"/>
                        </a:rPr>
                        <a:t>Existing road and new road</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endParaRPr lang="en-US" sz="1400">
                        <a:solidFill>
                          <a:schemeClr val="tx1"/>
                        </a:solidFill>
                        <a:latin typeface="Times New Roman" panose="02020603050405020304" pitchFamily="18" charset="0"/>
                        <a:cs typeface="Times New Roman" panose="02020603050405020304" pitchFamily="18" charset="0"/>
                      </a:endParaRPr>
                    </a:p>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30</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03</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Earthmoving</a:t>
                      </a:r>
                      <a:endParaRPr lang="en-US" sz="1400">
                        <a:solidFill>
                          <a:schemeClr val="tx1"/>
                        </a:solidFill>
                        <a:latin typeface="Times New Roman" panose="02020603050405020304" pitchFamily="18" charset="0"/>
                        <a:cs typeface="Times New Roman" panose="02020603050405020304" pitchFamily="18" charset="0"/>
                      </a:endParaRPr>
                    </a:p>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(Scarification)</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04</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sym typeface="+mn-ea"/>
                        </a:rPr>
                        <a:t>Existing road </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05</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3b</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Earthmoving</a:t>
                      </a:r>
                      <a:endParaRPr lang="en-US" sz="1400">
                        <a:solidFill>
                          <a:schemeClr val="tx1"/>
                        </a:solidFill>
                        <a:latin typeface="Times New Roman" panose="02020603050405020304" pitchFamily="18" charset="0"/>
                        <a:cs typeface="Times New Roman" panose="02020603050405020304" pitchFamily="18" charset="0"/>
                      </a:endParaRPr>
                    </a:p>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(Cut to spoil/fill etc)</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04</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sym typeface="+mn-ea"/>
                        </a:rPr>
                        <a:t> New road</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08</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The disbanded</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04</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Earthmoving</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05</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sym typeface="+mn-ea"/>
                        </a:rPr>
                        <a:t>Existing road and new road</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endParaRPr lang="en-US" sz="1400">
                        <a:solidFill>
                          <a:schemeClr val="tx1"/>
                        </a:solidFill>
                        <a:latin typeface="Times New Roman" panose="02020603050405020304" pitchFamily="18" charset="0"/>
                        <a:cs typeface="Times New Roman" panose="02020603050405020304" pitchFamily="18" charset="0"/>
                      </a:endParaRPr>
                    </a:p>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20</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Reduced strength between months 9 - 15</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05</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Earthmoving</a:t>
                      </a:r>
                      <a:endParaRPr lang="en-US" sz="1400">
                        <a:solidFill>
                          <a:schemeClr val="tx1"/>
                        </a:solidFill>
                        <a:latin typeface="Times New Roman" panose="02020603050405020304" pitchFamily="18" charset="0"/>
                        <a:cs typeface="Times New Roman" panose="02020603050405020304" pitchFamily="18" charset="0"/>
                      </a:endParaRPr>
                    </a:p>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(Cut to spoil/fill etc)</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06</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sym typeface="+mn-ea"/>
                        </a:rPr>
                        <a:t> New road</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28</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Expanded group 03</a:t>
                      </a: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06</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Stone base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07</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sym typeface="+mn-ea"/>
                        </a:rPr>
                        <a:t>Existing road and new road</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endParaRPr lang="en-US" sz="1400">
                        <a:solidFill>
                          <a:schemeClr val="tx1"/>
                        </a:solidFill>
                        <a:latin typeface="Times New Roman" panose="02020603050405020304" pitchFamily="18" charset="0"/>
                        <a:cs typeface="Times New Roman" panose="02020603050405020304" pitchFamily="18" charset="0"/>
                      </a:endParaRPr>
                    </a:p>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24</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07</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Asphalt</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12</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sym typeface="+mn-ea"/>
                        </a:rPr>
                        <a:t>Existing road and new road</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endParaRPr lang="en-US" sz="1400">
                        <a:solidFill>
                          <a:schemeClr val="tx1"/>
                        </a:solidFill>
                        <a:latin typeface="Times New Roman" panose="02020603050405020304" pitchFamily="18" charset="0"/>
                        <a:cs typeface="Times New Roman" panose="02020603050405020304" pitchFamily="18" charset="0"/>
                      </a:endParaRPr>
                    </a:p>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29</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08</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Concrete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16</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sym typeface="+mn-ea"/>
                        </a:rPr>
                        <a:t>Existing road and new road</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endParaRPr lang="en-US" sz="1400">
                        <a:solidFill>
                          <a:schemeClr val="tx1"/>
                        </a:solidFill>
                        <a:latin typeface="Times New Roman" panose="02020603050405020304" pitchFamily="18" charset="0"/>
                        <a:cs typeface="Times New Roman" panose="02020603050405020304" pitchFamily="18" charset="0"/>
                      </a:endParaRPr>
                    </a:p>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30</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endParaRPr lang="en-US" sz="1400">
                        <a:solidFill>
                          <a:schemeClr val="tx1"/>
                        </a:solidFill>
                        <a:latin typeface="Times New Roman" panose="02020603050405020304" pitchFamily="18" charset="0"/>
                        <a:cs typeface="Times New Roman" panose="02020603050405020304" pitchFamily="18" charset="0"/>
                      </a:endParaRPr>
                    </a:p>
                  </a:txBody>
                  <a:tcPr/>
                </a:tc>
              </a:tr>
              <a:tr h="381000">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09</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Bridge</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04</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sym typeface="+mn-ea"/>
                        </a:rPr>
                        <a:t>New road</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20</a:t>
                      </a:r>
                      <a:endParaRPr lang="en-US" sz="1400">
                        <a:solidFill>
                          <a:schemeClr val="tx1"/>
                        </a:solidFill>
                        <a:latin typeface="Times New Roman" panose="02020603050405020304" pitchFamily="18" charset="0"/>
                        <a:cs typeface="Times New Roman" panose="02020603050405020304" pitchFamily="18" charset="0"/>
                      </a:endParaRPr>
                    </a:p>
                  </a:txBody>
                  <a:tcPr/>
                </a:tc>
                <a:tc>
                  <a:txBody>
                    <a:bodyPr/>
                    <a:p>
                      <a:pPr>
                        <a:lnSpc>
                          <a:spcPct val="90000"/>
                        </a:lnSpc>
                        <a:buNone/>
                      </a:pPr>
                      <a:r>
                        <a:rPr lang="en-US" sz="1400">
                          <a:solidFill>
                            <a:schemeClr val="tx1"/>
                          </a:solidFill>
                          <a:latin typeface="Times New Roman" panose="02020603050405020304" pitchFamily="18" charset="0"/>
                          <a:cs typeface="Times New Roman" panose="02020603050405020304" pitchFamily="18" charset="0"/>
                        </a:rPr>
                        <a:t>Reduced strength between 9 - 15</a:t>
                      </a:r>
                      <a:endParaRPr lang="en-US" sz="140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a:spLocks noGrp="1"/>
          </p:cNvSpPr>
          <p:nvPr>
            <p:ph type="sldNum" sz="quarter" idx="12"/>
          </p:nvPr>
        </p:nvSpPr>
        <p:spPr>
          <a:xfrm>
            <a:off x="5655693" y="6207097"/>
            <a:ext cx="683339" cy="365125"/>
          </a:xfrm>
        </p:spPr>
        <p:txBody>
          <a:bodyPr/>
          <a:p>
            <a:r>
              <a:rPr lang="en-US" sz="1400" dirty="0">
                <a:solidFill>
                  <a:schemeClr val="tx1"/>
                </a:solidFill>
                <a:latin typeface="Times New Roman" panose="02020603050405020304" pitchFamily="18" charset="0"/>
                <a:cs typeface="Times New Roman" panose="02020603050405020304" pitchFamily="18" charset="0"/>
              </a:rPr>
              <a:t>41</a:t>
            </a:r>
            <a:endParaRPr lang="en-US" sz="1400" dirty="0">
              <a:solidFill>
                <a:schemeClr val="tx1"/>
              </a:solidFill>
              <a:latin typeface="Times New Roman" panose="02020603050405020304" pitchFamily="18" charset="0"/>
              <a:cs typeface="Times New Roman" panose="02020603050405020304" pitchFamily="18" charset="0"/>
            </a:endParaRPr>
          </a:p>
        </p:txBody>
      </p:sp>
      <p:pic>
        <p:nvPicPr>
          <p:cNvPr id="5" name="Content Placeholder 4" descr="Projects_001"/>
          <p:cNvPicPr>
            <a:picLocks noChangeAspect="1"/>
          </p:cNvPicPr>
          <p:nvPr>
            <p:ph idx="1"/>
          </p:nvPr>
        </p:nvPicPr>
        <p:blipFill>
          <a:blip r:embed="rId1"/>
          <a:stretch>
            <a:fillRect/>
          </a:stretch>
        </p:blipFill>
        <p:spPr>
          <a:xfrm>
            <a:off x="558165" y="174625"/>
            <a:ext cx="10878185" cy="60325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88035" y="222885"/>
            <a:ext cx="8596630" cy="865505"/>
          </a:xfrm>
        </p:spPr>
        <p:txBody>
          <a:bodyPr/>
          <a:p>
            <a:pPr algn="ctr"/>
            <a:r>
              <a:rPr lang="en-US" sz="2400" u="sng">
                <a:solidFill>
                  <a:schemeClr val="accent4"/>
                </a:solidFill>
                <a:latin typeface="Times New Roman" panose="02020603050405020304" pitchFamily="18" charset="0"/>
                <a:cs typeface="Times New Roman" panose="02020603050405020304" pitchFamily="18" charset="0"/>
              </a:rPr>
              <a:t>COST ESTIMATION</a:t>
            </a:r>
            <a:br>
              <a:rPr lang="en-US" sz="2400" u="sng">
                <a:solidFill>
                  <a:schemeClr val="accent4"/>
                </a:solidFill>
                <a:latin typeface="Times New Roman" panose="02020603050405020304" pitchFamily="18" charset="0"/>
                <a:cs typeface="Times New Roman" panose="02020603050405020304" pitchFamily="18" charset="0"/>
              </a:rPr>
            </a:br>
            <a:r>
              <a:rPr lang="en-US" sz="2400" u="sng">
                <a:solidFill>
                  <a:schemeClr val="accent4"/>
                </a:solidFill>
                <a:latin typeface="Times New Roman" panose="02020603050405020304" pitchFamily="18" charset="0"/>
                <a:cs typeface="Times New Roman" panose="02020603050405020304" pitchFamily="18" charset="0"/>
              </a:rPr>
              <a:t>Unit Cost Estimating Method</a:t>
            </a:r>
            <a:endParaRPr lang="en-US" sz="2400" u="sng">
              <a:solidFill>
                <a:schemeClr val="accent4"/>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77595" y="1181735"/>
            <a:ext cx="8721090" cy="4859655"/>
          </a:xfrm>
        </p:spPr>
        <p:txBody>
          <a:bodyPr>
            <a:normAutofit lnSpcReduction="20000"/>
          </a:bodyPr>
          <a:p>
            <a:pPr marL="0" indent="0">
              <a:buNone/>
            </a:pPr>
            <a:r>
              <a:rPr lang="en-US" sz="1900" b="1" u="sng">
                <a:latin typeface="Times New Roman" panose="02020603050405020304" pitchFamily="18" charset="0"/>
                <a:cs typeface="Times New Roman" panose="02020603050405020304" pitchFamily="18" charset="0"/>
              </a:rPr>
              <a:t>Project Estimate</a:t>
            </a:r>
            <a:endParaRPr lang="en-US" sz="1900" b="1" u="sng">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A. Direct Cost (Quantity dependent Costs)</a:t>
            </a:r>
            <a:endParaRPr lang="en-US" sz="1900">
              <a:latin typeface="Times New Roman" panose="02020603050405020304" pitchFamily="18" charset="0"/>
              <a:cs typeface="Times New Roman" panose="02020603050405020304" pitchFamily="18" charset="0"/>
            </a:endParaRPr>
          </a:p>
          <a:p>
            <a:pPr marL="0" indent="0">
              <a:buNone/>
            </a:pPr>
            <a:r>
              <a:rPr lang="en-US" sz="1900" b="1">
                <a:latin typeface="Times New Roman" panose="02020603050405020304" pitchFamily="18" charset="0"/>
                <a:cs typeface="Times New Roman" panose="02020603050405020304" pitchFamily="18" charset="0"/>
              </a:rPr>
              <a:t>	</a:t>
            </a:r>
            <a:r>
              <a:rPr lang="en-US" sz="1900">
                <a:latin typeface="Times New Roman" panose="02020603050405020304" pitchFamily="18" charset="0"/>
                <a:cs typeface="Times New Roman" panose="02020603050405020304" pitchFamily="18" charset="0"/>
              </a:rPr>
              <a:t>i. Labour</a:t>
            </a:r>
            <a:endParaRPr lang="en-US" sz="1900">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ii. Equipment/Plant</a:t>
            </a:r>
            <a:endParaRPr lang="en-US" sz="1900">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iii. Fuel &amp; Lubricants		Net Cost</a:t>
            </a:r>
            <a:endParaRPr lang="en-US" sz="1900">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iv. Materials</a:t>
            </a:r>
            <a:endParaRPr lang="en-US" sz="1900">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v. Subcontractor</a:t>
            </a:r>
            <a:endParaRPr lang="en-US" sz="1900">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B. Indirect Cost (time dependent costs)</a:t>
            </a:r>
            <a:endParaRPr lang="en-US" sz="1900">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1. </a:t>
            </a:r>
            <a:r>
              <a:rPr lang="en-US" sz="1900" b="1" u="sng">
                <a:latin typeface="Times New Roman" panose="02020603050405020304" pitchFamily="18" charset="0"/>
                <a:cs typeface="Times New Roman" panose="02020603050405020304" pitchFamily="18" charset="0"/>
              </a:rPr>
              <a:t>Mobilization and demobilization</a:t>
            </a:r>
            <a:endParaRPr lang="en-US" sz="1900" b="1" u="sng">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i. Transport to site of plant and Equipment</a:t>
            </a:r>
            <a:endParaRPr lang="en-US" sz="1900">
              <a:latin typeface="Times New Roman" panose="02020603050405020304" pitchFamily="18" charset="0"/>
              <a:cs typeface="Times New Roman" panose="02020603050405020304" pitchFamily="18" charset="0"/>
            </a:endParaRPr>
          </a:p>
          <a:p>
            <a:pPr marL="0" indent="0">
              <a:buNone/>
            </a:pPr>
            <a:r>
              <a:rPr lang="en-US" sz="1900" b="1">
                <a:latin typeface="Times New Roman" panose="02020603050405020304" pitchFamily="18" charset="0"/>
                <a:cs typeface="Times New Roman" panose="02020603050405020304" pitchFamily="18" charset="0"/>
              </a:rPr>
              <a:t>		</a:t>
            </a:r>
            <a:r>
              <a:rPr lang="en-US" sz="1900">
                <a:latin typeface="Times New Roman" panose="02020603050405020304" pitchFamily="18" charset="0"/>
                <a:cs typeface="Times New Roman" panose="02020603050405020304" pitchFamily="18" charset="0"/>
              </a:rPr>
              <a:t>ii. Camp erection (living quarters etc)</a:t>
            </a:r>
            <a:endParaRPr lang="en-US" sz="1900">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iii. Site/Yard Installation</a:t>
            </a:r>
            <a:endParaRPr lang="en-US" sz="1900">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iv. Demolization</a:t>
            </a:r>
            <a:endParaRPr lang="en-US" sz="19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4601593" y="6221067"/>
            <a:ext cx="683339" cy="365125"/>
          </a:xfrm>
        </p:spPr>
        <p:txBody>
          <a:bodyPr/>
          <a:p>
            <a:r>
              <a:rPr lang="en-US" sz="1400" dirty="0">
                <a:solidFill>
                  <a:schemeClr val="tx1"/>
                </a:solidFill>
                <a:latin typeface="Times New Roman" panose="02020603050405020304" pitchFamily="18" charset="0"/>
                <a:cs typeface="Times New Roman" panose="02020603050405020304" pitchFamily="18" charset="0"/>
              </a:rPr>
              <a:t>42</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5" name="Right Brace 4"/>
          <p:cNvSpPr/>
          <p:nvPr/>
        </p:nvSpPr>
        <p:spPr>
          <a:xfrm>
            <a:off x="3872865" y="1970405"/>
            <a:ext cx="144780" cy="12566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77545" y="338455"/>
            <a:ext cx="9465945" cy="5702935"/>
          </a:xfrm>
        </p:spPr>
        <p:txBody>
          <a:bodyPr>
            <a:normAutofit lnSpcReduction="10000"/>
          </a:bodyPr>
          <a:p>
            <a:pPr marL="0" indent="0">
              <a:buNone/>
            </a:pPr>
            <a:r>
              <a:rPr lang="en-US"/>
              <a:t>	</a:t>
            </a:r>
            <a:r>
              <a:rPr lang="en-US" sz="1900">
                <a:latin typeface="Times New Roman" panose="02020603050405020304" pitchFamily="18" charset="0"/>
                <a:cs typeface="Times New Roman" panose="02020603050405020304" pitchFamily="18" charset="0"/>
              </a:rPr>
              <a:t>2. </a:t>
            </a:r>
            <a:r>
              <a:rPr lang="en-US" sz="1900" b="1" u="sng">
                <a:latin typeface="Times New Roman" panose="02020603050405020304" pitchFamily="18" charset="0"/>
                <a:cs typeface="Times New Roman" panose="02020603050405020304" pitchFamily="18" charset="0"/>
              </a:rPr>
              <a:t>Running Cost</a:t>
            </a:r>
            <a:endParaRPr lang="en-US" sz="1900" b="1">
              <a:latin typeface="Times New Roman" panose="02020603050405020304" pitchFamily="18" charset="0"/>
              <a:cs typeface="Times New Roman" panose="02020603050405020304" pitchFamily="18" charset="0"/>
            </a:endParaRPr>
          </a:p>
          <a:p>
            <a:pPr marL="0" indent="0">
              <a:buNone/>
            </a:pPr>
            <a:r>
              <a:rPr lang="en-US" sz="1900" b="1">
                <a:latin typeface="Times New Roman" panose="02020603050405020304" pitchFamily="18" charset="0"/>
                <a:cs typeface="Times New Roman" panose="02020603050405020304" pitchFamily="18" charset="0"/>
              </a:rPr>
              <a:t>		</a:t>
            </a:r>
            <a:r>
              <a:rPr lang="en-US" sz="1900">
                <a:latin typeface="Times New Roman" panose="02020603050405020304" pitchFamily="18" charset="0"/>
                <a:cs typeface="Times New Roman" panose="02020603050405020304" pitchFamily="18" charset="0"/>
              </a:rPr>
              <a:t>i.</a:t>
            </a:r>
            <a:r>
              <a:rPr lang="en-US" sz="1900" b="1">
                <a:latin typeface="Times New Roman" panose="02020603050405020304" pitchFamily="18" charset="0"/>
                <a:cs typeface="Times New Roman" panose="02020603050405020304" pitchFamily="18" charset="0"/>
              </a:rPr>
              <a:t> </a:t>
            </a:r>
            <a:r>
              <a:rPr lang="en-US" sz="1900">
                <a:latin typeface="Times New Roman" panose="02020603050405020304" pitchFamily="18" charset="0"/>
                <a:cs typeface="Times New Roman" panose="02020603050405020304" pitchFamily="18" charset="0"/>
              </a:rPr>
              <a:t>Rental Costs (Properties and Utilities)</a:t>
            </a:r>
            <a:endParaRPr lang="en-US" sz="1900">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ii. Camp Staff Cost (Running of Camp)</a:t>
            </a:r>
            <a:endParaRPr lang="en-US" sz="1900">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iii. Office Administration Staff and Security</a:t>
            </a:r>
            <a:endParaRPr lang="en-US" sz="1900">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iv. Drivers</a:t>
            </a:r>
            <a:endParaRPr lang="en-US" sz="1900">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v. Support Technical Staff</a:t>
            </a:r>
            <a:endParaRPr lang="en-US" sz="1900">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vi. Small Tools and Equipment</a:t>
            </a:r>
            <a:endParaRPr lang="en-US" sz="1900">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vii. Laboratory Consumables</a:t>
            </a:r>
            <a:endParaRPr lang="en-US" sz="1900">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viii. Office Expenses</a:t>
            </a:r>
            <a:endParaRPr lang="en-US" sz="1900">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3. </a:t>
            </a:r>
            <a:r>
              <a:rPr lang="en-US" sz="1900" b="1" u="sng">
                <a:latin typeface="Times New Roman" panose="02020603050405020304" pitchFamily="18" charset="0"/>
                <a:cs typeface="Times New Roman" panose="02020603050405020304" pitchFamily="18" charset="0"/>
              </a:rPr>
              <a:t>Supervision Cost</a:t>
            </a:r>
            <a:endParaRPr lang="en-US" sz="1900" b="1" u="sng">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i. Expatriate Personnel Requirement</a:t>
            </a:r>
            <a:endParaRPr lang="en-US" sz="1900">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ii. Local Senoir Staff</a:t>
            </a:r>
            <a:endParaRPr lang="en-US" sz="1900">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iii. Travel Cost for International Trips</a:t>
            </a:r>
            <a:endParaRPr lang="en-US" sz="1900">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iv. Travel Cost for Local Trips</a:t>
            </a:r>
            <a:endParaRPr lang="en-US" sz="1900">
              <a:latin typeface="Times New Roman" panose="02020603050405020304" pitchFamily="18" charset="0"/>
              <a:cs typeface="Times New Roman" panose="02020603050405020304" pitchFamily="18" charset="0"/>
            </a:endParaRPr>
          </a:p>
          <a:p>
            <a:pPr marL="0" indent="0">
              <a:buNone/>
            </a:pPr>
            <a:endParaRPr lang="en-US" sz="1900" b="1">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4946398" y="6193127"/>
            <a:ext cx="683339" cy="365125"/>
          </a:xfrm>
        </p:spPr>
        <p:txBody>
          <a:bodyPr/>
          <a:p>
            <a:r>
              <a:rPr lang="en-US" sz="1400" dirty="0">
                <a:solidFill>
                  <a:schemeClr val="tx1"/>
                </a:solidFill>
                <a:latin typeface="Times New Roman" panose="02020603050405020304" pitchFamily="18" charset="0"/>
                <a:cs typeface="Times New Roman" panose="02020603050405020304" pitchFamily="18" charset="0"/>
              </a:rPr>
              <a:t>43</a:t>
            </a:r>
            <a:endParaRPr lang="en-US" sz="1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77545" y="559435"/>
            <a:ext cx="9051290" cy="5481955"/>
          </a:xfrm>
        </p:spPr>
        <p:txBody>
          <a:bodyPr/>
          <a:p>
            <a:pPr marL="0" indent="0">
              <a:buNone/>
            </a:pPr>
            <a:r>
              <a:rPr lang="en-US"/>
              <a:t>	</a:t>
            </a:r>
            <a:r>
              <a:rPr lang="en-US" sz="1900">
                <a:latin typeface="Times New Roman" panose="02020603050405020304" pitchFamily="18" charset="0"/>
                <a:cs typeface="Times New Roman" panose="02020603050405020304" pitchFamily="18" charset="0"/>
              </a:rPr>
              <a:t>4. </a:t>
            </a:r>
            <a:r>
              <a:rPr lang="en-US" sz="1900" b="1" u="sng">
                <a:latin typeface="Times New Roman" panose="02020603050405020304" pitchFamily="18" charset="0"/>
                <a:cs typeface="Times New Roman" panose="02020603050405020304" pitchFamily="18" charset="0"/>
              </a:rPr>
              <a:t>Overhead and Profit</a:t>
            </a:r>
            <a:endParaRPr lang="en-US" sz="1900" b="1" u="sng">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i. Insurance (All risk)</a:t>
            </a:r>
            <a:endParaRPr lang="en-US" sz="1900">
              <a:latin typeface="Times New Roman" panose="02020603050405020304" pitchFamily="18" charset="0"/>
              <a:cs typeface="Times New Roman" panose="02020603050405020304" pitchFamily="18" charset="0"/>
            </a:endParaRPr>
          </a:p>
          <a:p>
            <a:pPr marL="0" indent="0">
              <a:buNone/>
            </a:pPr>
            <a:r>
              <a:rPr lang="en-US" sz="1900" b="1">
                <a:latin typeface="Times New Roman" panose="02020603050405020304" pitchFamily="18" charset="0"/>
                <a:cs typeface="Times New Roman" panose="02020603050405020304" pitchFamily="18" charset="0"/>
              </a:rPr>
              <a:t>		</a:t>
            </a:r>
            <a:r>
              <a:rPr lang="en-US" sz="1900">
                <a:latin typeface="Times New Roman" panose="02020603050405020304" pitchFamily="18" charset="0"/>
                <a:cs typeface="Times New Roman" panose="02020603050405020304" pitchFamily="18" charset="0"/>
              </a:rPr>
              <a:t>ii. Maintenance of Project for Contract Duration</a:t>
            </a:r>
            <a:endParaRPr lang="en-US" sz="1900">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iii. Financial Charges</a:t>
            </a:r>
            <a:endParaRPr lang="en-US" sz="1900">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iv Attendant to expenses incurred by the Client/Engineer (Client allow 2.5% as 		            attendant cost.  Extra Cost to be added to the Estimate)</a:t>
            </a:r>
            <a:endParaRPr lang="en-US" sz="1900">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v. Head Office Expenses</a:t>
            </a:r>
            <a:endParaRPr lang="en-US" sz="1900">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vi. Social Responsibility/Development Contribution</a:t>
            </a:r>
            <a:endParaRPr lang="en-US" sz="1900">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vii. Witholding Tax</a:t>
            </a:r>
            <a:endParaRPr lang="en-US" sz="1900">
              <a:latin typeface="Times New Roman" panose="02020603050405020304" pitchFamily="18" charset="0"/>
              <a:cs typeface="Times New Roman" panose="02020603050405020304" pitchFamily="18" charset="0"/>
            </a:endParaRPr>
          </a:p>
          <a:p>
            <a:pPr marL="0" indent="0">
              <a:buNone/>
            </a:pPr>
            <a:r>
              <a:rPr lang="en-US" sz="1900">
                <a:latin typeface="Times New Roman" panose="02020603050405020304" pitchFamily="18" charset="0"/>
                <a:cs typeface="Times New Roman" panose="02020603050405020304" pitchFamily="18" charset="0"/>
              </a:rPr>
              <a:t>		viii. Profit/Risk.</a:t>
            </a:r>
            <a:endParaRPr lang="en-US" sz="19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4228848" y="6041362"/>
            <a:ext cx="683339" cy="365125"/>
          </a:xfrm>
        </p:spPr>
        <p:txBody>
          <a:bodyPr/>
          <a:p>
            <a:r>
              <a:rPr lang="en-US" sz="1400" dirty="0">
                <a:solidFill>
                  <a:schemeClr val="tx1"/>
                </a:solidFill>
                <a:latin typeface="Times New Roman" panose="02020603050405020304" pitchFamily="18" charset="0"/>
                <a:cs typeface="Times New Roman" panose="02020603050405020304" pitchFamily="18" charset="0"/>
              </a:rPr>
              <a:t>44</a:t>
            </a:r>
            <a:endParaRPr lang="en-US" sz="1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36028"/>
          </a:xfrm>
        </p:spPr>
        <p:txBody>
          <a:bodyPr>
            <a:normAutofit/>
          </a:bodyPr>
          <a:lstStyle/>
          <a:p>
            <a:pPr algn="ctr"/>
            <a:r>
              <a:rPr lang="en-US" sz="2400" dirty="0" smtClean="0">
                <a:solidFill>
                  <a:srgbClr val="00B0F0"/>
                </a:solidFill>
              </a:rPr>
              <a:t>CONCLUSION</a:t>
            </a:r>
            <a:endParaRPr lang="en-US" sz="2400" dirty="0">
              <a:solidFill>
                <a:srgbClr val="00B0F0"/>
              </a:solidFill>
            </a:endParaRPr>
          </a:p>
        </p:txBody>
      </p:sp>
      <p:sp>
        <p:nvSpPr>
          <p:cNvPr id="3" name="Content Placeholder 2"/>
          <p:cNvSpPr>
            <a:spLocks noGrp="1"/>
          </p:cNvSpPr>
          <p:nvPr>
            <p:ph idx="1"/>
          </p:nvPr>
        </p:nvSpPr>
        <p:spPr>
          <a:xfrm>
            <a:off x="812800" y="1343025"/>
            <a:ext cx="9949815" cy="4953000"/>
          </a:xfrm>
        </p:spPr>
        <p:txBody>
          <a:bodyPr>
            <a:normAutofit/>
          </a:bodyPr>
          <a:lstStyle/>
          <a:p>
            <a:pPr algn="just">
              <a:buNone/>
            </a:pPr>
            <a:r>
              <a:rPr lang="en-US" sz="2000" dirty="0">
                <a:solidFill>
                  <a:schemeClr val="tx1"/>
                </a:solidFill>
                <a:latin typeface="Times New Roman" panose="02020603050405020304" pitchFamily="18" charset="0"/>
                <a:cs typeface="Times New Roman" panose="02020603050405020304" pitchFamily="18" charset="0"/>
              </a:rPr>
              <a:t>The nature of the construction industry is unique in characterized by complex deloyment </a:t>
            </a:r>
            <a:endParaRPr lang="en-US" sz="2000" dirty="0">
              <a:solidFill>
                <a:schemeClr val="tx1"/>
              </a:solidFill>
              <a:latin typeface="Times New Roman" panose="02020603050405020304" pitchFamily="18" charset="0"/>
              <a:cs typeface="Times New Roman" panose="02020603050405020304" pitchFamily="18" charset="0"/>
            </a:endParaRPr>
          </a:p>
          <a:p>
            <a:pPr algn="just">
              <a:buNone/>
            </a:pPr>
            <a:r>
              <a:rPr lang="en-US" sz="2000" dirty="0">
                <a:solidFill>
                  <a:schemeClr val="tx1"/>
                </a:solidFill>
                <a:latin typeface="Times New Roman" panose="02020603050405020304" pitchFamily="18" charset="0"/>
                <a:cs typeface="Times New Roman" panose="02020603050405020304" pitchFamily="18" charset="0"/>
                <a:sym typeface="+mn-ea"/>
              </a:rPr>
              <a:t>pattern of resources resulting in risk and uncertainty inherent in every phase of the project life </a:t>
            </a:r>
            <a:endParaRPr lang="en-US" sz="2000" dirty="0">
              <a:solidFill>
                <a:schemeClr val="tx1"/>
              </a:solidFill>
              <a:latin typeface="Times New Roman" panose="02020603050405020304" pitchFamily="18" charset="0"/>
              <a:cs typeface="Times New Roman" panose="02020603050405020304" pitchFamily="18" charset="0"/>
              <a:sym typeface="+mn-ea"/>
            </a:endParaRPr>
          </a:p>
          <a:p>
            <a:pPr algn="just">
              <a:buNone/>
            </a:pPr>
            <a:r>
              <a:rPr lang="en-US" sz="2000" dirty="0">
                <a:solidFill>
                  <a:schemeClr val="tx1"/>
                </a:solidFill>
                <a:latin typeface="Times New Roman" panose="02020603050405020304" pitchFamily="18" charset="0"/>
                <a:cs typeface="Times New Roman" panose="02020603050405020304" pitchFamily="18" charset="0"/>
                <a:sym typeface="+mn-ea"/>
              </a:rPr>
              <a:t>cycle. In fact a state of the resource management is essential for a construction project to </a:t>
            </a:r>
            <a:endParaRPr lang="en-US" sz="2000" dirty="0">
              <a:solidFill>
                <a:schemeClr val="tx1"/>
              </a:solidFill>
              <a:latin typeface="Times New Roman" panose="02020603050405020304" pitchFamily="18" charset="0"/>
              <a:cs typeface="Times New Roman" panose="02020603050405020304" pitchFamily="18" charset="0"/>
              <a:sym typeface="+mn-ea"/>
            </a:endParaRPr>
          </a:p>
          <a:p>
            <a:pPr algn="just">
              <a:buNone/>
            </a:pPr>
            <a:r>
              <a:rPr lang="en-US" sz="2000" dirty="0">
                <a:solidFill>
                  <a:schemeClr val="tx1"/>
                </a:solidFill>
                <a:latin typeface="Times New Roman" panose="02020603050405020304" pitchFamily="18" charset="0"/>
                <a:cs typeface="Times New Roman" panose="02020603050405020304" pitchFamily="18" charset="0"/>
                <a:sym typeface="+mn-ea"/>
              </a:rPr>
              <a:t>succeed in fulfilling its project objectives. Allocation of resources for activities in necessary </a:t>
            </a:r>
            <a:endParaRPr lang="en-US" sz="2000" dirty="0">
              <a:solidFill>
                <a:schemeClr val="tx1"/>
              </a:solidFill>
              <a:latin typeface="Times New Roman" panose="02020603050405020304" pitchFamily="18" charset="0"/>
              <a:cs typeface="Times New Roman" panose="02020603050405020304" pitchFamily="18" charset="0"/>
              <a:sym typeface="+mn-ea"/>
            </a:endParaRPr>
          </a:p>
          <a:p>
            <a:pPr algn="just">
              <a:buNone/>
            </a:pPr>
            <a:r>
              <a:rPr lang="en-US" sz="2000" dirty="0">
                <a:solidFill>
                  <a:schemeClr val="tx1"/>
                </a:solidFill>
                <a:latin typeface="Times New Roman" panose="02020603050405020304" pitchFamily="18" charset="0"/>
                <a:cs typeface="Times New Roman" panose="02020603050405020304" pitchFamily="18" charset="0"/>
                <a:sym typeface="+mn-ea"/>
              </a:rPr>
              <a:t>in construction domain to complete the project within the scheduled time. Resource levelling </a:t>
            </a:r>
            <a:endParaRPr lang="en-US" sz="2000" dirty="0">
              <a:solidFill>
                <a:schemeClr val="tx1"/>
              </a:solidFill>
              <a:latin typeface="Times New Roman" panose="02020603050405020304" pitchFamily="18" charset="0"/>
              <a:cs typeface="Times New Roman" panose="02020603050405020304" pitchFamily="18" charset="0"/>
              <a:sym typeface="+mn-ea"/>
            </a:endParaRPr>
          </a:p>
          <a:p>
            <a:pPr algn="just">
              <a:buNone/>
            </a:pPr>
            <a:r>
              <a:rPr lang="en-US" sz="2000" dirty="0">
                <a:solidFill>
                  <a:schemeClr val="tx1"/>
                </a:solidFill>
                <a:latin typeface="Times New Roman" panose="02020603050405020304" pitchFamily="18" charset="0"/>
                <a:cs typeface="Times New Roman" panose="02020603050405020304" pitchFamily="18" charset="0"/>
                <a:sym typeface="+mn-ea"/>
              </a:rPr>
              <a:t>is needed in construction projects to avoid the difficulties associated with the large variations </a:t>
            </a:r>
            <a:endParaRPr lang="en-US" sz="2000" dirty="0">
              <a:solidFill>
                <a:schemeClr val="tx1"/>
              </a:solidFill>
              <a:latin typeface="Times New Roman" panose="02020603050405020304" pitchFamily="18" charset="0"/>
              <a:cs typeface="Times New Roman" panose="02020603050405020304" pitchFamily="18" charset="0"/>
              <a:sym typeface="+mn-ea"/>
            </a:endParaRPr>
          </a:p>
          <a:p>
            <a:pPr algn="just">
              <a:buNone/>
            </a:pPr>
            <a:r>
              <a:rPr lang="en-US" sz="2000" dirty="0">
                <a:solidFill>
                  <a:schemeClr val="tx1"/>
                </a:solidFill>
                <a:latin typeface="Times New Roman" panose="02020603050405020304" pitchFamily="18" charset="0"/>
                <a:cs typeface="Times New Roman" panose="02020603050405020304" pitchFamily="18" charset="0"/>
                <a:sym typeface="+mn-ea"/>
              </a:rPr>
              <a:t>in resource usage.</a:t>
            </a:r>
            <a:endParaRPr lang="en-US" sz="2000" dirty="0">
              <a:solidFill>
                <a:schemeClr val="tx1"/>
              </a:solidFill>
              <a:latin typeface="Times New Roman" panose="02020603050405020304" pitchFamily="18" charset="0"/>
              <a:cs typeface="Times New Roman" panose="02020603050405020304" pitchFamily="18" charset="0"/>
            </a:endParaRPr>
          </a:p>
          <a:p>
            <a:pPr>
              <a:buNone/>
            </a:pPr>
            <a:endParaRPr lang="en-US" sz="2000" dirty="0">
              <a:solidFill>
                <a:schemeClr val="tx1"/>
              </a:solidFill>
              <a:latin typeface="Times New Roman" panose="02020603050405020304" pitchFamily="18" charset="0"/>
              <a:cs typeface="Times New Roman" panose="02020603050405020304" pitchFamily="18" charset="0"/>
            </a:endParaRPr>
          </a:p>
          <a:p>
            <a:pPr>
              <a:buNone/>
            </a:pP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4943573" y="6492875"/>
            <a:ext cx="683339" cy="365125"/>
          </a:xfrm>
        </p:spPr>
        <p:txBody>
          <a:bodyPr/>
          <a:lstStyle/>
          <a:p>
            <a:r>
              <a:rPr lang="en-US" sz="1400" dirty="0">
                <a:solidFill>
                  <a:schemeClr val="tx1"/>
                </a:solidFill>
              </a:rPr>
              <a:t>45</a:t>
            </a:r>
            <a:endParaRPr lang="en-US" sz="1400" dirty="0">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77545" y="609600"/>
            <a:ext cx="8596630" cy="531495"/>
          </a:xfrm>
        </p:spPr>
        <p:txBody>
          <a:bodyPr/>
          <a:p>
            <a:pPr algn="ctr"/>
            <a:r>
              <a:rPr lang="en-US" sz="2400" b="1" u="sng">
                <a:solidFill>
                  <a:srgbClr val="002060"/>
                </a:solidFill>
                <a:latin typeface="Times New Roman" panose="02020603050405020304" pitchFamily="18" charset="0"/>
                <a:cs typeface="Times New Roman" panose="02020603050405020304" pitchFamily="18" charset="0"/>
              </a:rPr>
              <a:t>REFERENCES</a:t>
            </a:r>
            <a:endParaRPr lang="en-US" sz="2400" b="1" u="sng">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545" y="1140460"/>
            <a:ext cx="8596630" cy="4900930"/>
          </a:xfrm>
        </p:spPr>
        <p:txBody>
          <a:bodyPr/>
          <a:p>
            <a:pPr>
              <a:buFont typeface="Wingdings" panose="05000000000000000000" charset="0"/>
              <a:buChar char="v"/>
            </a:pPr>
            <a:r>
              <a:rPr lang="en-US">
                <a:latin typeface="Times New Roman" panose="02020603050405020304" pitchFamily="18" charset="0"/>
                <a:cs typeface="Times New Roman" panose="02020603050405020304" pitchFamily="18" charset="0"/>
              </a:rPr>
              <a:t>ICM Contractor Inc		-	Benefits of Resource Scheduling</a:t>
            </a:r>
            <a:endParaRPr lang="en-US">
              <a:latin typeface="Times New Roman" panose="02020603050405020304" pitchFamily="18" charset="0"/>
              <a:cs typeface="Times New Roman" panose="02020603050405020304" pitchFamily="18" charset="0"/>
            </a:endParaRPr>
          </a:p>
          <a:p>
            <a:pPr>
              <a:buFont typeface="Wingdings" panose="05000000000000000000" charset="0"/>
              <a:buChar char="v"/>
            </a:pPr>
            <a:r>
              <a:rPr lang="en-US">
                <a:latin typeface="Times New Roman" panose="02020603050405020304" pitchFamily="18" charset="0"/>
                <a:cs typeface="Times New Roman" panose="02020603050405020304" pitchFamily="18" charset="0"/>
              </a:rPr>
              <a:t>Mattews, Mark D		-	Resource Scheduling Incorporating Capacity into 								Schedule Construction</a:t>
            </a:r>
            <a:endParaRPr lang="en-US">
              <a:latin typeface="Times New Roman" panose="02020603050405020304" pitchFamily="18" charset="0"/>
              <a:cs typeface="Times New Roman" panose="02020603050405020304" pitchFamily="18" charset="0"/>
            </a:endParaRPr>
          </a:p>
          <a:p>
            <a:pPr>
              <a:buFont typeface="Wingdings" panose="05000000000000000000" charset="0"/>
              <a:buChar char="v"/>
            </a:pPr>
            <a:r>
              <a:rPr lang="en-US">
                <a:latin typeface="Times New Roman" panose="02020603050405020304" pitchFamily="18" charset="0"/>
                <a:cs typeface="Times New Roman" panose="02020603050405020304" pitchFamily="18" charset="0"/>
              </a:rPr>
              <a:t>Resource Management	-	The Complete Guide to Resource Scheduling in Project 							Management.</a:t>
            </a:r>
            <a:endParaRPr lang="en-US">
              <a:latin typeface="Times New Roman" panose="02020603050405020304" pitchFamily="18" charset="0"/>
              <a:cs typeface="Times New Roman" panose="02020603050405020304" pitchFamily="18" charset="0"/>
            </a:endParaRPr>
          </a:p>
          <a:p>
            <a:pPr>
              <a:buFont typeface="Wingdings" panose="05000000000000000000" charset="0"/>
              <a:buChar char="v"/>
            </a:pPr>
            <a:r>
              <a:rPr lang="en-US">
                <a:latin typeface="Times New Roman" panose="02020603050405020304" pitchFamily="18" charset="0"/>
                <a:cs typeface="Times New Roman" panose="02020603050405020304" pitchFamily="18" charset="0"/>
              </a:rPr>
              <a:t>Rhuta Joshi, Prof. V.Z</a:t>
            </a:r>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      Patif					-	Resource Scheduling of Construction Project Care Study</a:t>
            </a:r>
            <a:endParaRPr lang="en-US">
              <a:latin typeface="Times New Roman" panose="02020603050405020304" pitchFamily="18" charset="0"/>
              <a:cs typeface="Times New Roman" panose="02020603050405020304" pitchFamily="18" charset="0"/>
            </a:endParaRPr>
          </a:p>
          <a:p>
            <a:pPr>
              <a:buFont typeface="Wingdings" panose="05000000000000000000" charset="0"/>
              <a:buChar char="v"/>
            </a:pPr>
            <a:r>
              <a:rPr lang="en-US">
                <a:latin typeface="Times New Roman" panose="02020603050405020304" pitchFamily="18" charset="0"/>
                <a:cs typeface="Times New Roman" panose="02020603050405020304" pitchFamily="18" charset="0"/>
              </a:rPr>
              <a:t>Technological Institute of</a:t>
            </a:r>
            <a:endParaRPr lang="en-US">
              <a:latin typeface="Times New Roman" panose="02020603050405020304" pitchFamily="18" charset="0"/>
              <a:cs typeface="Times New Roman" panose="02020603050405020304" pitchFamily="18" charset="0"/>
            </a:endParaRPr>
          </a:p>
          <a:p>
            <a:pPr marL="0" indent="0">
              <a:buFont typeface="Wingdings" panose="05000000000000000000" charset="0"/>
              <a:buNone/>
            </a:pPr>
            <a:r>
              <a:rPr lang="en-US">
                <a:latin typeface="Times New Roman" panose="02020603050405020304" pitchFamily="18" charset="0"/>
                <a:cs typeface="Times New Roman" panose="02020603050405020304" pitchFamily="18" charset="0"/>
              </a:rPr>
              <a:t>       the Philipines			-	Standard Productivity of Machinery</a:t>
            </a:r>
            <a:endParaRPr lang="en-US">
              <a:latin typeface="Times New Roman" panose="02020603050405020304" pitchFamily="18" charset="0"/>
              <a:cs typeface="Times New Roman" panose="02020603050405020304" pitchFamily="18" charset="0"/>
            </a:endParaRPr>
          </a:p>
          <a:p>
            <a:pPr>
              <a:buFont typeface="Wingdings" panose="05000000000000000000" charset="0"/>
              <a:buChar char="v"/>
            </a:pPr>
            <a:r>
              <a:rPr lang="en-US">
                <a:latin typeface="Times New Roman" panose="02020603050405020304" pitchFamily="18" charset="0"/>
                <a:cs typeface="Times New Roman" panose="02020603050405020304" pitchFamily="18" charset="0"/>
              </a:rPr>
              <a:t>U.V. Ogogu			-	Estimating and Cost Control for Road Projects</a:t>
            </a:r>
            <a:endParaRPr lang="en-US">
              <a:latin typeface="Times New Roman" panose="02020603050405020304" pitchFamily="18" charset="0"/>
              <a:cs typeface="Times New Roman" panose="02020603050405020304" pitchFamily="18" charset="0"/>
            </a:endParaRPr>
          </a:p>
          <a:p>
            <a:pPr>
              <a:buFont typeface="Wingdings" panose="05000000000000000000" charset="0"/>
              <a:buChar char="v"/>
            </a:pPr>
            <a:r>
              <a:rPr lang="en-US">
                <a:latin typeface="Times New Roman" panose="02020603050405020304" pitchFamily="18" charset="0"/>
                <a:cs typeface="Times New Roman" panose="02020603050405020304" pitchFamily="18" charset="0"/>
              </a:rPr>
              <a:t>Visual Planning			-	What is Resource Scheduling?</a:t>
            </a:r>
            <a:endParaRPr lang="en-US">
              <a:latin typeface="Times New Roman" panose="02020603050405020304" pitchFamily="18" charset="0"/>
              <a:cs typeface="Times New Roman" panose="02020603050405020304" pitchFamily="18" charset="0"/>
            </a:endParaRPr>
          </a:p>
          <a:p>
            <a:pPr marL="0" indent="0">
              <a:buFont typeface="Wingdings" panose="05000000000000000000" charset="0"/>
              <a:buNone/>
            </a:pPr>
            <a:r>
              <a:rPr lang="en-US">
                <a:latin typeface="Times New Roman" panose="02020603050405020304" pitchFamily="18" charset="0"/>
                <a:cs typeface="Times New Roman" panose="02020603050405020304" pitchFamily="18" charset="0"/>
              </a:rPr>
              <a:t>							Visual Planning - Scheduling Software</a:t>
            </a:r>
            <a:endParaRPr lang="en-US">
              <a:latin typeface="Times New Roman" panose="02020603050405020304" pitchFamily="18" charset="0"/>
              <a:cs typeface="Times New Roman" panose="02020603050405020304" pitchFamily="18" charset="0"/>
            </a:endParaRPr>
          </a:p>
          <a:p>
            <a:pPr>
              <a:buFont typeface="Wingdings" panose="05000000000000000000" charset="0"/>
              <a:buChar char="v"/>
            </a:pP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4315843" y="6247737"/>
            <a:ext cx="683339" cy="365125"/>
          </a:xfrm>
        </p:spPr>
        <p:txBody>
          <a:bodyPr/>
          <a:p>
            <a:r>
              <a:rPr lang="en-US" sz="1400" dirty="0">
                <a:solidFill>
                  <a:srgbClr val="002060"/>
                </a:solidFill>
                <a:latin typeface="Times New Roman" panose="02020603050405020304" pitchFamily="18" charset="0"/>
                <a:cs typeface="Times New Roman" panose="02020603050405020304" pitchFamily="18" charset="0"/>
              </a:rPr>
              <a:t>46</a:t>
            </a:r>
            <a:endParaRPr lang="en-US" sz="14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45" y="609600"/>
            <a:ext cx="8596630" cy="669925"/>
          </a:xfrm>
        </p:spPr>
        <p:txBody>
          <a:bodyPr>
            <a:normAutofit fontScale="90000"/>
            <a:scene3d>
              <a:camera prst="orthographicFront"/>
              <a:lightRig rig="soft" dir="t">
                <a:rot lat="0" lon="0" rev="15600000"/>
              </a:lightRig>
            </a:scene3d>
            <a:sp3d extrusionH="57150" prstMaterial="softEdge">
              <a:bevelT w="25400" h="38100"/>
            </a:sp3d>
          </a:bodyPr>
          <a:lstStyle/>
          <a:p>
            <a:pPr algn="l"/>
            <a:r>
              <a:rPr lang="en-US" sz="2700" b="1" dirty="0" smtClean="0">
                <a:solidFill>
                  <a:schemeClr val="accent4"/>
                </a:solidFill>
              </a:rPr>
              <a:t>   </a:t>
            </a:r>
            <a:r>
              <a:rPr lang="en-US" sz="3445" b="1" dirty="0" smtClean="0">
                <a:solidFill>
                  <a:schemeClr val="accent4"/>
                </a:solidFill>
                <a:effectLst/>
              </a:rPr>
              <a:t>BENEFITS OF RESOURCE SCHEDULING</a:t>
            </a:r>
            <a:r>
              <a:rPr lang="en-US" sz="2200" b="1" dirty="0" smtClean="0">
                <a:solidFill>
                  <a:schemeClr val="accent4"/>
                </a:solidFill>
                <a:effectLst/>
              </a:rPr>
              <a:t>	</a:t>
            </a:r>
            <a:r>
              <a:rPr lang="en-US" sz="2200" b="1" dirty="0" smtClean="0">
                <a:solidFill>
                  <a:schemeClr val="accent4"/>
                </a:solidFill>
              </a:rPr>
              <a:t>	</a:t>
            </a:r>
            <a:br>
              <a:rPr lang="en-US" sz="2200" b="1" dirty="0" smtClean="0">
                <a:solidFill>
                  <a:schemeClr val="accent4"/>
                </a:solidFill>
              </a:rPr>
            </a:br>
            <a:endParaRPr lang="en-US" sz="2200" b="1" dirty="0" smtClean="0">
              <a:solidFill>
                <a:schemeClr val="accent4"/>
              </a:solidFill>
            </a:endParaRPr>
          </a:p>
        </p:txBody>
      </p:sp>
      <p:sp>
        <p:nvSpPr>
          <p:cNvPr id="3" name="Content Placeholder 2"/>
          <p:cNvSpPr>
            <a:spLocks noGrp="1"/>
          </p:cNvSpPr>
          <p:nvPr>
            <p:ph idx="1"/>
          </p:nvPr>
        </p:nvSpPr>
        <p:spPr>
          <a:xfrm>
            <a:off x="920115" y="1280160"/>
            <a:ext cx="9763125" cy="5364480"/>
          </a:xfrm>
        </p:spPr>
        <p:txBody>
          <a:bodyPr>
            <a:normAutofit/>
          </a:bodyPr>
          <a:lstStyle/>
          <a:p>
            <a:pPr marL="823595" lvl="1" indent="-742950" algn="just">
              <a:lnSpc>
                <a:spcPct val="90000"/>
              </a:lnSpc>
              <a:spcBef>
                <a:spcPts val="600"/>
              </a:spcBef>
              <a:buClr>
                <a:srgbClr val="FF0000"/>
              </a:buClr>
              <a:buNone/>
              <a:defRPr/>
            </a:pPr>
            <a:endParaRPr lang="en-US" sz="2000" dirty="0" smtClean="0">
              <a:latin typeface="Times New Roman" panose="02020603050405020304" pitchFamily="18" charset="0"/>
              <a:cs typeface="Times New Roman" panose="02020603050405020304" pitchFamily="18" charset="0"/>
            </a:endParaRPr>
          </a:p>
          <a:p>
            <a:pPr marL="823595" lvl="1" indent="-742950" algn="just">
              <a:lnSpc>
                <a:spcPct val="90000"/>
              </a:lnSpc>
              <a:spcBef>
                <a:spcPts val="600"/>
              </a:spcBef>
              <a:buClr>
                <a:srgbClr val="FF0000"/>
              </a:buClr>
              <a:buNone/>
              <a:defRPr/>
            </a:pPr>
            <a:r>
              <a:rPr lang="en-US" sz="2000" dirty="0" smtClean="0">
                <a:latin typeface="Times New Roman" panose="02020603050405020304" pitchFamily="18" charset="0"/>
                <a:cs typeface="Times New Roman" panose="02020603050405020304" pitchFamily="18" charset="0"/>
              </a:rPr>
              <a:t>A key part of project management is properly managing resources to complete tasks </a:t>
            </a:r>
            <a:endParaRPr lang="en-US" altLang="en-GB" sz="2000" dirty="0">
              <a:latin typeface="Times New Roman" panose="02020603050405020304" pitchFamily="18" charset="0"/>
              <a:cs typeface="Times New Roman" panose="02020603050405020304" pitchFamily="18" charset="0"/>
            </a:endParaRPr>
          </a:p>
          <a:p>
            <a:pPr marL="823595" lvl="1" indent="-742950" algn="just">
              <a:lnSpc>
                <a:spcPct val="90000"/>
              </a:lnSpc>
              <a:spcBef>
                <a:spcPts val="600"/>
              </a:spcBef>
              <a:buClr>
                <a:srgbClr val="FF0000"/>
              </a:buClr>
              <a:buNone/>
              <a:defRPr/>
            </a:pPr>
            <a:r>
              <a:rPr lang="en-US" sz="2000" dirty="0" smtClean="0">
                <a:latin typeface="Times New Roman" panose="02020603050405020304" pitchFamily="18" charset="0"/>
                <a:cs typeface="Times New Roman" panose="02020603050405020304" pitchFamily="18" charset="0"/>
                <a:sym typeface="+mn-ea"/>
              </a:rPr>
              <a:t>efficiently, on schedule and budget . However, scheduling resources - which include </a:t>
            </a:r>
            <a:endParaRPr lang="en-US" sz="2000" dirty="0" smtClean="0">
              <a:latin typeface="Times New Roman" panose="02020603050405020304" pitchFamily="18" charset="0"/>
              <a:cs typeface="Times New Roman" panose="02020603050405020304" pitchFamily="18" charset="0"/>
              <a:sym typeface="+mn-ea"/>
            </a:endParaRPr>
          </a:p>
          <a:p>
            <a:pPr marL="0" lvl="1" indent="-742950" algn="just">
              <a:lnSpc>
                <a:spcPct val="90000"/>
              </a:lnSpc>
              <a:spcBef>
                <a:spcPts val="600"/>
              </a:spcBef>
              <a:buClr>
                <a:srgbClr val="FF0000"/>
              </a:buClr>
              <a:buNone/>
              <a:defRPr/>
            </a:pPr>
            <a:r>
              <a:rPr lang="en-US" sz="2000" dirty="0" smtClean="0">
                <a:latin typeface="Times New Roman" panose="02020603050405020304" pitchFamily="18" charset="0"/>
                <a:cs typeface="Times New Roman" panose="02020603050405020304" pitchFamily="18" charset="0"/>
                <a:sym typeface="+mn-ea"/>
              </a:rPr>
              <a:t>people, materials, equipment, or facilities - is often a complex task.</a:t>
            </a:r>
            <a:endParaRPr lang="en-US" sz="2000" dirty="0" smtClean="0">
              <a:latin typeface="Times New Roman" panose="02020603050405020304" pitchFamily="18" charset="0"/>
              <a:cs typeface="Times New Roman" panose="02020603050405020304" pitchFamily="18" charset="0"/>
            </a:endParaRPr>
          </a:p>
          <a:p>
            <a:pPr marL="823595" lvl="1" indent="-742950" algn="just">
              <a:lnSpc>
                <a:spcPct val="90000"/>
              </a:lnSpc>
              <a:spcBef>
                <a:spcPts val="600"/>
              </a:spcBef>
              <a:buClr>
                <a:srgbClr val="FF0000"/>
              </a:buClr>
              <a:buNone/>
              <a:defRPr/>
            </a:pPr>
            <a:endParaRPr lang="en-US" sz="2000" dirty="0" smtClean="0">
              <a:latin typeface="Times New Roman" panose="02020603050405020304" pitchFamily="18" charset="0"/>
              <a:cs typeface="Times New Roman" panose="02020603050405020304" pitchFamily="18" charset="0"/>
              <a:sym typeface="+mn-ea"/>
            </a:endParaRPr>
          </a:p>
          <a:p>
            <a:pPr marL="823595" lvl="1" indent="-742950" algn="just">
              <a:lnSpc>
                <a:spcPct val="90000"/>
              </a:lnSpc>
              <a:spcBef>
                <a:spcPts val="600"/>
              </a:spcBef>
              <a:buClr>
                <a:srgbClr val="FF0000"/>
              </a:buClr>
              <a:buNone/>
              <a:defRPr/>
            </a:pPr>
            <a:r>
              <a:rPr lang="en-US" sz="2000" dirty="0" smtClean="0">
                <a:latin typeface="Times New Roman" panose="02020603050405020304" pitchFamily="18" charset="0"/>
                <a:cs typeface="Times New Roman" panose="02020603050405020304" pitchFamily="18" charset="0"/>
                <a:sym typeface="+mn-ea"/>
              </a:rPr>
              <a:t>it involves allocating and scheduling resources based on resource capacity, availablility, </a:t>
            </a:r>
            <a:endParaRPr lang="en-US" sz="2000" dirty="0" smtClean="0">
              <a:latin typeface="Times New Roman" panose="02020603050405020304" pitchFamily="18" charset="0"/>
              <a:cs typeface="Times New Roman" panose="02020603050405020304" pitchFamily="18" charset="0"/>
              <a:sym typeface="+mn-ea"/>
            </a:endParaRPr>
          </a:p>
          <a:p>
            <a:pPr marL="0" lvl="1" indent="-742950" algn="just">
              <a:lnSpc>
                <a:spcPct val="90000"/>
              </a:lnSpc>
              <a:spcBef>
                <a:spcPts val="600"/>
              </a:spcBef>
              <a:buClr>
                <a:srgbClr val="FF0000"/>
              </a:buClr>
              <a:buNone/>
              <a:defRPr/>
            </a:pPr>
            <a:r>
              <a:rPr lang="en-US" sz="2000" dirty="0" smtClean="0">
                <a:latin typeface="Times New Roman" panose="02020603050405020304" pitchFamily="18" charset="0"/>
                <a:cs typeface="Times New Roman" panose="02020603050405020304" pitchFamily="18" charset="0"/>
                <a:sym typeface="+mn-ea"/>
              </a:rPr>
              <a:t>effort, as well as project scope. Organizations run into trouble by either over-allocating resources or under-allocating them, which can impact profitability, client satisfaction, employee trust, or relationships with third-party vendors.</a:t>
            </a:r>
            <a:endParaRPr lang="en-GB" sz="2000" dirty="0">
              <a:latin typeface="Times New Roman" panose="02020603050405020304" pitchFamily="18" charset="0"/>
              <a:cs typeface="Times New Roman" panose="02020603050405020304" pitchFamily="18" charset="0"/>
            </a:endParaRPr>
          </a:p>
          <a:p>
            <a:pPr marL="823595" lvl="1" indent="-742950" algn="just">
              <a:lnSpc>
                <a:spcPct val="90000"/>
              </a:lnSpc>
              <a:spcBef>
                <a:spcPts val="600"/>
              </a:spcBef>
              <a:buClr>
                <a:srgbClr val="FF0000"/>
              </a:buClr>
              <a:buNone/>
              <a:defRPr/>
            </a:pPr>
            <a:endParaRPr lang="en-US" altLang="en-GB" sz="2000" dirty="0" smtClean="0">
              <a:latin typeface="Times New Roman" panose="02020603050405020304" pitchFamily="18" charset="0"/>
              <a:cs typeface="Times New Roman" panose="02020603050405020304" pitchFamily="18" charset="0"/>
              <a:sym typeface="+mn-ea"/>
            </a:endParaRPr>
          </a:p>
          <a:p>
            <a:pPr marL="823595" lvl="1" indent="-742950" algn="just">
              <a:lnSpc>
                <a:spcPct val="90000"/>
              </a:lnSpc>
              <a:spcBef>
                <a:spcPts val="600"/>
              </a:spcBef>
              <a:buClr>
                <a:srgbClr val="FF0000"/>
              </a:buClr>
              <a:buNone/>
              <a:defRPr/>
            </a:pPr>
            <a:r>
              <a:rPr lang="en-US" sz="2000" dirty="0" smtClean="0">
                <a:latin typeface="Times New Roman" panose="02020603050405020304" pitchFamily="18" charset="0"/>
                <a:cs typeface="Times New Roman" panose="02020603050405020304" pitchFamily="18" charset="0"/>
                <a:sym typeface="+mn-ea"/>
              </a:rPr>
              <a:t>Effective resource scheduling helps solve problems associated with resource </a:t>
            </a:r>
            <a:r>
              <a:rPr lang="en-US" sz="2000" dirty="0" smtClean="0">
                <a:latin typeface="Times New Roman" panose="02020603050405020304" pitchFamily="18" charset="0"/>
                <a:cs typeface="Times New Roman" panose="02020603050405020304" pitchFamily="18" charset="0"/>
                <a:sym typeface="+mn-ea"/>
              </a:rPr>
              <a:t>availability and</a:t>
            </a:r>
            <a:endParaRPr lang="en-US" sz="2000" dirty="0" smtClean="0">
              <a:latin typeface="Times New Roman" panose="02020603050405020304" pitchFamily="18" charset="0"/>
              <a:cs typeface="Times New Roman" panose="02020603050405020304" pitchFamily="18" charset="0"/>
              <a:sym typeface="+mn-ea"/>
            </a:endParaRPr>
          </a:p>
          <a:p>
            <a:pPr marL="0" lvl="1" indent="-742950" algn="just">
              <a:lnSpc>
                <a:spcPct val="90000"/>
              </a:lnSpc>
              <a:spcBef>
                <a:spcPts val="600"/>
              </a:spcBef>
              <a:buClr>
                <a:srgbClr val="FF0000"/>
              </a:buClr>
              <a:buNone/>
              <a:defRPr/>
            </a:pPr>
            <a:r>
              <a:rPr lang="en-US" sz="2000" dirty="0" smtClean="0">
                <a:latin typeface="Times New Roman" panose="02020603050405020304" pitchFamily="18" charset="0"/>
                <a:cs typeface="Times New Roman" panose="02020603050405020304" pitchFamily="18" charset="0"/>
                <a:sym typeface="+mn-ea"/>
              </a:rPr>
              <a:t> work capacity in various ways. Here are the key benefits of implementing resource scheduling in Construction Projects Operations.</a:t>
            </a:r>
            <a:r>
              <a:rPr lang="en-US" altLang="en-GB" sz="2000" dirty="0">
                <a:latin typeface="Times New Roman" panose="02020603050405020304" pitchFamily="18" charset="0"/>
                <a:cs typeface="Times New Roman" panose="02020603050405020304" pitchFamily="18" charset="0"/>
                <a:sym typeface="+mn-ea"/>
              </a:rPr>
              <a:t> </a:t>
            </a:r>
            <a:endParaRPr lang="en-US" altLang="en-GB" sz="2000" dirty="0">
              <a:latin typeface="Times New Roman" panose="02020603050405020304" pitchFamily="18" charset="0"/>
              <a:cs typeface="Times New Roman" panose="02020603050405020304" pitchFamily="18" charset="0"/>
            </a:endParaRPr>
          </a:p>
          <a:p>
            <a:pPr marL="823595" lvl="1" indent="-742950" algn="just">
              <a:lnSpc>
                <a:spcPct val="90000"/>
              </a:lnSpc>
              <a:spcBef>
                <a:spcPts val="600"/>
              </a:spcBef>
              <a:buClr>
                <a:srgbClr val="FF0000"/>
              </a:buClr>
              <a:buNone/>
              <a:defRPr/>
            </a:pPr>
            <a:endParaRPr lang="en-US" altLang="en-GB"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5290415" y="6314631"/>
            <a:ext cx="683339" cy="365125"/>
          </a:xfrm>
        </p:spPr>
        <p:txBody>
          <a:bodyPr/>
          <a:lstStyle/>
          <a:p>
            <a:r>
              <a:rPr lang="en-US" sz="1200" dirty="0">
                <a:solidFill>
                  <a:schemeClr val="tx1"/>
                </a:solidFill>
              </a:rPr>
              <a:t>4</a:t>
            </a:r>
            <a:endParaRPr lang="en-US" sz="1200" dirty="0">
              <a:solidFill>
                <a:schemeClr val="tx1"/>
              </a:solidFil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8750"/>
            <a:ext cx="8596630" cy="570865"/>
          </a:xfrm>
        </p:spPr>
        <p:txBody>
          <a:bodyPr>
            <a:normAutofit fontScale="90000"/>
          </a:bodyPr>
          <a:lstStyle/>
          <a:p>
            <a:r>
              <a:rPr lang="en-GB" sz="3200" dirty="0" smtClean="0">
                <a:solidFill>
                  <a:srgbClr val="FF0000"/>
                </a:solidFill>
                <a:latin typeface="Arial" panose="020B0604020202020204" pitchFamily="34" charset="0"/>
                <a:ea typeface="Times New Roman" panose="02020603050405020304" pitchFamily="18" charset="0"/>
              </a:rPr>
              <a:t>  </a:t>
            </a:r>
            <a:r>
              <a:rPr lang="en-US" altLang="en-GB" sz="3200" dirty="0" smtClean="0">
                <a:solidFill>
                  <a:srgbClr val="FF0000"/>
                </a:solidFill>
                <a:latin typeface="Arial" panose="020B0604020202020204" pitchFamily="34" charset="0"/>
                <a:ea typeface="Times New Roman" panose="02020603050405020304" pitchFamily="18" charset="0"/>
              </a:rPr>
              <a:t>  </a:t>
            </a:r>
            <a:r>
              <a:rPr lang="en-GB" sz="3200" dirty="0" smtClean="0">
                <a:solidFill>
                  <a:srgbClr val="FF0000"/>
                </a:solidFill>
                <a:latin typeface="Arial" panose="020B0604020202020204" pitchFamily="34" charset="0"/>
                <a:ea typeface="Times New Roman" panose="02020603050405020304" pitchFamily="18" charset="0"/>
              </a:rPr>
              <a:t> </a:t>
            </a:r>
            <a:r>
              <a:rPr lang="en-US" altLang="en-GB" sz="3200" dirty="0" smtClean="0">
                <a:solidFill>
                  <a:srgbClr val="FF0000"/>
                </a:solidFill>
                <a:latin typeface="Arial" panose="020B0604020202020204" pitchFamily="34" charset="0"/>
                <a:ea typeface="Times New Roman" panose="02020603050405020304" pitchFamily="18" charset="0"/>
              </a:rPr>
              <a:t>1.</a:t>
            </a:r>
            <a:r>
              <a:rPr lang="en-GB" sz="3200" dirty="0" smtClean="0">
                <a:solidFill>
                  <a:srgbClr val="FF0000"/>
                </a:solidFill>
                <a:latin typeface="Arial" panose="020B0604020202020204" pitchFamily="34" charset="0"/>
                <a:ea typeface="Times New Roman" panose="02020603050405020304" pitchFamily="18" charset="0"/>
              </a:rPr>
              <a:t> </a:t>
            </a:r>
            <a:r>
              <a:rPr lang="en-US" altLang="en-GB" sz="2800" b="1" dirty="0" smtClean="0">
                <a:solidFill>
                  <a:srgbClr val="FF0000"/>
                </a:solidFill>
                <a:latin typeface="Arial" panose="020B0604020202020204" pitchFamily="34" charset="0"/>
                <a:ea typeface="Times New Roman" panose="02020603050405020304" pitchFamily="18" charset="0"/>
              </a:rPr>
              <a:t>BETTER ORGANIZATION</a:t>
            </a:r>
            <a:endParaRPr lang="en-US" altLang="en-GB" sz="2800" b="1" dirty="0" smtClean="0">
              <a:solidFill>
                <a:srgbClr val="FF0000"/>
              </a:solidFill>
              <a:latin typeface="Arial" panose="020B0604020202020204" pitchFamily="34" charset="0"/>
              <a:ea typeface="Times New Roman" panose="02020603050405020304" pitchFamily="18" charset="0"/>
            </a:endParaRPr>
          </a:p>
        </p:txBody>
      </p:sp>
      <p:sp>
        <p:nvSpPr>
          <p:cNvPr id="3" name="Content Placeholder 2"/>
          <p:cNvSpPr>
            <a:spLocks noGrp="1"/>
          </p:cNvSpPr>
          <p:nvPr>
            <p:ph idx="1"/>
          </p:nvPr>
        </p:nvSpPr>
        <p:spPr>
          <a:xfrm>
            <a:off x="859790" y="729615"/>
            <a:ext cx="9937750" cy="6018530"/>
          </a:xfrm>
        </p:spPr>
        <p:txBody>
          <a:bodyPr>
            <a:normAutofit lnSpcReduction="20000"/>
          </a:bodyPr>
          <a:lstStyle/>
          <a:p>
            <a:pPr algn="just">
              <a:buClr>
                <a:srgbClr val="C00000"/>
              </a:buClr>
              <a:buNone/>
            </a:pPr>
            <a:r>
              <a:rPr lang="en-US" sz="1900" dirty="0" smtClean="0">
                <a:latin typeface="Times New Roman" panose="02020603050405020304" pitchFamily="18" charset="0"/>
                <a:cs typeface="Times New Roman" panose="02020603050405020304" pitchFamily="18" charset="0"/>
              </a:rPr>
              <a:t>Projects often include various teams, departments, locations, vendors, and resource </a:t>
            </a:r>
            <a:r>
              <a:rPr lang="en-US" sz="1900" dirty="0" smtClean="0">
                <a:latin typeface="Times New Roman" panose="02020603050405020304" pitchFamily="18" charset="0"/>
                <a:cs typeface="Times New Roman" panose="02020603050405020304" pitchFamily="18" charset="0"/>
                <a:sym typeface="+mn-ea"/>
              </a:rPr>
              <a:t>types.</a:t>
            </a:r>
            <a:endParaRPr lang="en-US" sz="1900" dirty="0" smtClean="0">
              <a:latin typeface="Times New Roman" panose="02020603050405020304" pitchFamily="18" charset="0"/>
              <a:cs typeface="Times New Roman" panose="02020603050405020304" pitchFamily="18" charset="0"/>
            </a:endParaRPr>
          </a:p>
          <a:p>
            <a:pPr algn="just">
              <a:buClr>
                <a:srgbClr val="C00000"/>
              </a:buClr>
              <a:buNone/>
            </a:pPr>
            <a:r>
              <a:rPr lang="en-US" sz="1900" dirty="0" smtClean="0">
                <a:latin typeface="Times New Roman" panose="02020603050405020304" pitchFamily="18" charset="0"/>
                <a:cs typeface="Times New Roman" panose="02020603050405020304" pitchFamily="18" charset="0"/>
                <a:sym typeface="+mn-ea"/>
              </a:rPr>
              <a:t> Resource scheduling helps you organize all aspects to effectively plan and </a:t>
            </a:r>
            <a:r>
              <a:rPr lang="en-US" sz="1900" dirty="0" smtClean="0">
                <a:latin typeface="Times New Roman" panose="02020603050405020304" pitchFamily="18" charset="0"/>
                <a:cs typeface="Times New Roman" panose="02020603050405020304" pitchFamily="18" charset="0"/>
                <a:sym typeface="+mn-ea"/>
              </a:rPr>
              <a:t>complete the project. </a:t>
            </a:r>
            <a:endParaRPr lang="en-US" sz="1900" dirty="0" smtClean="0">
              <a:latin typeface="Times New Roman" panose="02020603050405020304" pitchFamily="18" charset="0"/>
              <a:cs typeface="Times New Roman" panose="02020603050405020304" pitchFamily="18" charset="0"/>
              <a:sym typeface="+mn-ea"/>
            </a:endParaRPr>
          </a:p>
          <a:p>
            <a:pPr algn="just">
              <a:buClr>
                <a:srgbClr val="C00000"/>
              </a:buClr>
              <a:buNone/>
            </a:pPr>
            <a:endParaRPr lang="en-US" sz="1900" dirty="0" smtClean="0">
              <a:latin typeface="Times New Roman" panose="02020603050405020304" pitchFamily="18" charset="0"/>
              <a:cs typeface="Times New Roman" panose="02020603050405020304" pitchFamily="18" charset="0"/>
              <a:sym typeface="+mn-ea"/>
            </a:endParaRPr>
          </a:p>
          <a:p>
            <a:pPr algn="just">
              <a:buClr>
                <a:srgbClr val="C00000"/>
              </a:buClr>
              <a:buNone/>
            </a:pPr>
            <a:r>
              <a:rPr lang="en-US" sz="1900" b="1" dirty="0" smtClean="0">
                <a:latin typeface="Times New Roman" panose="02020603050405020304" pitchFamily="18" charset="0"/>
                <a:cs typeface="Times New Roman" panose="02020603050405020304" pitchFamily="18" charset="0"/>
              </a:rPr>
              <a:t>DEFINE THE PROJECT </a:t>
            </a:r>
            <a:endParaRPr lang="en-US" sz="1900" b="1" dirty="0" smtClean="0">
              <a:latin typeface="Times New Roman" panose="02020603050405020304" pitchFamily="18" charset="0"/>
              <a:cs typeface="Times New Roman" panose="02020603050405020304" pitchFamily="18" charset="0"/>
            </a:endParaRPr>
          </a:p>
          <a:p>
            <a:pPr algn="just">
              <a:buClr>
                <a:srgbClr val="C00000"/>
              </a:buClr>
              <a:buNone/>
            </a:pPr>
            <a:r>
              <a:rPr lang="en-US" sz="1900" dirty="0" smtClean="0">
                <a:latin typeface="Times New Roman" panose="02020603050405020304" pitchFamily="18" charset="0"/>
                <a:cs typeface="Times New Roman" panose="02020603050405020304" pitchFamily="18" charset="0"/>
              </a:rPr>
              <a:t>The first step is to define the scope of the project. List all the tasks needed to </a:t>
            </a:r>
            <a:r>
              <a:rPr lang="en-US" sz="1900" dirty="0" smtClean="0">
                <a:latin typeface="Times New Roman" panose="02020603050405020304" pitchFamily="18" charset="0"/>
                <a:cs typeface="Times New Roman" panose="02020603050405020304" pitchFamily="18" charset="0"/>
                <a:sym typeface="+mn-ea"/>
              </a:rPr>
              <a:t>complete the </a:t>
            </a:r>
            <a:r>
              <a:rPr lang="en-US" sz="1900" dirty="0" smtClean="0">
                <a:latin typeface="Times New Roman" panose="02020603050405020304" pitchFamily="18" charset="0"/>
                <a:cs typeface="Times New Roman" panose="02020603050405020304" pitchFamily="18" charset="0"/>
                <a:sym typeface="+mn-ea"/>
              </a:rPr>
              <a:t> </a:t>
            </a:r>
            <a:r>
              <a:rPr lang="en-US" sz="1900" dirty="0" smtClean="0">
                <a:latin typeface="Times New Roman" panose="02020603050405020304" pitchFamily="18" charset="0"/>
                <a:cs typeface="Times New Roman" panose="02020603050405020304" pitchFamily="18" charset="0"/>
                <a:sym typeface="+mn-ea"/>
              </a:rPr>
              <a:t>project,</a:t>
            </a:r>
            <a:endParaRPr lang="en-US" sz="1900" dirty="0" smtClean="0">
              <a:latin typeface="Times New Roman" panose="02020603050405020304" pitchFamily="18" charset="0"/>
              <a:cs typeface="Times New Roman" panose="02020603050405020304" pitchFamily="18" charset="0"/>
              <a:sym typeface="+mn-ea"/>
            </a:endParaRPr>
          </a:p>
          <a:p>
            <a:pPr algn="just">
              <a:buClr>
                <a:srgbClr val="C00000"/>
              </a:buClr>
              <a:buNone/>
            </a:pPr>
            <a:r>
              <a:rPr lang="en-US" sz="1900" dirty="0" smtClean="0">
                <a:latin typeface="Times New Roman" panose="02020603050405020304" pitchFamily="18" charset="0"/>
                <a:cs typeface="Times New Roman" panose="02020603050405020304" pitchFamily="18" charset="0"/>
                <a:sym typeface="+mn-ea"/>
              </a:rPr>
              <a:t> and every job involved with completing each task. </a:t>
            </a:r>
            <a:endParaRPr lang="en-US" sz="1900" dirty="0" smtClean="0">
              <a:latin typeface="Times New Roman" panose="02020603050405020304" pitchFamily="18" charset="0"/>
              <a:cs typeface="Times New Roman" panose="02020603050405020304" pitchFamily="18" charset="0"/>
              <a:sym typeface="+mn-ea"/>
            </a:endParaRPr>
          </a:p>
          <a:p>
            <a:pPr algn="just">
              <a:buClr>
                <a:srgbClr val="C00000"/>
              </a:buClr>
              <a:buNone/>
            </a:pPr>
            <a:endParaRPr lang="en-US" sz="1900" dirty="0" smtClean="0">
              <a:latin typeface="Times New Roman" panose="02020603050405020304" pitchFamily="18" charset="0"/>
              <a:cs typeface="Times New Roman" panose="02020603050405020304" pitchFamily="18" charset="0"/>
            </a:endParaRPr>
          </a:p>
          <a:p>
            <a:pPr algn="just">
              <a:buClr>
                <a:srgbClr val="C00000"/>
              </a:buClr>
              <a:buNone/>
            </a:pPr>
            <a:r>
              <a:rPr lang="en-US" sz="1900" b="1" dirty="0" smtClean="0">
                <a:latin typeface="Times New Roman" panose="02020603050405020304" pitchFamily="18" charset="0"/>
                <a:cs typeface="Times New Roman" panose="02020603050405020304" pitchFamily="18" charset="0"/>
              </a:rPr>
              <a:t>DETERMINE THE TIME </a:t>
            </a:r>
            <a:endParaRPr lang="en-US" sz="1900" b="1" dirty="0" smtClean="0">
              <a:latin typeface="Times New Roman" panose="02020603050405020304" pitchFamily="18" charset="0"/>
              <a:cs typeface="Times New Roman" panose="02020603050405020304" pitchFamily="18" charset="0"/>
            </a:endParaRPr>
          </a:p>
          <a:p>
            <a:pPr algn="just">
              <a:buClr>
                <a:srgbClr val="C00000"/>
              </a:buClr>
              <a:buNone/>
            </a:pPr>
            <a:r>
              <a:rPr lang="en-US" sz="1900" dirty="0" smtClean="0">
                <a:latin typeface="Times New Roman" panose="02020603050405020304" pitchFamily="18" charset="0"/>
                <a:cs typeface="Times New Roman" panose="02020603050405020304" pitchFamily="18" charset="0"/>
              </a:rPr>
              <a:t>Next, you need to estimate the time duration and effort for each task of the project. This may </a:t>
            </a:r>
            <a:endParaRPr lang="en-US" sz="1900" dirty="0" smtClean="0">
              <a:latin typeface="Times New Roman" panose="02020603050405020304" pitchFamily="18" charset="0"/>
              <a:cs typeface="Times New Roman" panose="02020603050405020304" pitchFamily="18" charset="0"/>
            </a:endParaRPr>
          </a:p>
          <a:p>
            <a:pPr algn="just">
              <a:buClr>
                <a:srgbClr val="C00000"/>
              </a:buClr>
              <a:buNone/>
            </a:pPr>
            <a:r>
              <a:rPr lang="en-US" sz="1900" dirty="0" smtClean="0">
                <a:latin typeface="Times New Roman" panose="02020603050405020304" pitchFamily="18" charset="0"/>
                <a:cs typeface="Times New Roman" panose="02020603050405020304" pitchFamily="18" charset="0"/>
                <a:sym typeface="+mn-ea"/>
              </a:rPr>
              <a:t>include the number of hours, days, or weeks a task will take, the amount of manpower needed for </a:t>
            </a:r>
            <a:endParaRPr lang="en-US" sz="1900" dirty="0" smtClean="0">
              <a:latin typeface="Times New Roman" panose="02020603050405020304" pitchFamily="18" charset="0"/>
              <a:cs typeface="Times New Roman" panose="02020603050405020304" pitchFamily="18" charset="0"/>
              <a:sym typeface="+mn-ea"/>
            </a:endParaRPr>
          </a:p>
          <a:p>
            <a:pPr algn="just">
              <a:buClr>
                <a:srgbClr val="C00000"/>
              </a:buClr>
              <a:buNone/>
            </a:pPr>
            <a:r>
              <a:rPr lang="en-US" sz="1900" dirty="0" smtClean="0">
                <a:latin typeface="Times New Roman" panose="02020603050405020304" pitchFamily="18" charset="0"/>
                <a:cs typeface="Times New Roman" panose="02020603050405020304" pitchFamily="18" charset="0"/>
                <a:sym typeface="+mn-ea"/>
              </a:rPr>
              <a:t>each task, or the percentage of usage required.</a:t>
            </a:r>
            <a:r>
              <a:rPr lang="en-US" sz="1900" dirty="0" smtClean="0">
                <a:latin typeface="Times New Roman" panose="02020603050405020304" pitchFamily="18" charset="0"/>
                <a:cs typeface="Times New Roman" panose="02020603050405020304" pitchFamily="18" charset="0"/>
                <a:sym typeface="+mn-ea"/>
              </a:rPr>
              <a:t> </a:t>
            </a:r>
            <a:endParaRPr lang="en-US" sz="1900" dirty="0" smtClean="0">
              <a:latin typeface="Times New Roman" panose="02020603050405020304" pitchFamily="18" charset="0"/>
              <a:cs typeface="Times New Roman" panose="02020603050405020304" pitchFamily="18" charset="0"/>
            </a:endParaRPr>
          </a:p>
          <a:p>
            <a:pPr algn="just">
              <a:buClr>
                <a:srgbClr val="C00000"/>
              </a:buClr>
              <a:buNone/>
            </a:pPr>
            <a:endParaRPr lang="en-US" sz="1900" dirty="0" smtClean="0">
              <a:latin typeface="Times New Roman" panose="02020603050405020304" pitchFamily="18" charset="0"/>
              <a:cs typeface="Times New Roman" panose="02020603050405020304" pitchFamily="18" charset="0"/>
            </a:endParaRPr>
          </a:p>
          <a:p>
            <a:pPr algn="just">
              <a:buClr>
                <a:srgbClr val="C00000"/>
              </a:buClr>
              <a:buNone/>
            </a:pPr>
            <a:r>
              <a:rPr lang="en-US" sz="1900" b="1" dirty="0" smtClean="0">
                <a:latin typeface="Times New Roman" panose="02020603050405020304" pitchFamily="18" charset="0"/>
                <a:cs typeface="Times New Roman" panose="02020603050405020304" pitchFamily="18" charset="0"/>
              </a:rPr>
              <a:t>IDENTIFY CONSTRAINTS </a:t>
            </a:r>
            <a:endParaRPr lang="en-US" sz="1900" b="1" dirty="0" smtClean="0">
              <a:latin typeface="Times New Roman" panose="02020603050405020304" pitchFamily="18" charset="0"/>
              <a:cs typeface="Times New Roman" panose="02020603050405020304" pitchFamily="18" charset="0"/>
            </a:endParaRPr>
          </a:p>
          <a:p>
            <a:pPr algn="just">
              <a:buClr>
                <a:srgbClr val="C00000"/>
              </a:buClr>
              <a:buNone/>
            </a:pPr>
            <a:r>
              <a:rPr lang="en-US" sz="1900" dirty="0" smtClean="0">
                <a:latin typeface="Times New Roman" panose="02020603050405020304" pitchFamily="18" charset="0"/>
                <a:cs typeface="Times New Roman" panose="02020603050405020304" pitchFamily="18" charset="0"/>
              </a:rPr>
              <a:t>Each task will have constraints, so it's important to plan for them. Examine each task for any specific </a:t>
            </a:r>
            <a:endParaRPr lang="en-US" sz="1900" dirty="0" smtClean="0">
              <a:latin typeface="Times New Roman" panose="02020603050405020304" pitchFamily="18" charset="0"/>
              <a:cs typeface="Times New Roman" panose="02020603050405020304" pitchFamily="18" charset="0"/>
            </a:endParaRPr>
          </a:p>
          <a:p>
            <a:pPr algn="just">
              <a:buClr>
                <a:srgbClr val="C00000"/>
              </a:buClr>
              <a:buNone/>
            </a:pPr>
            <a:r>
              <a:rPr lang="en-US" sz="1900" dirty="0" smtClean="0">
                <a:latin typeface="Times New Roman" panose="02020603050405020304" pitchFamily="18" charset="0"/>
                <a:cs typeface="Times New Roman" panose="02020603050405020304" pitchFamily="18" charset="0"/>
                <a:sym typeface="+mn-ea"/>
              </a:rPr>
              <a:t>restrictions. It could be a deadline, specific skills required, time of day work needs to be done, </a:t>
            </a:r>
            <a:endParaRPr lang="en-US" sz="1900" dirty="0" smtClean="0">
              <a:latin typeface="Times New Roman" panose="02020603050405020304" pitchFamily="18" charset="0"/>
              <a:cs typeface="Times New Roman" panose="02020603050405020304" pitchFamily="18" charset="0"/>
              <a:sym typeface="+mn-ea"/>
            </a:endParaRPr>
          </a:p>
          <a:p>
            <a:pPr algn="just">
              <a:buClr>
                <a:srgbClr val="C00000"/>
              </a:buClr>
              <a:buNone/>
            </a:pPr>
            <a:r>
              <a:rPr lang="en-US" sz="1900" dirty="0" smtClean="0">
                <a:latin typeface="Times New Roman" panose="02020603050405020304" pitchFamily="18" charset="0"/>
                <a:cs typeface="Times New Roman" panose="02020603050405020304" pitchFamily="18" charset="0"/>
                <a:sym typeface="+mn-ea"/>
              </a:rPr>
              <a:t>weather restraints, or other dependencies. </a:t>
            </a:r>
            <a:endParaRPr lang="en-US" sz="1900" dirty="0" smtClean="0">
              <a:latin typeface="Times New Roman" panose="02020603050405020304" pitchFamily="18" charset="0"/>
              <a:cs typeface="Times New Roman" panose="02020603050405020304" pitchFamily="18" charset="0"/>
            </a:endParaRPr>
          </a:p>
          <a:p>
            <a:pPr algn="just">
              <a:buClr>
                <a:srgbClr val="C00000"/>
              </a:buClr>
              <a:buNone/>
            </a:pPr>
            <a:endParaRPr lang="en-US" sz="19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4933063" y="6492875"/>
            <a:ext cx="683339" cy="365125"/>
          </a:xfrm>
        </p:spPr>
        <p:txBody>
          <a:bodyPr/>
          <a:lstStyle/>
          <a:p>
            <a:r>
              <a:rPr lang="en-US" sz="1400" dirty="0">
                <a:solidFill>
                  <a:schemeClr val="tx1"/>
                </a:solidFill>
              </a:rPr>
              <a:t>5</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45" y="609600"/>
            <a:ext cx="8596630" cy="507365"/>
          </a:xfrm>
        </p:spPr>
        <p:txBody>
          <a:bodyPr>
            <a:normAutofit fontScale="90000"/>
          </a:bodyPr>
          <a:lstStyle/>
          <a:p>
            <a:pPr lvl="1" algn="l" defTabSz="457200" rtl="0">
              <a:spcBef>
                <a:spcPct val="0"/>
              </a:spcBef>
            </a:pPr>
            <a:r>
              <a:rPr lang="en-GB" sz="3100" dirty="0" smtClean="0">
                <a:solidFill>
                  <a:srgbClr val="0070C0"/>
                </a:solidFill>
                <a:latin typeface="Times New Roman" panose="02020603050405020304" pitchFamily="18" charset="0"/>
                <a:cs typeface="Times New Roman" panose="02020603050405020304" pitchFamily="18" charset="0"/>
                <a:sym typeface="+mn-ea"/>
              </a:rPr>
              <a:t>2. SMART TASK DISTRIBUTION </a:t>
            </a:r>
            <a:endParaRPr lang="en-GB" sz="3100" dirty="0" smtClean="0">
              <a:solidFill>
                <a:srgbClr val="0070C0"/>
              </a:solidFill>
              <a:latin typeface="Times New Roman" panose="02020603050405020304" pitchFamily="18" charset="0"/>
              <a:cs typeface="Times New Roman" panose="02020603050405020304" pitchFamily="18" charset="0"/>
              <a:sym typeface="+mn-ea"/>
            </a:endParaRPr>
          </a:p>
        </p:txBody>
      </p:sp>
      <p:sp>
        <p:nvSpPr>
          <p:cNvPr id="3" name="Content Placeholder 2"/>
          <p:cNvSpPr>
            <a:spLocks noGrp="1"/>
          </p:cNvSpPr>
          <p:nvPr>
            <p:ph idx="1"/>
          </p:nvPr>
        </p:nvSpPr>
        <p:spPr>
          <a:xfrm>
            <a:off x="677545" y="1117600"/>
            <a:ext cx="10256520" cy="5228590"/>
          </a:xfrm>
        </p:spPr>
        <p:txBody>
          <a:bodyPr>
            <a:noAutofit/>
          </a:bodyPr>
          <a:lstStyle/>
          <a:p>
            <a:pPr algn="just">
              <a:buNone/>
            </a:pPr>
            <a:r>
              <a:rPr lang="en-GB" sz="1900" dirty="0" smtClean="0">
                <a:latin typeface="Times New Roman" panose="02020603050405020304" pitchFamily="18" charset="0"/>
                <a:cs typeface="Times New Roman" panose="02020603050405020304" pitchFamily="18" charset="0"/>
              </a:rPr>
              <a:t>Once you know all the tasks and jobs involved with the project, you have to distribute those tasks</a:t>
            </a:r>
            <a:r>
              <a:rPr lang="en-US" altLang="en-GB" sz="1900" dirty="0" smtClean="0">
                <a:latin typeface="Times New Roman" panose="02020603050405020304" pitchFamily="18" charset="0"/>
                <a:cs typeface="Times New Roman" panose="02020603050405020304" pitchFamily="18" charset="0"/>
              </a:rPr>
              <a:t> </a:t>
            </a:r>
            <a:endParaRPr lang="en-US" altLang="en-GB" sz="1900" dirty="0" smtClean="0">
              <a:latin typeface="Times New Roman" panose="02020603050405020304" pitchFamily="18" charset="0"/>
              <a:cs typeface="Times New Roman" panose="02020603050405020304" pitchFamily="18" charset="0"/>
            </a:endParaRPr>
          </a:p>
          <a:p>
            <a:pPr algn="just">
              <a:buNone/>
            </a:pPr>
            <a:r>
              <a:rPr lang="en-GB" sz="1900" dirty="0" smtClean="0">
                <a:latin typeface="Times New Roman" panose="02020603050405020304" pitchFamily="18" charset="0"/>
                <a:cs typeface="Times New Roman" panose="02020603050405020304" pitchFamily="18" charset="0"/>
                <a:sym typeface="+mn-ea"/>
              </a:rPr>
              <a:t>among your various resources. But distributing tasks evenly isn't always the best solution. You need </a:t>
            </a:r>
            <a:endParaRPr lang="en-GB" sz="1900" dirty="0" smtClean="0">
              <a:latin typeface="Times New Roman" panose="02020603050405020304" pitchFamily="18" charset="0"/>
              <a:cs typeface="Times New Roman" panose="02020603050405020304" pitchFamily="18" charset="0"/>
              <a:sym typeface="+mn-ea"/>
            </a:endParaRPr>
          </a:p>
          <a:p>
            <a:pPr algn="just">
              <a:buNone/>
            </a:pPr>
            <a:r>
              <a:rPr lang="en-GB" sz="1900" dirty="0" smtClean="0">
                <a:latin typeface="Times New Roman" panose="02020603050405020304" pitchFamily="18" charset="0"/>
                <a:cs typeface="Times New Roman" panose="02020603050405020304" pitchFamily="18" charset="0"/>
                <a:sym typeface="+mn-ea"/>
              </a:rPr>
              <a:t>to distribute tasks smartly, which resource scheduling tools can help you do. </a:t>
            </a:r>
            <a:endParaRPr lang="en-GB" sz="1900" dirty="0" smtClean="0">
              <a:latin typeface="Times New Roman" panose="02020603050405020304" pitchFamily="18" charset="0"/>
              <a:cs typeface="Times New Roman" panose="02020603050405020304" pitchFamily="18" charset="0"/>
            </a:endParaRPr>
          </a:p>
          <a:p>
            <a:pPr algn="just">
              <a:buNone/>
            </a:pPr>
            <a:endParaRPr lang="en-GB" sz="1900" dirty="0" smtClean="0">
              <a:latin typeface="Times New Roman" panose="02020603050405020304" pitchFamily="18" charset="0"/>
              <a:cs typeface="Times New Roman" panose="02020603050405020304" pitchFamily="18" charset="0"/>
              <a:sym typeface="+mn-ea"/>
            </a:endParaRPr>
          </a:p>
          <a:p>
            <a:pPr algn="just">
              <a:buNone/>
            </a:pPr>
            <a:r>
              <a:rPr lang="en-GB" sz="1900" b="1" dirty="0" smtClean="0">
                <a:latin typeface="Times New Roman" panose="02020603050405020304" pitchFamily="18" charset="0"/>
                <a:cs typeface="Times New Roman" panose="02020603050405020304" pitchFamily="18" charset="0"/>
              </a:rPr>
              <a:t>RESOURCE ALLOCATION </a:t>
            </a:r>
            <a:endParaRPr lang="en-GB" sz="1900" dirty="0" smtClean="0">
              <a:latin typeface="Times New Roman" panose="02020603050405020304" pitchFamily="18" charset="0"/>
              <a:cs typeface="Times New Roman" panose="02020603050405020304" pitchFamily="18" charset="0"/>
            </a:endParaRPr>
          </a:p>
          <a:p>
            <a:pPr algn="just">
              <a:buNone/>
            </a:pPr>
            <a:r>
              <a:rPr lang="en-GB" sz="1900" dirty="0" smtClean="0">
                <a:latin typeface="Times New Roman" panose="02020603050405020304" pitchFamily="18" charset="0"/>
                <a:cs typeface="Times New Roman" panose="02020603050405020304" pitchFamily="18" charset="0"/>
              </a:rPr>
              <a:t>The first step in smart task distribution is identifying the resources needed to complete every task of the </a:t>
            </a:r>
            <a:endParaRPr lang="en-GB" sz="1900" dirty="0" smtClean="0">
              <a:latin typeface="Times New Roman" panose="02020603050405020304" pitchFamily="18" charset="0"/>
              <a:cs typeface="Times New Roman" panose="02020603050405020304" pitchFamily="18" charset="0"/>
            </a:endParaRPr>
          </a:p>
          <a:p>
            <a:pPr algn="just">
              <a:buNone/>
            </a:pPr>
            <a:r>
              <a:rPr lang="en-GB" sz="1900" dirty="0" smtClean="0">
                <a:latin typeface="Times New Roman" panose="02020603050405020304" pitchFamily="18" charset="0"/>
                <a:cs typeface="Times New Roman" panose="02020603050405020304" pitchFamily="18" charset="0"/>
                <a:sym typeface="+mn-ea"/>
              </a:rPr>
              <a:t>project. This includes looking at your consumable and reusable resources and determining the quantity </a:t>
            </a:r>
            <a:endParaRPr lang="en-GB" sz="1900" dirty="0" smtClean="0">
              <a:latin typeface="Times New Roman" panose="02020603050405020304" pitchFamily="18" charset="0"/>
              <a:cs typeface="Times New Roman" panose="02020603050405020304" pitchFamily="18" charset="0"/>
              <a:sym typeface="+mn-ea"/>
            </a:endParaRPr>
          </a:p>
          <a:p>
            <a:pPr algn="just">
              <a:buNone/>
            </a:pPr>
            <a:r>
              <a:rPr lang="en-GB" sz="1900" dirty="0" smtClean="0">
                <a:latin typeface="Times New Roman" panose="02020603050405020304" pitchFamily="18" charset="0"/>
                <a:cs typeface="Times New Roman" panose="02020603050405020304" pitchFamily="18" charset="0"/>
                <a:sym typeface="+mn-ea"/>
              </a:rPr>
              <a:t>required or the total effort needed for the tasks. </a:t>
            </a:r>
            <a:endParaRPr lang="en-GB" sz="1900" dirty="0" smtClean="0">
              <a:latin typeface="Times New Roman" panose="02020603050405020304" pitchFamily="18" charset="0"/>
              <a:cs typeface="Times New Roman" panose="02020603050405020304" pitchFamily="18" charset="0"/>
            </a:endParaRPr>
          </a:p>
          <a:p>
            <a:pPr algn="just">
              <a:buNone/>
            </a:pPr>
            <a:endParaRPr lang="en-GB" sz="1900" dirty="0" smtClean="0">
              <a:latin typeface="Times New Roman" panose="02020603050405020304" pitchFamily="18" charset="0"/>
              <a:cs typeface="Times New Roman" panose="02020603050405020304" pitchFamily="18" charset="0"/>
              <a:sym typeface="+mn-ea"/>
            </a:endParaRPr>
          </a:p>
          <a:p>
            <a:pPr algn="just">
              <a:buNone/>
            </a:pPr>
            <a:r>
              <a:rPr lang="en-GB" sz="1900" b="1" dirty="0" smtClean="0">
                <a:latin typeface="Times New Roman" panose="02020603050405020304" pitchFamily="18" charset="0"/>
                <a:cs typeface="Times New Roman" panose="02020603050405020304" pitchFamily="18" charset="0"/>
              </a:rPr>
              <a:t>DETERMINE AVAILABILITY </a:t>
            </a:r>
            <a:endParaRPr lang="en-GB" sz="1900" b="1" dirty="0" smtClean="0">
              <a:latin typeface="Times New Roman" panose="02020603050405020304" pitchFamily="18" charset="0"/>
              <a:cs typeface="Times New Roman" panose="02020603050405020304" pitchFamily="18" charset="0"/>
            </a:endParaRPr>
          </a:p>
          <a:p>
            <a:pPr algn="just">
              <a:buNone/>
            </a:pPr>
            <a:r>
              <a:rPr lang="en-GB" sz="1900" dirty="0" smtClean="0">
                <a:latin typeface="Times New Roman" panose="02020603050405020304" pitchFamily="18" charset="0"/>
                <a:cs typeface="Times New Roman" panose="02020603050405020304" pitchFamily="18" charset="0"/>
              </a:rPr>
              <a:t>Next, check the availability of the resources required. This includes looking at the equipment needed for </a:t>
            </a:r>
            <a:endParaRPr lang="en-GB" sz="1900" dirty="0" smtClean="0">
              <a:latin typeface="Times New Roman" panose="02020603050405020304" pitchFamily="18" charset="0"/>
              <a:cs typeface="Times New Roman" panose="02020603050405020304" pitchFamily="18" charset="0"/>
            </a:endParaRPr>
          </a:p>
          <a:p>
            <a:pPr algn="just">
              <a:buNone/>
            </a:pPr>
            <a:r>
              <a:rPr lang="en-GB" sz="1900" dirty="0" smtClean="0">
                <a:latin typeface="Times New Roman" panose="02020603050405020304" pitchFamily="18" charset="0"/>
                <a:cs typeface="Times New Roman" panose="02020603050405020304" pitchFamily="18" charset="0"/>
                <a:sym typeface="+mn-ea"/>
              </a:rPr>
              <a:t>each task and whether that equipment is being used or will be needed for other projects. </a:t>
            </a:r>
            <a:endParaRPr lang="en-GB" sz="1900" dirty="0" smtClean="0">
              <a:latin typeface="Times New Roman" panose="02020603050405020304" pitchFamily="18" charset="0"/>
              <a:cs typeface="Times New Roman" panose="02020603050405020304" pitchFamily="18" charset="0"/>
            </a:endParaRPr>
          </a:p>
          <a:p>
            <a:pPr algn="just">
              <a:buNone/>
            </a:pPr>
            <a:endParaRPr lang="en-GB" sz="19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5153780" y="6346162"/>
            <a:ext cx="683339" cy="365125"/>
          </a:xfrm>
        </p:spPr>
        <p:txBody>
          <a:bodyPr/>
          <a:lstStyle/>
          <a:p>
            <a:r>
              <a:rPr lang="en-US" sz="1400" dirty="0">
                <a:solidFill>
                  <a:schemeClr val="tx1"/>
                </a:solidFill>
              </a:rPr>
              <a:t>6</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6135" y="396875"/>
            <a:ext cx="10617200" cy="5960110"/>
          </a:xfrm>
        </p:spPr>
        <p:txBody>
          <a:bodyPr>
            <a:noAutofit/>
          </a:bodyPr>
          <a:lstStyle/>
          <a:p>
            <a:pPr algn="just">
              <a:buNone/>
            </a:pPr>
            <a:r>
              <a:rPr lang="en-GB" sz="1900" dirty="0" smtClean="0">
                <a:latin typeface="Times New Roman" panose="02020603050405020304" pitchFamily="18" charset="0"/>
                <a:cs typeface="Times New Roman" panose="02020603050405020304" pitchFamily="18" charset="0"/>
                <a:sym typeface="+mn-ea"/>
              </a:rPr>
              <a:t>As for </a:t>
            </a:r>
            <a:r>
              <a:rPr lang="en-US" altLang="en-GB" sz="1900" dirty="0" smtClean="0">
                <a:latin typeface="Times New Roman" panose="02020603050405020304" pitchFamily="18" charset="0"/>
                <a:cs typeface="Times New Roman" panose="02020603050405020304" pitchFamily="18" charset="0"/>
                <a:sym typeface="+mn-ea"/>
              </a:rPr>
              <a:t>workers</a:t>
            </a:r>
            <a:r>
              <a:rPr lang="en-GB" sz="1900" dirty="0" smtClean="0">
                <a:latin typeface="Times New Roman" panose="02020603050405020304" pitchFamily="18" charset="0"/>
                <a:cs typeface="Times New Roman" panose="02020603050405020304" pitchFamily="18" charset="0"/>
                <a:sym typeface="+mn-ea"/>
              </a:rPr>
              <a:t>, you'll need to track their availability as well. A scheduling platform makes this task more </a:t>
            </a:r>
            <a:endParaRPr lang="en-GB" sz="1900" dirty="0" smtClean="0">
              <a:latin typeface="Times New Roman" panose="02020603050405020304" pitchFamily="18" charset="0"/>
              <a:cs typeface="Times New Roman" panose="02020603050405020304" pitchFamily="18" charset="0"/>
              <a:sym typeface="+mn-ea"/>
            </a:endParaRPr>
          </a:p>
          <a:p>
            <a:pPr algn="just">
              <a:buNone/>
            </a:pPr>
            <a:r>
              <a:rPr lang="en-GB" sz="1900" dirty="0" smtClean="0">
                <a:latin typeface="Times New Roman" panose="02020603050405020304" pitchFamily="18" charset="0"/>
                <a:cs typeface="Times New Roman" panose="02020603050405020304" pitchFamily="18" charset="0"/>
                <a:sym typeface="+mn-ea"/>
              </a:rPr>
              <a:t>efficient because it enables you to determine when more </a:t>
            </a:r>
            <a:r>
              <a:rPr lang="en-US" altLang="en-GB" sz="1900" dirty="0" smtClean="0">
                <a:latin typeface="Times New Roman" panose="02020603050405020304" pitchFamily="18" charset="0"/>
                <a:cs typeface="Times New Roman" panose="02020603050405020304" pitchFamily="18" charset="0"/>
                <a:sym typeface="+mn-ea"/>
              </a:rPr>
              <a:t>workers</a:t>
            </a:r>
            <a:r>
              <a:rPr lang="en-GB" sz="1900" dirty="0" smtClean="0">
                <a:latin typeface="Times New Roman" panose="02020603050405020304" pitchFamily="18" charset="0"/>
                <a:cs typeface="Times New Roman" panose="02020603050405020304" pitchFamily="18" charset="0"/>
                <a:sym typeface="+mn-ea"/>
              </a:rPr>
              <a:t> is needed, respond to time-off requests </a:t>
            </a:r>
            <a:endParaRPr lang="en-GB" sz="1900" dirty="0" smtClean="0">
              <a:latin typeface="Times New Roman" panose="02020603050405020304" pitchFamily="18" charset="0"/>
              <a:cs typeface="Times New Roman" panose="02020603050405020304" pitchFamily="18" charset="0"/>
              <a:sym typeface="+mn-ea"/>
            </a:endParaRPr>
          </a:p>
          <a:p>
            <a:pPr algn="just">
              <a:buNone/>
            </a:pPr>
            <a:r>
              <a:rPr lang="en-GB" sz="1900" dirty="0" smtClean="0">
                <a:latin typeface="Times New Roman" panose="02020603050405020304" pitchFamily="18" charset="0"/>
                <a:cs typeface="Times New Roman" panose="02020603050405020304" pitchFamily="18" charset="0"/>
                <a:sym typeface="+mn-ea"/>
              </a:rPr>
              <a:t>accurately, and find replacements quickly without disrupting output or delaying tasks. </a:t>
            </a:r>
            <a:endParaRPr lang="en-GB" sz="1900" dirty="0" smtClean="0">
              <a:latin typeface="Times New Roman" panose="02020603050405020304" pitchFamily="18" charset="0"/>
              <a:cs typeface="Times New Roman" panose="02020603050405020304" pitchFamily="18" charset="0"/>
              <a:sym typeface="+mn-ea"/>
            </a:endParaRPr>
          </a:p>
          <a:p>
            <a:pPr algn="just">
              <a:buNone/>
            </a:pPr>
            <a:endParaRPr lang="en-GB" sz="1900" dirty="0" smtClean="0">
              <a:latin typeface="Times New Roman" panose="02020603050405020304" pitchFamily="18" charset="0"/>
              <a:cs typeface="Times New Roman" panose="02020603050405020304" pitchFamily="18" charset="0"/>
            </a:endParaRPr>
          </a:p>
          <a:p>
            <a:pPr algn="just">
              <a:buNone/>
            </a:pPr>
            <a:r>
              <a:rPr lang="en-GB" sz="1900" b="1" dirty="0" smtClean="0">
                <a:latin typeface="Times New Roman" panose="02020603050405020304" pitchFamily="18" charset="0"/>
                <a:cs typeface="Times New Roman" panose="02020603050405020304" pitchFamily="18" charset="0"/>
                <a:sym typeface="+mn-ea"/>
              </a:rPr>
              <a:t>MATCH CAPABILITY WITH TASKS </a:t>
            </a:r>
            <a:endParaRPr lang="en-GB" sz="1900" b="1" dirty="0" smtClean="0">
              <a:latin typeface="Times New Roman" panose="02020603050405020304" pitchFamily="18" charset="0"/>
              <a:cs typeface="Times New Roman" panose="02020603050405020304" pitchFamily="18" charset="0"/>
              <a:sym typeface="+mn-ea"/>
            </a:endParaRPr>
          </a:p>
          <a:p>
            <a:pPr algn="just">
              <a:buNone/>
            </a:pPr>
            <a:r>
              <a:rPr lang="en-GB" sz="1900" dirty="0" smtClean="0">
                <a:latin typeface="Times New Roman" panose="02020603050405020304" pitchFamily="18" charset="0"/>
                <a:cs typeface="Times New Roman" panose="02020603050405020304" pitchFamily="18" charset="0"/>
                <a:sym typeface="+mn-ea"/>
              </a:rPr>
              <a:t>You not only match resources with tasks based on availability, but also capability. Consider the strengths </a:t>
            </a:r>
            <a:endParaRPr lang="en-GB" sz="1900" dirty="0" smtClean="0">
              <a:latin typeface="Times New Roman" panose="02020603050405020304" pitchFamily="18" charset="0"/>
              <a:cs typeface="Times New Roman" panose="02020603050405020304" pitchFamily="18" charset="0"/>
              <a:sym typeface="+mn-ea"/>
            </a:endParaRPr>
          </a:p>
          <a:p>
            <a:pPr algn="just">
              <a:buNone/>
            </a:pPr>
            <a:r>
              <a:rPr lang="en-GB" sz="1900" dirty="0" smtClean="0">
                <a:latin typeface="Times New Roman" panose="02020603050405020304" pitchFamily="18" charset="0"/>
                <a:cs typeface="Times New Roman" panose="02020603050405020304" pitchFamily="18" charset="0"/>
                <a:sym typeface="+mn-ea"/>
              </a:rPr>
              <a:t>and weaknesses of workers. While one worker may be available for a task, another person </a:t>
            </a:r>
            <a:r>
              <a:rPr lang="en-GB" sz="1900" dirty="0">
                <a:latin typeface="Times New Roman" panose="02020603050405020304" pitchFamily="18" charset="0"/>
                <a:cs typeface="Times New Roman" panose="02020603050405020304" pitchFamily="18" charset="0"/>
                <a:sym typeface="+mn-ea"/>
              </a:rPr>
              <a:t>may have the </a:t>
            </a:r>
            <a:endParaRPr lang="en-GB" sz="1900" dirty="0">
              <a:latin typeface="Times New Roman" panose="02020603050405020304" pitchFamily="18" charset="0"/>
              <a:cs typeface="Times New Roman" panose="02020603050405020304" pitchFamily="18" charset="0"/>
              <a:sym typeface="+mn-ea"/>
            </a:endParaRPr>
          </a:p>
          <a:p>
            <a:pPr algn="just">
              <a:buNone/>
            </a:pPr>
            <a:r>
              <a:rPr lang="en-GB" sz="1900" dirty="0">
                <a:latin typeface="Times New Roman" panose="02020603050405020304" pitchFamily="18" charset="0"/>
                <a:cs typeface="Times New Roman" panose="02020603050405020304" pitchFamily="18" charset="0"/>
                <a:sym typeface="+mn-ea"/>
              </a:rPr>
              <a:t>skill</a:t>
            </a:r>
            <a:r>
              <a:rPr lang="en-US" altLang="en-GB" sz="1900" dirty="0">
                <a:latin typeface="Times New Roman" panose="02020603050405020304" pitchFamily="18" charset="0"/>
                <a:cs typeface="Times New Roman" panose="02020603050405020304" pitchFamily="18" charset="0"/>
                <a:sym typeface="+mn-ea"/>
              </a:rPr>
              <a:t> </a:t>
            </a:r>
            <a:r>
              <a:rPr lang="en-GB" sz="1900" dirty="0">
                <a:latin typeface="Times New Roman" panose="02020603050405020304" pitchFamily="18" charset="0"/>
                <a:cs typeface="Times New Roman" panose="02020603050405020304" pitchFamily="18" charset="0"/>
                <a:sym typeface="+mn-ea"/>
              </a:rPr>
              <a:t>to do</a:t>
            </a:r>
            <a:r>
              <a:rPr lang="en-GB" sz="1900" dirty="0">
                <a:latin typeface="Times New Roman" panose="02020603050405020304" pitchFamily="18" charset="0"/>
                <a:cs typeface="Times New Roman" panose="02020603050405020304" pitchFamily="18" charset="0"/>
                <a:sym typeface="+mn-ea"/>
              </a:rPr>
              <a:t> the task faster, so you may need to schedule the task around his/her availability to meet deadlines. </a:t>
            </a:r>
            <a:endParaRPr lang="en-GB" sz="1900" dirty="0">
              <a:latin typeface="Times New Roman" panose="02020603050405020304" pitchFamily="18" charset="0"/>
              <a:cs typeface="Times New Roman" panose="02020603050405020304" pitchFamily="18" charset="0"/>
            </a:endParaRPr>
          </a:p>
          <a:p>
            <a:pPr algn="just">
              <a:buNone/>
            </a:pPr>
            <a:endParaRPr lang="en-GB" sz="1900" dirty="0">
              <a:latin typeface="Times New Roman" panose="02020603050405020304" pitchFamily="18" charset="0"/>
              <a:cs typeface="Times New Roman" panose="02020603050405020304" pitchFamily="18" charset="0"/>
            </a:endParaRPr>
          </a:p>
          <a:p>
            <a:pPr algn="just">
              <a:buNone/>
            </a:pPr>
            <a:r>
              <a:rPr lang="en-GB" sz="1900" dirty="0">
                <a:latin typeface="Times New Roman" panose="02020603050405020304" pitchFamily="18" charset="0"/>
                <a:cs typeface="Times New Roman" panose="02020603050405020304" pitchFamily="18" charset="0"/>
              </a:rPr>
              <a:t>A good way to manage this is having a resource capability database, which records the specific skills and </a:t>
            </a:r>
            <a:endParaRPr lang="en-GB" sz="1900" dirty="0">
              <a:latin typeface="Times New Roman" panose="02020603050405020304" pitchFamily="18" charset="0"/>
              <a:cs typeface="Times New Roman" panose="02020603050405020304" pitchFamily="18" charset="0"/>
            </a:endParaRPr>
          </a:p>
          <a:p>
            <a:pPr algn="just">
              <a:buNone/>
            </a:pPr>
            <a:r>
              <a:rPr lang="en-GB" sz="1900" dirty="0">
                <a:latin typeface="Times New Roman" panose="02020603050405020304" pitchFamily="18" charset="0"/>
                <a:cs typeface="Times New Roman" panose="02020603050405020304" pitchFamily="18" charset="0"/>
                <a:sym typeface="+mn-ea"/>
              </a:rPr>
              <a:t>abilities of each worker. It will help you schedule your human resources faster and easier. </a:t>
            </a:r>
            <a:endParaRPr lang="en-GB" sz="1900" dirty="0">
              <a:latin typeface="Times New Roman" panose="02020603050405020304" pitchFamily="18" charset="0"/>
              <a:cs typeface="Times New Roman" panose="02020603050405020304" pitchFamily="18" charset="0"/>
            </a:endParaRPr>
          </a:p>
          <a:p>
            <a:pPr algn="just">
              <a:buNone/>
            </a:pPr>
            <a:endParaRPr lang="en-GB" sz="1900" dirty="0">
              <a:latin typeface="Times New Roman" panose="02020603050405020304" pitchFamily="18" charset="0"/>
              <a:cs typeface="Times New Roman" panose="02020603050405020304" pitchFamily="18" charset="0"/>
            </a:endParaRPr>
          </a:p>
          <a:p>
            <a:pPr algn="just">
              <a:buNone/>
            </a:pPr>
            <a:endParaRPr lang="en-GB"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4670315" y="6356673"/>
            <a:ext cx="683339" cy="365125"/>
          </a:xfrm>
        </p:spPr>
        <p:txBody>
          <a:bodyPr/>
          <a:lstStyle/>
          <a:p>
            <a:r>
              <a:rPr lang="en-US" sz="1400" dirty="0">
                <a:solidFill>
                  <a:schemeClr val="tx1"/>
                </a:solidFill>
              </a:rPr>
              <a:t>7</a:t>
            </a:r>
            <a:endParaRPr lang="en-US" sz="1400" dirty="0">
              <a:solidFill>
                <a:schemeClr val="tx1"/>
              </a:solidFill>
            </a:endParaRPr>
          </a:p>
        </p:txBody>
      </p:sp>
      <p:sp>
        <p:nvSpPr>
          <p:cNvPr id="5" name="Title 4"/>
          <p:cNvSpPr/>
          <p:nvPr>
            <p:ph type="title"/>
          </p:nvPr>
        </p:nvSpPr>
        <p:spPr>
          <a:xfrm>
            <a:off x="4968029" y="6960870"/>
            <a:ext cx="8596668" cy="1320800"/>
          </a:xfrm>
        </p:spPr>
        <p:txBody>
          <a:bodyPr/>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710" y="407670"/>
            <a:ext cx="10118090" cy="5633720"/>
          </a:xfrm>
        </p:spPr>
        <p:txBody>
          <a:bodyPr>
            <a:normAutofit/>
          </a:bodyPr>
          <a:lstStyle/>
          <a:p>
            <a:pPr algn="just">
              <a:buNone/>
            </a:pPr>
            <a:r>
              <a:rPr lang="en-US" sz="1900" dirty="0">
                <a:latin typeface="Times New Roman" panose="02020603050405020304" pitchFamily="18" charset="0"/>
                <a:cs typeface="Times New Roman" panose="02020603050405020304" pitchFamily="18" charset="0"/>
                <a:sym typeface="+mn-ea"/>
              </a:rPr>
              <a:t>When you're under time constraints, such as when a project has a definite deadline, resource delays </a:t>
            </a:r>
            <a:endParaRPr lang="en-US" sz="1900" dirty="0">
              <a:latin typeface="Times New Roman" panose="02020603050405020304" pitchFamily="18" charset="0"/>
              <a:cs typeface="Times New Roman" panose="02020603050405020304" pitchFamily="18" charset="0"/>
              <a:sym typeface="+mn-ea"/>
            </a:endParaRPr>
          </a:p>
          <a:p>
            <a:pPr algn="just">
              <a:buNone/>
            </a:pPr>
            <a:r>
              <a:rPr lang="en-US" sz="1900" dirty="0">
                <a:latin typeface="Times New Roman" panose="02020603050405020304" pitchFamily="18" charset="0"/>
                <a:cs typeface="Times New Roman" panose="02020603050405020304" pitchFamily="18" charset="0"/>
                <a:sym typeface="+mn-ea"/>
              </a:rPr>
              <a:t>smoothing some work and removes flexibility, but it is usually more efficient and cost-effective. </a:t>
            </a:r>
            <a:endParaRPr lang="en-US" sz="1900" dirty="0">
              <a:latin typeface="Times New Roman" panose="02020603050405020304" pitchFamily="18" charset="0"/>
              <a:cs typeface="Times New Roman" panose="02020603050405020304" pitchFamily="18" charset="0"/>
              <a:sym typeface="+mn-ea"/>
            </a:endParaRPr>
          </a:p>
          <a:p>
            <a:pPr algn="just">
              <a:buNone/>
            </a:pPr>
            <a:r>
              <a:rPr lang="en-US" sz="1900" dirty="0">
                <a:latin typeface="Times New Roman" panose="02020603050405020304" pitchFamily="18" charset="0"/>
                <a:cs typeface="Times New Roman" panose="02020603050405020304" pitchFamily="18" charset="0"/>
                <a:sym typeface="+mn-ea"/>
              </a:rPr>
              <a:t>Resource leveling is used when you have restraints on resource availability. In this method, start and </a:t>
            </a:r>
            <a:endParaRPr lang="en-US" sz="1900" dirty="0">
              <a:latin typeface="Times New Roman" panose="02020603050405020304" pitchFamily="18" charset="0"/>
              <a:cs typeface="Times New Roman" panose="02020603050405020304" pitchFamily="18" charset="0"/>
              <a:sym typeface="+mn-ea"/>
            </a:endParaRPr>
          </a:p>
          <a:p>
            <a:pPr algn="just">
              <a:buNone/>
            </a:pPr>
            <a:r>
              <a:rPr lang="en-US" sz="1900" dirty="0">
                <a:latin typeface="Times New Roman" panose="02020603050405020304" pitchFamily="18" charset="0"/>
                <a:cs typeface="Times New Roman" panose="02020603050405020304" pitchFamily="18" charset="0"/>
                <a:sym typeface="+mn-ea"/>
              </a:rPr>
              <a:t>finish dates </a:t>
            </a:r>
            <a:r>
              <a:rPr lang="en-US" sz="1900" dirty="0">
                <a:latin typeface="Times New Roman" panose="02020603050405020304" pitchFamily="18" charset="0"/>
                <a:cs typeface="Times New Roman" panose="02020603050405020304" pitchFamily="18" charset="0"/>
                <a:sym typeface="+mn-ea"/>
              </a:rPr>
              <a:t>are adjusted based on resource constraints. </a:t>
            </a:r>
            <a:endParaRPr lang="en-US" sz="1900" dirty="0">
              <a:latin typeface="Times New Roman" panose="02020603050405020304" pitchFamily="18" charset="0"/>
              <a:cs typeface="Times New Roman" panose="02020603050405020304" pitchFamily="18" charset="0"/>
              <a:sym typeface="+mn-ea"/>
            </a:endParaRPr>
          </a:p>
          <a:p>
            <a:pPr algn="just">
              <a:buNone/>
            </a:pPr>
            <a:r>
              <a:rPr lang="en-US" sz="1900" dirty="0">
                <a:latin typeface="Times New Roman" panose="02020603050405020304" pitchFamily="18" charset="0"/>
                <a:cs typeface="Times New Roman" panose="02020603050405020304" pitchFamily="18" charset="0"/>
                <a:sym typeface="+mn-ea"/>
              </a:rPr>
              <a:t>In most situations, you'll use a combination of smoothing and leveling to complete the project. </a:t>
            </a:r>
            <a:endParaRPr lang="en-US" sz="1900" dirty="0">
              <a:latin typeface="Times New Roman" panose="02020603050405020304" pitchFamily="18" charset="0"/>
              <a:cs typeface="Times New Roman" panose="02020603050405020304" pitchFamily="18" charset="0"/>
              <a:sym typeface="+mn-ea"/>
            </a:endParaRPr>
          </a:p>
          <a:p>
            <a:pPr algn="just">
              <a:buNone/>
            </a:pPr>
            <a:endParaRPr lang="en-US" sz="1900" dirty="0">
              <a:latin typeface="Times New Roman" panose="02020603050405020304" pitchFamily="18" charset="0"/>
              <a:cs typeface="Times New Roman" panose="02020603050405020304" pitchFamily="18" charset="0"/>
              <a:sym typeface="+mn-ea"/>
            </a:endParaRPr>
          </a:p>
          <a:p>
            <a:pPr algn="just">
              <a:buNone/>
            </a:pPr>
            <a:endParaRPr lang="en-US" sz="3100" dirty="0"/>
          </a:p>
        </p:txBody>
      </p:sp>
      <p:sp>
        <p:nvSpPr>
          <p:cNvPr id="4" name="Slide Number Placeholder 3"/>
          <p:cNvSpPr>
            <a:spLocks noGrp="1"/>
          </p:cNvSpPr>
          <p:nvPr>
            <p:ph type="sldNum" sz="quarter" idx="12"/>
          </p:nvPr>
        </p:nvSpPr>
        <p:spPr>
          <a:xfrm>
            <a:off x="4827960" y="6314631"/>
            <a:ext cx="683339" cy="365125"/>
          </a:xfrm>
        </p:spPr>
        <p:txBody>
          <a:bodyPr/>
          <a:lstStyle/>
          <a:p>
            <a:r>
              <a:rPr lang="en-US" sz="1400" dirty="0">
                <a:solidFill>
                  <a:schemeClr val="tx1"/>
                </a:solidFill>
              </a:rPr>
              <a:t>8</a:t>
            </a:r>
            <a:endParaRPr lang="en-US" sz="1400" dirty="0">
              <a:solidFill>
                <a:schemeClr val="tx1"/>
              </a:solidFill>
            </a:endParaRPr>
          </a:p>
        </p:txBody>
      </p:sp>
      <p:sp>
        <p:nvSpPr>
          <p:cNvPr id="5" name="Title 4"/>
          <p:cNvSpPr/>
          <p:nvPr>
            <p:ph type="title"/>
          </p:nvPr>
        </p:nvSpPr>
        <p:spPr>
          <a:xfrm>
            <a:off x="3214159" y="6858000"/>
            <a:ext cx="8596668" cy="1320800"/>
          </a:xfrm>
        </p:spPr>
        <p:txBody>
          <a:bodyPr/>
          <a:p>
            <a:endParaRPr lang="en-US"/>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27845</Words>
  <Application>WPS Presentation</Application>
  <PresentationFormat>Custom</PresentationFormat>
  <Paragraphs>2389</Paragraphs>
  <Slides>47</Slides>
  <Notes>1</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47</vt:i4>
      </vt:variant>
    </vt:vector>
  </HeadingPairs>
  <TitlesOfParts>
    <vt:vector size="61" baseType="lpstr">
      <vt:lpstr>Arial</vt:lpstr>
      <vt:lpstr>SimSun</vt:lpstr>
      <vt:lpstr>Wingdings</vt:lpstr>
      <vt:lpstr>Wingdings 3</vt:lpstr>
      <vt:lpstr>Arial</vt:lpstr>
      <vt:lpstr>Times New Roman</vt:lpstr>
      <vt:lpstr>Trebuchet MS</vt:lpstr>
      <vt:lpstr>Microsoft YaHei</vt:lpstr>
      <vt:lpstr>Arial Unicode MS</vt:lpstr>
      <vt:lpstr>Calibri</vt:lpstr>
      <vt:lpstr>Wingdings</vt:lpstr>
      <vt:lpstr>GungsuhChe</vt:lpstr>
      <vt:lpstr>Facet</vt:lpstr>
      <vt:lpstr>CorelDRAW.Graphic.13</vt:lpstr>
      <vt:lpstr>PowerPoint 演示文稿</vt:lpstr>
      <vt:lpstr>PowerPoint 演示文稿</vt:lpstr>
      <vt:lpstr>ABSTRACT</vt:lpstr>
      <vt:lpstr>INTRODUCTION</vt:lpstr>
      <vt:lpstr>    FIVE BENEFITS OF RESOURCE SCHEDULING		 </vt:lpstr>
      <vt:lpstr>     1. BETTER ORGANIZATION</vt:lpstr>
      <vt:lpstr>2. SMART TASK DISTRIBUTION </vt:lpstr>
      <vt:lpstr>PowerPoint 演示文稿</vt:lpstr>
      <vt:lpstr>PowerPoint 演示文稿</vt:lpstr>
      <vt:lpstr>4. REAL-TIME DATA AND ANALYSIS </vt:lpstr>
      <vt:lpstr>5. PLAN IN ADVANCE</vt:lpstr>
      <vt:lpstr> </vt:lpstr>
      <vt:lpstr>PowerPoint 演示文稿</vt:lpstr>
      <vt:lpstr>PowerPoint 演示文稿</vt:lpstr>
      <vt:lpstr>BRIEF OF DESCRIPTION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EQUIPMENT AND DIESEL RATES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CONCLUSION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CONSTRUCTION PROJECT FINANCE (MMN322308-13-B)</dc:title>
  <dc:creator>Emmanuel Omopariola</dc:creator>
  <cp:lastModifiedBy>AMAQUANTS PC</cp:lastModifiedBy>
  <cp:revision>725</cp:revision>
  <dcterms:created xsi:type="dcterms:W3CDTF">2015-07-09T21:57:00Z</dcterms:created>
  <dcterms:modified xsi:type="dcterms:W3CDTF">2021-03-29T15:31:25Z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1033-11.2.0.10017</vt:lpwstr>
  </property>
</Properties>
</file>