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D81483-1BEF-4249-82AC-B49CE2477532}"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2689267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D81483-1BEF-4249-82AC-B49CE2477532}"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2312309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D81483-1BEF-4249-82AC-B49CE2477532}"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2597171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D81483-1BEF-4249-82AC-B49CE2477532}"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2020052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D81483-1BEF-4249-82AC-B49CE2477532}" type="datetimeFigureOut">
              <a:rPr lang="en-US" smtClean="0"/>
              <a:t>3/27/2021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1086689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D81483-1BEF-4249-82AC-B49CE2477532}"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1318662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D81483-1BEF-4249-82AC-B49CE2477532}" type="datetimeFigureOut">
              <a:rPr lang="en-US" smtClean="0"/>
              <a:t>3/27/2021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24754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D81483-1BEF-4249-82AC-B49CE2477532}" type="datetimeFigureOut">
              <a:rPr lang="en-US" smtClean="0"/>
              <a:t>3/27/2021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2320916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D81483-1BEF-4249-82AC-B49CE2477532}" type="datetimeFigureOut">
              <a:rPr lang="en-US" smtClean="0"/>
              <a:t>3/27/2021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961278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DD81483-1BEF-4249-82AC-B49CE2477532}"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4064321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DD81483-1BEF-4249-82AC-B49CE2477532}" type="datetimeFigureOut">
              <a:rPr lang="en-US" smtClean="0"/>
              <a:t>3/27/2021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7AAC6-A771-4A4D-BCE3-BA8CD16B43BA}" type="slidenum">
              <a:rPr lang="en-US" smtClean="0"/>
              <a:t>‹#›</a:t>
            </a:fld>
            <a:endParaRPr lang="en-US"/>
          </a:p>
        </p:txBody>
      </p:sp>
    </p:spTree>
    <p:extLst>
      <p:ext uri="{BB962C8B-B14F-4D97-AF65-F5344CB8AC3E}">
        <p14:creationId xmlns:p14="http://schemas.microsoft.com/office/powerpoint/2010/main" val="830814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81483-1BEF-4249-82AC-B49CE2477532}" type="datetimeFigureOut">
              <a:rPr lang="en-US" smtClean="0"/>
              <a:t>3/27/2021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07AAC6-A771-4A4D-BCE3-BA8CD16B43BA}" type="slidenum">
              <a:rPr lang="en-US" smtClean="0"/>
              <a:t>‹#›</a:t>
            </a:fld>
            <a:endParaRPr lang="en-US"/>
          </a:p>
        </p:txBody>
      </p:sp>
    </p:spTree>
    <p:extLst>
      <p:ext uri="{BB962C8B-B14F-4D97-AF65-F5344CB8AC3E}">
        <p14:creationId xmlns:p14="http://schemas.microsoft.com/office/powerpoint/2010/main" val="3488948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4855" y="2561855"/>
            <a:ext cx="11180618" cy="3942854"/>
          </a:xfrm>
        </p:spPr>
        <p:txBody>
          <a:bodyPr>
            <a:normAutofit/>
          </a:bodyPr>
          <a:lstStyle/>
          <a:p>
            <a:r>
              <a:rPr lang="en-US" sz="4000" b="1" dirty="0"/>
              <a:t>OVERVIEW OF STANDARD METHOD OF RESCOURCE SCHEDULLING </a:t>
            </a:r>
            <a:r>
              <a:rPr lang="en-US" sz="4000" b="1" dirty="0" smtClean="0"/>
              <a:t/>
            </a:r>
            <a:br>
              <a:rPr lang="en-US" sz="4000" b="1" dirty="0" smtClean="0"/>
            </a:br>
            <a:r>
              <a:rPr lang="en-US" sz="3100" b="1" dirty="0"/>
              <a:t/>
            </a:r>
            <a:br>
              <a:rPr lang="en-US" sz="3100" b="1" dirty="0"/>
            </a:br>
            <a:r>
              <a:rPr lang="en-US" sz="1800" dirty="0"/>
              <a:t/>
            </a:r>
            <a:br>
              <a:rPr lang="en-US" sz="1800" dirty="0"/>
            </a:br>
            <a:r>
              <a:rPr lang="en-US" sz="1800" b="1" dirty="0"/>
              <a:t> </a:t>
            </a:r>
            <a:r>
              <a:rPr lang="en-US" sz="1800" dirty="0"/>
              <a:t/>
            </a:r>
            <a:br>
              <a:rPr lang="en-US" sz="1800" dirty="0"/>
            </a:br>
            <a:r>
              <a:rPr lang="en-US" sz="2000" b="1" dirty="0"/>
              <a:t>HUSSAINI A. DIKKO; FNIQS, PPNIQS </a:t>
            </a:r>
            <a:r>
              <a:rPr lang="en-US" dirty="0"/>
              <a:t/>
            </a:r>
            <a:br>
              <a:rPr lang="en-US" dirty="0"/>
            </a:br>
            <a:r>
              <a:rPr lang="en-US" sz="3600" b="1" dirty="0"/>
              <a:t> </a:t>
            </a:r>
            <a:r>
              <a:rPr lang="en-US" sz="3600" dirty="0"/>
              <a:t/>
            </a:r>
            <a:br>
              <a:rPr lang="en-US" sz="3600" dirty="0"/>
            </a:br>
            <a:r>
              <a:rPr lang="en-US" sz="3600" b="1" dirty="0" smtClean="0"/>
              <a:t>RESENTATION </a:t>
            </a:r>
            <a:r>
              <a:rPr lang="en-US" sz="3600" b="1" dirty="0"/>
              <a:t>TO THE NIGERIA INSTITUTE OF QUANTITY SURVEYORS ON TRAIN THE TRAINERS </a:t>
            </a:r>
            <a:r>
              <a:rPr lang="en-US" sz="3600" b="1" dirty="0" smtClean="0"/>
              <a:t>WORKSHOP</a:t>
            </a:r>
            <a:endParaRPr lang="en-US" sz="1800" dirty="0"/>
          </a:p>
        </p:txBody>
      </p:sp>
      <p:pic>
        <p:nvPicPr>
          <p:cNvPr id="1026" name="Picture 1" descr="C:\Users\Bashir\Desktop\NIQS-LOGO-PNG-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98819" y="176581"/>
            <a:ext cx="2230582" cy="2385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3961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369" y="261257"/>
            <a:ext cx="9144000" cy="1765478"/>
          </a:xfrm>
        </p:spPr>
        <p:txBody>
          <a:bodyPr>
            <a:noAutofit/>
          </a:bodyPr>
          <a:lstStyle/>
          <a:p>
            <a:pPr algn="just"/>
            <a:r>
              <a:rPr lang="en-US" sz="2800" dirty="0" smtClean="0">
                <a:latin typeface="Arial" panose="020B0604020202020204" pitchFamily="34" charset="0"/>
                <a:cs typeface="Arial" panose="020B0604020202020204" pitchFamily="34" charset="0"/>
              </a:rPr>
              <a:t>Resource Schedule documents (RSD) is prepared using Standard Method of Resource Scheduling 1 (SMRS 1)  for effective allocation, planning and management of resources </a:t>
            </a:r>
            <a:endParaRPr lang="en-US"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664823" y="2526011"/>
            <a:ext cx="9144000" cy="2999578"/>
          </a:xfrm>
        </p:spPr>
        <p:txBody>
          <a:bodyPr>
            <a:normAutofit/>
          </a:bodyPr>
          <a:lstStyle/>
          <a:p>
            <a:pPr algn="l"/>
            <a:r>
              <a:rPr lang="en-US" dirty="0" smtClean="0"/>
              <a:t>The RSD consist of the followings sections</a:t>
            </a:r>
          </a:p>
          <a:p>
            <a:pPr marL="342900" indent="-342900" algn="l">
              <a:buFont typeface="Wingdings" panose="05000000000000000000" pitchFamily="2" charset="2"/>
              <a:buChar char="Ø"/>
            </a:pPr>
            <a:endParaRPr lang="en-US" dirty="0" smtClean="0"/>
          </a:p>
          <a:p>
            <a:pPr marL="342900" indent="-342900" algn="l">
              <a:buFont typeface="Wingdings" panose="05000000000000000000" pitchFamily="2" charset="2"/>
              <a:buChar char="Ø"/>
            </a:pPr>
            <a:endParaRPr lang="en-US" dirty="0"/>
          </a:p>
          <a:p>
            <a:pPr marL="800100" lvl="1" indent="-342900" algn="l">
              <a:buFont typeface="Wingdings" panose="05000000000000000000" pitchFamily="2" charset="2"/>
              <a:buChar char="Ø"/>
            </a:pPr>
            <a:r>
              <a:rPr lang="en-US" dirty="0" smtClean="0"/>
              <a:t>Reference/Number</a:t>
            </a:r>
          </a:p>
          <a:p>
            <a:pPr marL="800100" lvl="1" indent="-342900" algn="l">
              <a:buFont typeface="Wingdings" panose="05000000000000000000" pitchFamily="2" charset="2"/>
              <a:buChar char="Ø"/>
            </a:pPr>
            <a:r>
              <a:rPr lang="en-US" dirty="0" smtClean="0"/>
              <a:t>Description</a:t>
            </a:r>
          </a:p>
          <a:p>
            <a:pPr marL="800100" lvl="1" indent="-342900" algn="l">
              <a:buFont typeface="Wingdings" panose="05000000000000000000" pitchFamily="2" charset="2"/>
              <a:buChar char="Ø"/>
            </a:pPr>
            <a:r>
              <a:rPr lang="en-US" dirty="0" smtClean="0"/>
              <a:t>Employer’s/ Contractors Responsibility Materials issue</a:t>
            </a:r>
          </a:p>
          <a:p>
            <a:pPr marL="800100" lvl="1" indent="-342900" algn="l">
              <a:buFont typeface="Wingdings" panose="05000000000000000000" pitchFamily="2" charset="2"/>
              <a:buChar char="Ø"/>
            </a:pPr>
            <a:r>
              <a:rPr lang="en-US" dirty="0" smtClean="0"/>
              <a:t> 	Contractors Responsibility Method Statement and Charges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77919238"/>
              </p:ext>
            </p:extLst>
          </p:nvPr>
        </p:nvGraphicFramePr>
        <p:xfrm>
          <a:off x="3344091" y="2803644"/>
          <a:ext cx="8347166" cy="898826"/>
        </p:xfrm>
        <a:graphic>
          <a:graphicData uri="http://schemas.openxmlformats.org/drawingml/2006/table">
            <a:tbl>
              <a:tblPr/>
              <a:tblGrid>
                <a:gridCol w="745961">
                  <a:extLst>
                    <a:ext uri="{9D8B030D-6E8A-4147-A177-3AD203B41FA5}">
                      <a16:colId xmlns:a16="http://schemas.microsoft.com/office/drawing/2014/main" val="2495625720"/>
                    </a:ext>
                  </a:extLst>
                </a:gridCol>
                <a:gridCol w="2624678">
                  <a:extLst>
                    <a:ext uri="{9D8B030D-6E8A-4147-A177-3AD203B41FA5}">
                      <a16:colId xmlns:a16="http://schemas.microsoft.com/office/drawing/2014/main" val="1140093402"/>
                    </a:ext>
                  </a:extLst>
                </a:gridCol>
                <a:gridCol w="528389">
                  <a:extLst>
                    <a:ext uri="{9D8B030D-6E8A-4147-A177-3AD203B41FA5}">
                      <a16:colId xmlns:a16="http://schemas.microsoft.com/office/drawing/2014/main" val="748462644"/>
                    </a:ext>
                  </a:extLst>
                </a:gridCol>
                <a:gridCol w="856473">
                  <a:extLst>
                    <a:ext uri="{9D8B030D-6E8A-4147-A177-3AD203B41FA5}">
                      <a16:colId xmlns:a16="http://schemas.microsoft.com/office/drawing/2014/main" val="208605334"/>
                    </a:ext>
                  </a:extLst>
                </a:gridCol>
                <a:gridCol w="621634">
                  <a:extLst>
                    <a:ext uri="{9D8B030D-6E8A-4147-A177-3AD203B41FA5}">
                      <a16:colId xmlns:a16="http://schemas.microsoft.com/office/drawing/2014/main" val="4200690828"/>
                    </a:ext>
                  </a:extLst>
                </a:gridCol>
                <a:gridCol w="897916">
                  <a:extLst>
                    <a:ext uri="{9D8B030D-6E8A-4147-A177-3AD203B41FA5}">
                      <a16:colId xmlns:a16="http://schemas.microsoft.com/office/drawing/2014/main" val="3293074973"/>
                    </a:ext>
                  </a:extLst>
                </a:gridCol>
                <a:gridCol w="966987">
                  <a:extLst>
                    <a:ext uri="{9D8B030D-6E8A-4147-A177-3AD203B41FA5}">
                      <a16:colId xmlns:a16="http://schemas.microsoft.com/office/drawing/2014/main" val="3606598872"/>
                    </a:ext>
                  </a:extLst>
                </a:gridCol>
                <a:gridCol w="1105128">
                  <a:extLst>
                    <a:ext uri="{9D8B030D-6E8A-4147-A177-3AD203B41FA5}">
                      <a16:colId xmlns:a16="http://schemas.microsoft.com/office/drawing/2014/main" val="2191633122"/>
                    </a:ext>
                  </a:extLst>
                </a:gridCol>
              </a:tblGrid>
              <a:tr h="0">
                <a:tc>
                  <a:txBody>
                    <a:bodyPr/>
                    <a:lstStyle/>
                    <a:p>
                      <a:pPr algn="ctr" fontAlgn="t"/>
                      <a:endParaRPr lang="en-US" sz="900" b="1" i="0" u="none" strike="noStrike">
                        <a:effectLst/>
                        <a:latin typeface="Arial" panose="020B0604020202020204" pitchFamily="34" charset="0"/>
                      </a:endParaRPr>
                    </a:p>
                  </a:txBody>
                  <a:tcPr marL="9525" marR="9525" marT="9525" marB="0">
                    <a:lnL>
                      <a:noFill/>
                    </a:lnL>
                    <a:lnR>
                      <a:noFill/>
                    </a:lnR>
                    <a:lnT>
                      <a:noFill/>
                    </a:lnT>
                    <a:lnB>
                      <a:noFill/>
                    </a:lnB>
                  </a:tcPr>
                </a:tc>
                <a:tc>
                  <a:txBody>
                    <a:bodyPr/>
                    <a:lstStyle/>
                    <a:p>
                      <a:pPr algn="ctr" fontAlgn="t"/>
                      <a:endParaRPr lang="en-US" sz="900" b="0" i="0" u="none" strike="noStrike">
                        <a:effectLst/>
                        <a:latin typeface="Arial" panose="020B0604020202020204" pitchFamily="34" charset="0"/>
                      </a:endParaRPr>
                    </a:p>
                  </a:txBody>
                  <a:tcPr marL="9525" marR="9525" marT="9525" marB="0">
                    <a:lnL>
                      <a:noFill/>
                    </a:lnL>
                    <a:lnR>
                      <a:noFill/>
                    </a:lnR>
                    <a:lnT>
                      <a:noFill/>
                    </a:lnT>
                    <a:lnB>
                      <a:noFill/>
                    </a:lnB>
                  </a:tcPr>
                </a:tc>
                <a:tc>
                  <a:txBody>
                    <a:bodyPr/>
                    <a:lstStyle/>
                    <a:p>
                      <a:pPr algn="ctr" fontAlgn="t"/>
                      <a:endParaRPr lang="en-US" sz="900" b="0" i="0" u="none" strike="noStrike" dirty="0">
                        <a:effectLst/>
                        <a:latin typeface="Arial" panose="020B0604020202020204" pitchFamily="34" charset="0"/>
                      </a:endParaRPr>
                    </a:p>
                  </a:txBody>
                  <a:tcPr marL="9525" marR="9525" marT="9525"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t"/>
                      <a:endParaRPr lang="en-US" sz="900" b="0" i="0" u="none" strike="noStrike">
                        <a:effectLst/>
                        <a:latin typeface="Arial" panose="020B0604020202020204" pitchFamily="34" charset="0"/>
                      </a:endParaRPr>
                    </a:p>
                  </a:txBody>
                  <a:tcPr marL="9525" marR="9525" marT="9525"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t"/>
                      <a:endParaRPr lang="en-US" sz="900" b="0" i="0" u="none" strike="noStrike">
                        <a:effectLst/>
                        <a:latin typeface="Arial" panose="020B0604020202020204" pitchFamily="34" charset="0"/>
                      </a:endParaRPr>
                    </a:p>
                  </a:txBody>
                  <a:tcPr marL="9525" marR="9525" marT="9525"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t"/>
                      <a:endParaRPr lang="en-US" sz="900" b="0" i="0" u="none" strike="noStrike">
                        <a:effectLst/>
                        <a:latin typeface="Arial" panose="020B0604020202020204" pitchFamily="34" charset="0"/>
                      </a:endParaRPr>
                    </a:p>
                  </a:txBody>
                  <a:tcPr marL="9525" marR="9525" marT="9525"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t"/>
                      <a:endParaRPr lang="en-US" sz="900" b="0" i="0" u="none" strike="noStrike">
                        <a:effectLst/>
                        <a:latin typeface="Arial" panose="020B0604020202020204" pitchFamily="34" charset="0"/>
                      </a:endParaRPr>
                    </a:p>
                  </a:txBody>
                  <a:tcPr marL="9525" marR="9525" marT="9525"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t"/>
                      <a:endParaRPr lang="en-US" sz="900" b="0" i="0" u="none" strike="noStrike">
                        <a:effectLst/>
                        <a:latin typeface="Arial" panose="020B0604020202020204" pitchFamily="34" charset="0"/>
                      </a:endParaRPr>
                    </a:p>
                  </a:txBody>
                  <a:tcPr marL="9525" marR="9525" marT="9525"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1617316"/>
                  </a:ext>
                </a:extLst>
              </a:tr>
              <a:tr h="229821">
                <a:tc>
                  <a:txBody>
                    <a:bodyPr/>
                    <a:lstStyle/>
                    <a:p>
                      <a:pPr algn="ctr" fontAlgn="t"/>
                      <a:endParaRPr lang="en-US" sz="900" b="1" i="0" u="none" strike="noStrike">
                        <a:effectLst/>
                        <a:latin typeface="Arial" panose="020B0604020202020204" pitchFamily="34" charset="0"/>
                      </a:endParaRPr>
                    </a:p>
                  </a:txBody>
                  <a:tcPr marL="9525" marR="9525" marT="9525" marB="0">
                    <a:lnL>
                      <a:noFill/>
                    </a:lnL>
                    <a:lnR>
                      <a:noFill/>
                    </a:lnR>
                    <a:lnT>
                      <a:noFill/>
                    </a:lnT>
                    <a:lnB>
                      <a:noFill/>
                    </a:lnB>
                  </a:tcPr>
                </a:tc>
                <a:tc>
                  <a:txBody>
                    <a:bodyPr/>
                    <a:lstStyle/>
                    <a:p>
                      <a:pPr algn="ctr" fontAlgn="t"/>
                      <a:endParaRPr lang="en-US" sz="900" b="0" i="0" u="none" strike="noStrike">
                        <a:effectLst/>
                        <a:latin typeface="Arial" panose="020B0604020202020204" pitchFamily="34" charset="0"/>
                      </a:endParaRPr>
                    </a:p>
                  </a:txBody>
                  <a:tcPr marL="9525" marR="9525" marT="9525" marB="0">
                    <a:lnL>
                      <a:noFill/>
                    </a:lnL>
                    <a:lnR w="12700" cap="flat" cmpd="sng" algn="ctr">
                      <a:solidFill>
                        <a:srgbClr val="000000"/>
                      </a:solidFill>
                      <a:prstDash val="solid"/>
                      <a:round/>
                      <a:headEnd type="none" w="med" len="med"/>
                      <a:tailEnd type="none" w="med" len="med"/>
                    </a:lnR>
                    <a:lnT>
                      <a:noFill/>
                    </a:lnT>
                    <a:lnB>
                      <a:noFill/>
                    </a:lnB>
                  </a:tcPr>
                </a:tc>
                <a:tc gridSpan="4">
                  <a:txBody>
                    <a:bodyPr/>
                    <a:lstStyle/>
                    <a:p>
                      <a:pPr algn="ctr" fontAlgn="t"/>
                      <a:r>
                        <a:rPr lang="en-US" sz="900" b="1" i="0" u="none" strike="noStrike">
                          <a:effectLst/>
                          <a:latin typeface="Arial" panose="020B0604020202020204" pitchFamily="34" charset="0"/>
                        </a:rPr>
                        <a:t>Employer's/Contractors responsibility</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t"/>
                      <a:r>
                        <a:rPr lang="en-US" sz="900" b="1" i="0" u="none" strike="noStrike">
                          <a:effectLst/>
                          <a:latin typeface="Arial" panose="020B0604020202020204" pitchFamily="34" charset="0"/>
                        </a:rPr>
                        <a:t>Contractors responsibility</a:t>
                      </a: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extLst>
                  <a:ext uri="{0D108BD9-81ED-4DB2-BD59-A6C34878D82A}">
                    <a16:rowId xmlns:a16="http://schemas.microsoft.com/office/drawing/2014/main" val="2644864714"/>
                  </a:ext>
                </a:extLst>
              </a:tr>
              <a:tr h="253698">
                <a:tc>
                  <a:txBody>
                    <a:bodyPr/>
                    <a:lstStyle/>
                    <a:p>
                      <a:pPr algn="l" fontAlgn="t"/>
                      <a:endParaRPr lang="en-US" sz="900" b="1" i="0" u="none" strike="noStrike">
                        <a:effectLst/>
                        <a:latin typeface="Arial" panose="020B0604020202020204" pitchFamily="34" charset="0"/>
                      </a:endParaRPr>
                    </a:p>
                  </a:txBody>
                  <a:tcPr marL="9525" marR="9525" marT="9525"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fontAlgn="t"/>
                      <a:endParaRPr lang="en-US" sz="900" b="0" i="0" u="none" strike="noStrike">
                        <a:effectLst/>
                        <a:latin typeface="Arial" panose="020B0604020202020204" pitchFamily="34" charset="0"/>
                      </a:endParaRPr>
                    </a:p>
                  </a:txBody>
                  <a:tcPr marL="9525" marR="9525" marT="9525"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4">
                  <a:txBody>
                    <a:bodyPr/>
                    <a:lstStyle/>
                    <a:p>
                      <a:pPr algn="ctr" fontAlgn="t"/>
                      <a:r>
                        <a:rPr lang="en-US" sz="900" b="1" i="0" u="none" strike="noStrike">
                          <a:effectLst/>
                          <a:latin typeface="Arial" panose="020B0604020202020204" pitchFamily="34" charset="0"/>
                        </a:rPr>
                        <a:t>Material issue</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t"/>
                      <a:r>
                        <a:rPr lang="en-US" sz="900" b="1" i="0" u="none" strike="noStrike">
                          <a:effectLst/>
                          <a:latin typeface="Arial" panose="020B0604020202020204" pitchFamily="34" charset="0"/>
                        </a:rPr>
                        <a:t>Method statement and charge</a:t>
                      </a: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366254713"/>
                  </a:ext>
                </a:extLst>
              </a:tr>
              <a:tr h="268622">
                <a:tc>
                  <a:txBody>
                    <a:bodyPr/>
                    <a:lstStyle/>
                    <a:p>
                      <a:pPr algn="l" fontAlgn="t"/>
                      <a:r>
                        <a:rPr lang="en-US" sz="900" b="1" i="0" u="none" strike="noStrike">
                          <a:effectLst/>
                          <a:latin typeface="Arial" panose="020B0604020202020204" pitchFamily="34" charset="0"/>
                        </a:rPr>
                        <a:t>Ref/No</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fontAlgn="t"/>
                      <a:r>
                        <a:rPr lang="en-US" sz="900" b="1" i="0" u="none" strike="noStrike" dirty="0">
                          <a:effectLst/>
                          <a:latin typeface="Arial" panose="020B0604020202020204" pitchFamily="34" charset="0"/>
                        </a:rPr>
                        <a:t>DESCRIPTION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fontAlgn="t"/>
                      <a:r>
                        <a:rPr lang="en-US" sz="900" b="1" i="0" u="none" strike="noStrike">
                          <a:effectLst/>
                          <a:latin typeface="Arial" panose="020B0604020202020204" pitchFamily="34" charset="0"/>
                        </a:rPr>
                        <a:t> Qty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fontAlgn="t"/>
                      <a:r>
                        <a:rPr lang="en-US" sz="900" b="1" i="0" u="none" strike="noStrike" dirty="0">
                          <a:effectLst/>
                          <a:latin typeface="Arial" panose="020B0604020202020204" pitchFamily="34" charset="0"/>
                        </a:rPr>
                        <a:t>Unit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fontAlgn="t"/>
                      <a:r>
                        <a:rPr lang="en-US" sz="900" b="1" i="0" u="none" strike="noStrike">
                          <a:effectLst/>
                          <a:latin typeface="Arial" panose="020B0604020202020204" pitchFamily="34" charset="0"/>
                        </a:rPr>
                        <a:t> Rate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fontAlgn="t"/>
                      <a:r>
                        <a:rPr lang="en-US" sz="900" b="1" i="0" u="none" strike="noStrike">
                          <a:effectLst/>
                          <a:latin typeface="Arial" panose="020B0604020202020204" pitchFamily="34" charset="0"/>
                        </a:rPr>
                        <a:t>Amount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ctr" fontAlgn="t"/>
                      <a:r>
                        <a:rPr lang="en-US" sz="900" b="1" i="0" u="none" strike="noStrike">
                          <a:effectLst/>
                          <a:latin typeface="Arial" panose="020B0604020202020204" pitchFamily="34" charset="0"/>
                        </a:rPr>
                        <a:t>Work Gangs(s)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a:txBody>
                    <a:bodyPr/>
                    <a:lstStyle/>
                    <a:p>
                      <a:pPr algn="r" fontAlgn="t"/>
                      <a:r>
                        <a:rPr lang="en-US" sz="900" b="1" i="0" u="none" strike="noStrike" dirty="0">
                          <a:effectLst/>
                          <a:latin typeface="Arial" panose="020B0604020202020204" pitchFamily="34" charset="0"/>
                        </a:rPr>
                        <a:t>Plant/Tools Items</a:t>
                      </a: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3049369906"/>
                  </a:ext>
                </a:extLst>
              </a:tr>
            </a:tbl>
          </a:graphicData>
        </a:graphic>
      </p:graphicFrame>
    </p:spTree>
    <p:extLst>
      <p:ext uri="{BB962C8B-B14F-4D97-AF65-F5344CB8AC3E}">
        <p14:creationId xmlns:p14="http://schemas.microsoft.com/office/powerpoint/2010/main" val="306024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40" y="209006"/>
            <a:ext cx="9144000" cy="3719604"/>
          </a:xfrm>
        </p:spPr>
        <p:txBody>
          <a:bodyPr>
            <a:normAutofit fontScale="90000"/>
          </a:bodyPr>
          <a:lstStyle/>
          <a:p>
            <a:pPr algn="l"/>
            <a:r>
              <a:rPr lang="en-US" sz="1600" b="1" dirty="0" smtClean="0">
                <a:latin typeface="Arial" panose="020B0604020202020204" pitchFamily="34" charset="0"/>
                <a:cs typeface="Arial" panose="020B0604020202020204" pitchFamily="34" charset="0"/>
              </a:rPr>
              <a:t>REFERENCE/NUMBER</a:t>
            </a:r>
            <a:r>
              <a:rPr lang="en-US" sz="1600" dirty="0" smtClean="0">
                <a:latin typeface="Arial" panose="020B0604020202020204" pitchFamily="34" charset="0"/>
                <a:cs typeface="Arial" panose="020B0604020202020204" pitchFamily="34" charset="0"/>
              </a:rPr>
              <a:t> </a:t>
            </a:r>
            <a:br>
              <a:rPr lang="en-US" sz="1600" dirty="0" smtClean="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The SMRS document provided reference code for items of works which can be refer for better 	standardization of the measurement units.</a:t>
            </a:r>
            <a:br>
              <a:rPr lang="en-US" sz="1600" dirty="0" smtClean="0">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r>
              <a:rPr lang="en-US" sz="1600" b="1" dirty="0" smtClean="0">
                <a:latin typeface="Arial" panose="020B0604020202020204" pitchFamily="34" charset="0"/>
                <a:cs typeface="Arial" panose="020B0604020202020204" pitchFamily="34" charset="0"/>
              </a:rPr>
              <a:t>DESCRIPTION</a:t>
            </a:r>
            <a:r>
              <a:rPr lang="en-US" sz="1600" dirty="0" smtClean="0">
                <a:latin typeface="Arial" panose="020B0604020202020204" pitchFamily="34" charset="0"/>
                <a:cs typeface="Arial" panose="020B0604020202020204" pitchFamily="34" charset="0"/>
              </a:rPr>
              <a:t> </a:t>
            </a:r>
            <a:br>
              <a:rPr lang="en-US" sz="1600" dirty="0" smtClean="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The document required that a detail description of the work items must be provided which must 	include the measured quantity of the work item.</a:t>
            </a:r>
            <a:br>
              <a:rPr lang="en-US" sz="1600" dirty="0" smtClean="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b="1" dirty="0" smtClean="0">
                <a:latin typeface="Arial" panose="020B0604020202020204" pitchFamily="34" charset="0"/>
                <a:cs typeface="Arial" panose="020B0604020202020204" pitchFamily="34" charset="0"/>
              </a:rPr>
              <a:t>EMPLOYER’S/ CONTRACTORS RESPONSIBILITY MATERIALS ISSUE</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rPr>
              <a:t>	This section is the materials analysis where the measured quantity is broken down into various 	material components with their prices required for the work item.  We have the unit, quantities and 	market prices under this section. The procurement of these materials can either hand by the Employer 	or the contractor as the case maybe.</a:t>
            </a:r>
            <a:br>
              <a:rPr lang="en-US" sz="1600" dirty="0" smtClean="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a:r>
            <a:br>
              <a:rPr lang="en-US" sz="2200" dirty="0">
                <a:latin typeface="Arial" panose="020B0604020202020204" pitchFamily="34" charset="0"/>
                <a:cs typeface="Arial" panose="020B0604020202020204" pitchFamily="34" charset="0"/>
              </a:rPr>
            </a:br>
            <a:r>
              <a:rPr lang="en-US" sz="1600" b="1" dirty="0" smtClean="0">
                <a:latin typeface="Arial" panose="020B0604020202020204" pitchFamily="34" charset="0"/>
                <a:cs typeface="Arial" panose="020B0604020202020204" pitchFamily="34" charset="0"/>
              </a:rPr>
              <a:t>CONTRACTORS RESPONSIBILITY METHOD STATEMENT AND CHARGES</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rPr>
              <a:t>	This section is the installation cost of the item of work </a:t>
            </a:r>
            <a:r>
              <a:rPr lang="en-US" sz="1600" dirty="0" smtClean="0">
                <a:latin typeface="Arial" panose="020B0604020202020204" pitchFamily="34" charset="0"/>
                <a:cs typeface="Arial" panose="020B0604020202020204" pitchFamily="34" charset="0"/>
              </a:rPr>
              <a:t>and charges for tools used for the installation. 	The Contractor is responsible for the execution and installation of the work items. </a:t>
            </a:r>
            <a:r>
              <a:rPr lang="en-US" sz="1600" dirty="0" smtClean="0">
                <a:latin typeface="Arial" panose="020B0604020202020204" pitchFamily="34" charset="0"/>
                <a:cs typeface="Arial" panose="020B0604020202020204" pitchFamily="34" charset="0"/>
              </a:rPr>
              <a:t> </a:t>
            </a:r>
            <a:br>
              <a:rPr lang="en-US" sz="1600" dirty="0" smtClean="0">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rPr>
              <a:t>  </a:t>
            </a:r>
            <a:endParaRPr lang="en-US" sz="16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145178" y="4398872"/>
            <a:ext cx="9144000" cy="1655762"/>
          </a:xfrm>
        </p:spPr>
        <p:txBody>
          <a:bodyPr>
            <a:normAutofit fontScale="92500" lnSpcReduction="10000"/>
          </a:bodyPr>
          <a:lstStyle/>
          <a:p>
            <a:pPr algn="l"/>
            <a:r>
              <a:rPr lang="en-US" b="1" dirty="0" smtClean="0">
                <a:latin typeface="Arial" panose="020B0604020202020204" pitchFamily="34" charset="0"/>
                <a:cs typeface="Arial" panose="020B0604020202020204" pitchFamily="34" charset="0"/>
              </a:rPr>
              <a:t>STEPS REQUIRED TO PREPARE RESOURCE SCHEDULE ARE :</a:t>
            </a:r>
          </a:p>
          <a:p>
            <a:pPr marL="342900" indent="-342900" algn="l">
              <a:buFont typeface="Wingdings" panose="05000000000000000000" pitchFamily="2" charset="2"/>
              <a:buChar char="v"/>
            </a:pPr>
            <a:r>
              <a:rPr lang="en-US" sz="1600" dirty="0" smtClean="0">
                <a:latin typeface="Arial" panose="020B0604020202020204" pitchFamily="34" charset="0"/>
                <a:cs typeface="Arial" panose="020B0604020202020204" pitchFamily="34" charset="0"/>
              </a:rPr>
              <a:t>Designs or Bills of Quantities</a:t>
            </a:r>
          </a:p>
          <a:p>
            <a:pPr marL="342900" indent="-342900" algn="l">
              <a:buFont typeface="Wingdings" panose="05000000000000000000" pitchFamily="2" charset="2"/>
              <a:buChar char="v"/>
            </a:pPr>
            <a:r>
              <a:rPr lang="en-US" sz="1600" dirty="0" smtClean="0">
                <a:latin typeface="Arial" panose="020B0604020202020204" pitchFamily="34" charset="0"/>
                <a:cs typeface="Arial" panose="020B0604020202020204" pitchFamily="34" charset="0"/>
              </a:rPr>
              <a:t>Breakdown analysis of the measured quantities into various materials components required</a:t>
            </a:r>
          </a:p>
          <a:p>
            <a:pPr marL="342900" indent="-342900" algn="l">
              <a:buFont typeface="Wingdings" panose="05000000000000000000" pitchFamily="2" charset="2"/>
              <a:buChar char="v"/>
            </a:pPr>
            <a:r>
              <a:rPr lang="en-US" sz="1600" dirty="0" smtClean="0">
                <a:latin typeface="Arial" panose="020B0604020202020204" pitchFamily="34" charset="0"/>
                <a:cs typeface="Arial" panose="020B0604020202020204" pitchFamily="34" charset="0"/>
              </a:rPr>
              <a:t> Prevailing Market prices of the various materials </a:t>
            </a:r>
          </a:p>
          <a:p>
            <a:pPr marL="342900" indent="-342900" algn="l">
              <a:buFont typeface="Wingdings" panose="05000000000000000000" pitchFamily="2" charset="2"/>
              <a:buChar char="v"/>
            </a:pPr>
            <a:r>
              <a:rPr lang="en-US" sz="1600" dirty="0" smtClean="0">
                <a:latin typeface="Arial" panose="020B0604020202020204" pitchFamily="34" charset="0"/>
                <a:cs typeface="Arial" panose="020B0604020202020204" pitchFamily="34" charset="0"/>
              </a:rPr>
              <a:t>Cost of installation and rent/hire charges for equipment/tools required for the installation</a:t>
            </a:r>
          </a:p>
          <a:p>
            <a:endParaRPr lang="en-US" dirty="0"/>
          </a:p>
        </p:txBody>
      </p:sp>
    </p:spTree>
    <p:extLst>
      <p:ext uri="{BB962C8B-B14F-4D97-AF65-F5344CB8AC3E}">
        <p14:creationId xmlns:p14="http://schemas.microsoft.com/office/powerpoint/2010/main" val="4002069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312229" y="191997"/>
            <a:ext cx="6182215" cy="6635931"/>
          </a:xfrm>
          <a:prstGeom prst="rect">
            <a:avLst/>
          </a:prstGeom>
        </p:spPr>
      </p:pic>
      <p:sp>
        <p:nvSpPr>
          <p:cNvPr id="2" name="Title 1"/>
          <p:cNvSpPr>
            <a:spLocks noGrp="1"/>
          </p:cNvSpPr>
          <p:nvPr>
            <p:ph type="ctrTitle"/>
          </p:nvPr>
        </p:nvSpPr>
        <p:spPr>
          <a:xfrm>
            <a:off x="740229" y="313508"/>
            <a:ext cx="3492137" cy="583883"/>
          </a:xfrm>
        </p:spPr>
        <p:txBody>
          <a:bodyPr>
            <a:normAutofit/>
          </a:bodyPr>
          <a:lstStyle/>
          <a:p>
            <a:r>
              <a:rPr lang="en-US" sz="1600" dirty="0" smtClean="0">
                <a:latin typeface="Arial" panose="020B0604020202020204" pitchFamily="34" charset="0"/>
                <a:cs typeface="Arial" panose="020B0604020202020204" pitchFamily="34" charset="0"/>
              </a:rPr>
              <a:t>An example of the Bill of Quantities page  </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661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4949" y="666205"/>
            <a:ext cx="3497989" cy="583883"/>
          </a:xfrm>
        </p:spPr>
        <p:txBody>
          <a:bodyPr>
            <a:normAutofit/>
          </a:bodyPr>
          <a:lstStyle/>
          <a:p>
            <a:pPr algn="l"/>
            <a:r>
              <a:rPr lang="en-US" sz="1600" dirty="0" smtClean="0">
                <a:latin typeface="Arial" panose="020B0604020202020204" pitchFamily="34" charset="0"/>
                <a:cs typeface="Arial" panose="020B0604020202020204" pitchFamily="34" charset="0"/>
              </a:rPr>
              <a:t>An example of the breakdown analysis  worksheet</a:t>
            </a:r>
            <a:endParaRPr lang="en-US" sz="16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1642609"/>
            <a:ext cx="3942125" cy="1688420"/>
          </a:xfrm>
        </p:spPr>
        <p:txBody>
          <a:bodyPr>
            <a:normAutofit fontScale="55000" lnSpcReduction="20000"/>
          </a:bodyPr>
          <a:lstStyle/>
          <a:p>
            <a:pPr algn="l"/>
            <a:r>
              <a:rPr lang="en-US" dirty="0" smtClean="0"/>
              <a:t>The materials components of the various items of work are determine using the standard conversion factor </a:t>
            </a:r>
          </a:p>
          <a:p>
            <a:pPr algn="l"/>
            <a:r>
              <a:rPr lang="en-US" dirty="0" smtClean="0"/>
              <a:t>Example of this factors are:</a:t>
            </a:r>
          </a:p>
          <a:p>
            <a:pPr marL="457200" indent="-457200" algn="l">
              <a:buAutoNum type="arabicPeriod"/>
            </a:pPr>
            <a:r>
              <a:rPr lang="en-US" dirty="0" smtClean="0"/>
              <a:t>1m3 of  Concrete Grade 15 has 3.5 bags of cement (50kg).</a:t>
            </a:r>
          </a:p>
          <a:p>
            <a:pPr marL="457200" indent="-457200" algn="l">
              <a:buAutoNum type="arabicPeriod"/>
            </a:pPr>
            <a:r>
              <a:rPr lang="en-US" dirty="0" smtClean="0"/>
              <a:t>1m3 of concrete grade 20 has 4.3 bag of cement (50kg).</a:t>
            </a:r>
          </a:p>
          <a:p>
            <a:pPr algn="l"/>
            <a:endParaRPr lang="en-US" dirty="0"/>
          </a:p>
        </p:txBody>
      </p:sp>
      <p:pic>
        <p:nvPicPr>
          <p:cNvPr id="4" name="Picture 3"/>
          <p:cNvPicPr>
            <a:picLocks noChangeAspect="1"/>
          </p:cNvPicPr>
          <p:nvPr/>
        </p:nvPicPr>
        <p:blipFill>
          <a:blip r:embed="rId2"/>
          <a:stretch>
            <a:fillRect/>
          </a:stretch>
        </p:blipFill>
        <p:spPr>
          <a:xfrm>
            <a:off x="4072755" y="504825"/>
            <a:ext cx="7749132" cy="6010275"/>
          </a:xfrm>
          <a:prstGeom prst="rect">
            <a:avLst/>
          </a:prstGeom>
        </p:spPr>
      </p:pic>
    </p:spTree>
    <p:extLst>
      <p:ext uri="{BB962C8B-B14F-4D97-AF65-F5344CB8AC3E}">
        <p14:creationId xmlns:p14="http://schemas.microsoft.com/office/powerpoint/2010/main" val="3678333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2759" y="378821"/>
            <a:ext cx="3840480" cy="789577"/>
          </a:xfrm>
        </p:spPr>
        <p:txBody>
          <a:bodyPr>
            <a:normAutofit/>
          </a:bodyPr>
          <a:lstStyle/>
          <a:p>
            <a:pPr algn="l"/>
            <a:r>
              <a:rPr lang="en-US" sz="1800" dirty="0" smtClean="0">
                <a:latin typeface="Arial" panose="020B0604020202020204" pitchFamily="34" charset="0"/>
                <a:cs typeface="Arial" panose="020B0604020202020204" pitchFamily="34" charset="0"/>
              </a:rPr>
              <a:t>An example of resource schedule page </a:t>
            </a:r>
            <a:endParaRPr lang="en-US" sz="1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91589" y="1903866"/>
            <a:ext cx="4079965" cy="1655762"/>
          </a:xfrm>
        </p:spPr>
        <p:txBody>
          <a:bodyPr>
            <a:normAutofit fontScale="92500"/>
          </a:bodyPr>
          <a:lstStyle/>
          <a:p>
            <a:pPr algn="l"/>
            <a:r>
              <a:rPr lang="en-US" dirty="0" smtClean="0"/>
              <a:t>Under the Employer’s/contractor responsibility (materials issue) can be procure by either the Employer or the contractor their implications are as follows:</a:t>
            </a:r>
            <a:endParaRPr lang="en-US" dirty="0"/>
          </a:p>
        </p:txBody>
      </p:sp>
      <p:pic>
        <p:nvPicPr>
          <p:cNvPr id="5" name="Picture 4"/>
          <p:cNvPicPr>
            <a:picLocks noChangeAspect="1"/>
          </p:cNvPicPr>
          <p:nvPr/>
        </p:nvPicPr>
        <p:blipFill>
          <a:blip r:embed="rId2"/>
          <a:stretch>
            <a:fillRect/>
          </a:stretch>
        </p:blipFill>
        <p:spPr>
          <a:xfrm>
            <a:off x="4365307" y="126274"/>
            <a:ext cx="7667625" cy="6553200"/>
          </a:xfrm>
          <a:prstGeom prst="rect">
            <a:avLst/>
          </a:prstGeom>
        </p:spPr>
      </p:pic>
    </p:spTree>
    <p:extLst>
      <p:ext uri="{BB962C8B-B14F-4D97-AF65-F5344CB8AC3E}">
        <p14:creationId xmlns:p14="http://schemas.microsoft.com/office/powerpoint/2010/main" val="3053897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645" y="610961"/>
            <a:ext cx="3575458" cy="470263"/>
          </a:xfrm>
        </p:spPr>
        <p:txBody>
          <a:bodyPr>
            <a:normAutofit fontScale="90000"/>
          </a:bodyPr>
          <a:lstStyle/>
          <a:p>
            <a:r>
              <a:rPr lang="en-US" sz="2000" dirty="0" smtClean="0">
                <a:latin typeface="Arial" panose="020B0604020202020204" pitchFamily="34" charset="0"/>
                <a:cs typeface="Arial" panose="020B0604020202020204" pitchFamily="34" charset="0"/>
              </a:rPr>
              <a:t>For the Employer to procure materials for construction means:</a:t>
            </a:r>
            <a:br>
              <a:rPr lang="en-US" sz="2000" dirty="0" smtClean="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 </a:t>
            </a:r>
            <a:br>
              <a:rPr lang="en-US" sz="1800" dirty="0" smtClean="0">
                <a:latin typeface="Arial" panose="020B0604020202020204" pitchFamily="34" charset="0"/>
                <a:cs typeface="Arial" panose="020B0604020202020204" pitchFamily="34" charset="0"/>
              </a:rPr>
            </a:br>
            <a:r>
              <a:rPr lang="en-US" sz="1800" dirty="0" smtClean="0">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p:txBody>
      </p:sp>
      <p:sp>
        <p:nvSpPr>
          <p:cNvPr id="3" name="Content Placeholder 2"/>
          <p:cNvSpPr>
            <a:spLocks noGrp="1"/>
          </p:cNvSpPr>
          <p:nvPr>
            <p:ph type="body" idx="1"/>
          </p:nvPr>
        </p:nvSpPr>
        <p:spPr>
          <a:xfrm>
            <a:off x="5019903" y="741590"/>
            <a:ext cx="6606040" cy="2236880"/>
          </a:xfrm>
        </p:spPr>
        <p:txBody>
          <a:bodyPr>
            <a:noAutofit/>
          </a:bodyPr>
          <a:lstStyle/>
          <a:p>
            <a:pPr algn="just">
              <a:buFont typeface="Wingdings" panose="05000000000000000000" pitchFamily="2" charset="2"/>
              <a:buChar char="ü"/>
            </a:pPr>
            <a:r>
              <a:rPr lang="en-US" sz="1800" b="0" dirty="0" smtClean="0">
                <a:latin typeface="Arial" panose="020B0604020202020204" pitchFamily="34" charset="0"/>
                <a:cs typeface="Arial" panose="020B0604020202020204" pitchFamily="34" charset="0"/>
              </a:rPr>
              <a:t>The contractor is not responsible for quality of the materials. </a:t>
            </a:r>
          </a:p>
          <a:p>
            <a:pPr algn="just">
              <a:buFont typeface="Wingdings" panose="05000000000000000000" pitchFamily="2" charset="2"/>
              <a:buChar char="ü"/>
            </a:pPr>
            <a:r>
              <a:rPr lang="en-US" sz="1800" b="0" dirty="0" smtClean="0">
                <a:latin typeface="Arial" panose="020B0604020202020204" pitchFamily="34" charset="0"/>
                <a:cs typeface="Arial" panose="020B0604020202020204" pitchFamily="34" charset="0"/>
              </a:rPr>
              <a:t> the optimization of materials wastage will not be practicable as the contractor is not responsible for material procurement.</a:t>
            </a:r>
          </a:p>
          <a:p>
            <a:pPr algn="just">
              <a:buFont typeface="Wingdings" panose="05000000000000000000" pitchFamily="2" charset="2"/>
              <a:buChar char="ü"/>
            </a:pPr>
            <a:r>
              <a:rPr lang="en-US" sz="1800" b="0" dirty="0" smtClean="0">
                <a:latin typeface="Arial" panose="020B0604020202020204" pitchFamily="34" charset="0"/>
                <a:cs typeface="Arial" panose="020B0604020202020204" pitchFamily="34" charset="0"/>
              </a:rPr>
              <a:t>The employer must engage a specialist who must advice him on material procurement to ensure that quality is attain and also they have to be additional supervision on the contractor installation to avoid wastages of materials. </a:t>
            </a:r>
            <a:endParaRPr lang="en-US" sz="1800" b="0" dirty="0">
              <a:latin typeface="Arial" panose="020B0604020202020204" pitchFamily="34" charset="0"/>
              <a:cs typeface="Arial" panose="020B0604020202020204" pitchFamily="34" charset="0"/>
            </a:endParaRPr>
          </a:p>
        </p:txBody>
      </p:sp>
      <p:sp>
        <p:nvSpPr>
          <p:cNvPr id="4" name="Text Placeholder 3"/>
          <p:cNvSpPr>
            <a:spLocks noGrp="1"/>
          </p:cNvSpPr>
          <p:nvPr>
            <p:ph sz="half" idx="2"/>
          </p:nvPr>
        </p:nvSpPr>
        <p:spPr>
          <a:xfrm>
            <a:off x="-137884" y="4046492"/>
            <a:ext cx="5157787" cy="943519"/>
          </a:xfrm>
        </p:spPr>
        <p:txBody>
          <a:bodyPr>
            <a:normAutofit/>
          </a:bodyPr>
          <a:lstStyle/>
          <a:p>
            <a:r>
              <a:rPr lang="en-US" sz="1800" dirty="0" smtClean="0">
                <a:latin typeface="Arial" panose="020B0604020202020204" pitchFamily="34" charset="0"/>
                <a:cs typeface="Arial" panose="020B0604020202020204" pitchFamily="34" charset="0"/>
              </a:rPr>
              <a:t>For the Contractor to procure materials for construction means: </a:t>
            </a:r>
            <a:r>
              <a:rPr lang="en-US" sz="1800" dirty="0" smtClean="0"/>
              <a:t> </a:t>
            </a:r>
            <a:endParaRPr lang="en-US" sz="1800" dirty="0"/>
          </a:p>
        </p:txBody>
      </p:sp>
      <p:sp>
        <p:nvSpPr>
          <p:cNvPr id="5" name="Text Placeholder 4"/>
          <p:cNvSpPr>
            <a:spLocks noGrp="1"/>
          </p:cNvSpPr>
          <p:nvPr>
            <p:ph type="body" sz="quarter" idx="3"/>
          </p:nvPr>
        </p:nvSpPr>
        <p:spPr>
          <a:xfrm>
            <a:off x="5019903" y="4408307"/>
            <a:ext cx="6893423" cy="823912"/>
          </a:xfrm>
        </p:spPr>
        <p:txBody>
          <a:bodyPr>
            <a:noAutofit/>
          </a:bodyPr>
          <a:lstStyle/>
          <a:p>
            <a:pPr marL="285750" indent="-285750" algn="just">
              <a:buFont typeface="Wingdings" panose="05000000000000000000" pitchFamily="2" charset="2"/>
              <a:buChar char="ü"/>
            </a:pPr>
            <a:r>
              <a:rPr lang="en-US" sz="1800" b="0" dirty="0" smtClean="0">
                <a:latin typeface="Arial" panose="020B0604020202020204" pitchFamily="34" charset="0"/>
                <a:cs typeface="Arial" panose="020B0604020202020204" pitchFamily="34" charset="0"/>
              </a:rPr>
              <a:t>The contractor is responsible for the quality of the materials.</a:t>
            </a:r>
          </a:p>
          <a:p>
            <a:pPr marL="285750" indent="-285750" algn="just">
              <a:buFont typeface="Wingdings" panose="05000000000000000000" pitchFamily="2" charset="2"/>
              <a:buChar char="ü"/>
            </a:pPr>
            <a:r>
              <a:rPr lang="en-US" sz="1800" b="0" dirty="0" smtClean="0">
                <a:latin typeface="Arial" panose="020B0604020202020204" pitchFamily="34" charset="0"/>
                <a:cs typeface="Arial" panose="020B0604020202020204" pitchFamily="34" charset="0"/>
              </a:rPr>
              <a:t> the contractor can compromise on the quality of the materials in order to maximize his profit.</a:t>
            </a:r>
          </a:p>
          <a:p>
            <a:pPr marL="285750" indent="-285750" algn="just">
              <a:buFont typeface="Wingdings" panose="05000000000000000000" pitchFamily="2" charset="2"/>
              <a:buChar char="ü"/>
            </a:pPr>
            <a:r>
              <a:rPr lang="en-US" sz="1800" b="0" dirty="0" smtClean="0">
                <a:latin typeface="Arial" panose="020B0604020202020204" pitchFamily="34" charset="0"/>
                <a:cs typeface="Arial" panose="020B0604020202020204" pitchFamily="34" charset="0"/>
              </a:rPr>
              <a:t>The Employer must put a frame work of supervision to ensure that proper advice on quality of materials is not compromise in during procurement. </a:t>
            </a:r>
            <a:endParaRPr lang="en-US" sz="1800"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294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022" y="404949"/>
            <a:ext cx="6044338" cy="404948"/>
          </a:xfrm>
        </p:spPr>
        <p:txBody>
          <a:bodyPr>
            <a:normAutofit/>
          </a:bodyPr>
          <a:lstStyle/>
          <a:p>
            <a:pPr algn="l"/>
            <a:r>
              <a:rPr lang="en-US" sz="1800" dirty="0" smtClean="0">
                <a:latin typeface="Arial" panose="020B0604020202020204" pitchFamily="34" charset="0"/>
                <a:cs typeface="Arial" panose="020B0604020202020204" pitchFamily="34" charset="0"/>
              </a:rPr>
              <a:t>Contractors responsibility method statement and charges  </a:t>
            </a:r>
            <a:endParaRPr lang="en-US" sz="1800" dirty="0">
              <a:latin typeface="Arial" panose="020B0604020202020204" pitchFamily="34" charset="0"/>
              <a:cs typeface="Arial" panose="020B0604020202020204" pitchFamily="34" charset="0"/>
            </a:endParaRPr>
          </a:p>
        </p:txBody>
      </p:sp>
      <p:sp>
        <p:nvSpPr>
          <p:cNvPr id="3" name="Subtitle 2"/>
          <p:cNvSpPr>
            <a:spLocks noGrp="1"/>
          </p:cNvSpPr>
          <p:nvPr>
            <p:ph idx="1"/>
          </p:nvPr>
        </p:nvSpPr>
        <p:spPr>
          <a:xfrm>
            <a:off x="1852159" y="935175"/>
            <a:ext cx="8794070" cy="2866116"/>
          </a:xfrm>
        </p:spPr>
        <p:txBody>
          <a:bodyPr>
            <a:noAutofit/>
          </a:bodyPr>
          <a:lstStyle/>
          <a:p>
            <a:pPr marL="342900" indent="-342900" algn="l">
              <a:buFont typeface="Wingdings" panose="05000000000000000000" pitchFamily="2" charset="2"/>
              <a:buChar char="§"/>
            </a:pPr>
            <a:r>
              <a:rPr lang="en-US" sz="1800" dirty="0" smtClean="0">
                <a:latin typeface="Arial" panose="020B0604020202020204" pitchFamily="34" charset="0"/>
                <a:cs typeface="Arial" panose="020B0604020202020204" pitchFamily="34" charset="0"/>
              </a:rPr>
              <a:t>We assess the contractor method statement and charges with regards to the various installation techniques used in the construction industry.</a:t>
            </a:r>
          </a:p>
          <a:p>
            <a:pPr marL="342900" indent="-342900" algn="l">
              <a:buFont typeface="Wingdings" panose="05000000000000000000" pitchFamily="2" charset="2"/>
              <a:buChar char="§"/>
            </a:pPr>
            <a:r>
              <a:rPr lang="en-US" sz="1800" dirty="0" smtClean="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We then assumed the midway between the mechanize and direct </a:t>
            </a:r>
            <a:r>
              <a:rPr lang="en-US" sz="1800" dirty="0" err="1" smtClean="0">
                <a:latin typeface="Arial" panose="020B0604020202020204" pitchFamily="34" charset="0"/>
                <a:cs typeface="Arial" panose="020B0604020202020204" pitchFamily="34" charset="0"/>
              </a:rPr>
              <a:t>labour</a:t>
            </a:r>
            <a:r>
              <a:rPr lang="en-US" sz="1800" dirty="0" smtClean="0">
                <a:latin typeface="Arial" panose="020B0604020202020204" pitchFamily="34" charset="0"/>
                <a:cs typeface="Arial" panose="020B0604020202020204" pitchFamily="34" charset="0"/>
              </a:rPr>
              <a:t> cost of installation.</a:t>
            </a:r>
          </a:p>
          <a:p>
            <a:pPr marL="342900" indent="-342900" algn="l">
              <a:buFont typeface="Wingdings" panose="05000000000000000000" pitchFamily="2" charset="2"/>
              <a:buChar char="§"/>
            </a:pPr>
            <a:r>
              <a:rPr lang="en-US" sz="1800" dirty="0" smtClean="0">
                <a:latin typeface="Arial" panose="020B0604020202020204" pitchFamily="34" charset="0"/>
                <a:cs typeface="Arial" panose="020B0604020202020204" pitchFamily="34" charset="0"/>
              </a:rPr>
              <a:t>Based on our findings we used the following assumption. </a:t>
            </a:r>
          </a:p>
          <a:p>
            <a:pPr algn="l"/>
            <a:r>
              <a:rPr lang="en-US" sz="1800" dirty="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1. installation of reinforcement is N40/kg</a:t>
            </a:r>
          </a:p>
          <a:p>
            <a:pPr algn="l"/>
            <a:r>
              <a:rPr lang="en-US" sz="1800" dirty="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2. installation concrete is N3500/m3</a:t>
            </a:r>
          </a:p>
          <a:p>
            <a:pPr algn="l"/>
            <a:r>
              <a:rPr lang="en-US" sz="1800" dirty="0" smtClean="0">
                <a:latin typeface="Arial" panose="020B0604020202020204" pitchFamily="34" charset="0"/>
                <a:cs typeface="Arial" panose="020B0604020202020204" pitchFamily="34" charset="0"/>
              </a:rPr>
              <a:t>	3. laying of block wall is N35/block </a:t>
            </a:r>
            <a:r>
              <a:rPr lang="en-US" sz="1800" dirty="0" err="1" smtClean="0">
                <a:latin typeface="Arial" panose="020B0604020202020204" pitchFamily="34" charset="0"/>
                <a:cs typeface="Arial" panose="020B0604020202020204" pitchFamily="34" charset="0"/>
              </a:rPr>
              <a:t>etc</a:t>
            </a:r>
            <a:endParaRPr lang="en-US" sz="1800" dirty="0">
              <a:latin typeface="Arial" panose="020B0604020202020204" pitchFamily="34" charset="0"/>
              <a:cs typeface="Arial" panose="020B0604020202020204" pitchFamily="34" charset="0"/>
            </a:endParaRPr>
          </a:p>
        </p:txBody>
      </p:sp>
      <p:sp>
        <p:nvSpPr>
          <p:cNvPr id="4" name="Text Placeholder 3"/>
          <p:cNvSpPr>
            <a:spLocks noGrp="1"/>
          </p:cNvSpPr>
          <p:nvPr>
            <p:ph type="body" sz="half" idx="2"/>
          </p:nvPr>
        </p:nvSpPr>
        <p:spPr>
          <a:xfrm>
            <a:off x="356463" y="3926569"/>
            <a:ext cx="10629400" cy="1652451"/>
          </a:xfrm>
        </p:spPr>
        <p:txBody>
          <a:bodyPr>
            <a:noAutofit/>
          </a:bodyPr>
          <a:lstStyle/>
          <a:p>
            <a:r>
              <a:rPr lang="en-US" sz="1800" dirty="0" smtClean="0">
                <a:latin typeface="Arial" panose="020B0604020202020204" pitchFamily="34" charset="0"/>
                <a:cs typeface="Arial" panose="020B0604020202020204" pitchFamily="34" charset="0"/>
              </a:rPr>
              <a:t>Contractor and artisan normally resist use of the resource schedule document to administer project because it discloses the profit margin the contractor may likely get at the end of the project. In most cases the industry tend to deal with this on the basis of lump sums and lump sums are not useful because they are arbitrary and not realistic. In the event that lump sum is agreed with contractor, the importance of the resource schedule document will serve as a guide to ensure that the </a:t>
            </a:r>
            <a:r>
              <a:rPr lang="en-US" sz="1800" dirty="0" err="1" smtClean="0">
                <a:latin typeface="Arial" panose="020B0604020202020204" pitchFamily="34" charset="0"/>
                <a:cs typeface="Arial" panose="020B0604020202020204" pitchFamily="34" charset="0"/>
              </a:rPr>
              <a:t>lumpsum</a:t>
            </a:r>
            <a:r>
              <a:rPr lang="en-US" sz="1800" dirty="0" smtClean="0">
                <a:latin typeface="Arial" panose="020B0604020202020204" pitchFamily="34" charset="0"/>
                <a:cs typeface="Arial" panose="020B0604020202020204" pitchFamily="34" charset="0"/>
              </a:rPr>
              <a:t> agreed was based on an informed decision.</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5548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9976258" cy="783771"/>
          </a:xfrm>
        </p:spPr>
        <p:txBody>
          <a:bodyPr>
            <a:normAutofit/>
          </a:bodyPr>
          <a:lstStyle/>
          <a:p>
            <a:pPr algn="l"/>
            <a:r>
              <a:rPr lang="en-US" sz="1800" dirty="0" smtClean="0">
                <a:latin typeface="Arial" panose="020B0604020202020204" pitchFamily="34" charset="0"/>
                <a:cs typeface="Arial" panose="020B0604020202020204" pitchFamily="34" charset="0"/>
              </a:rPr>
              <a:t>On our estimations for </a:t>
            </a:r>
            <a:r>
              <a:rPr lang="en-US" sz="1800" dirty="0" err="1" smtClean="0">
                <a:latin typeface="Arial" panose="020B0604020202020204" pitchFamily="34" charset="0"/>
                <a:cs typeface="Arial" panose="020B0604020202020204" pitchFamily="34" charset="0"/>
              </a:rPr>
              <a:t>labour</a:t>
            </a:r>
            <a:r>
              <a:rPr lang="en-US" sz="1800" dirty="0" smtClean="0">
                <a:latin typeface="Arial" panose="020B0604020202020204" pitchFamily="34" charset="0"/>
                <a:cs typeface="Arial" panose="020B0604020202020204" pitchFamily="34" charset="0"/>
              </a:rPr>
              <a:t> cost of installation constants and materials usage, must have to be put to test over time and be refine to be updated so that it can be practical .</a:t>
            </a:r>
            <a:endParaRPr lang="en-US" sz="1800" dirty="0">
              <a:latin typeface="Arial" panose="020B0604020202020204" pitchFamily="34" charset="0"/>
              <a:cs typeface="Arial" panose="020B0604020202020204" pitchFamily="34" charset="0"/>
            </a:endParaRPr>
          </a:p>
        </p:txBody>
      </p:sp>
      <p:sp>
        <p:nvSpPr>
          <p:cNvPr id="3" name="Subtitle 2"/>
          <p:cNvSpPr>
            <a:spLocks noGrp="1"/>
          </p:cNvSpPr>
          <p:nvPr>
            <p:ph type="subTitle" idx="4294967295"/>
          </p:nvPr>
        </p:nvSpPr>
        <p:spPr>
          <a:xfrm>
            <a:off x="4223566" y="2621733"/>
            <a:ext cx="4454525" cy="722313"/>
          </a:xfrm>
        </p:spPr>
        <p:txBody>
          <a:bodyPr/>
          <a:lstStyle/>
          <a:p>
            <a:r>
              <a:rPr lang="en-US" b="1" dirty="0" smtClean="0"/>
              <a:t>The End</a:t>
            </a:r>
            <a:endParaRPr lang="en-US" b="1" dirty="0"/>
          </a:p>
        </p:txBody>
      </p:sp>
    </p:spTree>
    <p:extLst>
      <p:ext uri="{BB962C8B-B14F-4D97-AF65-F5344CB8AC3E}">
        <p14:creationId xmlns:p14="http://schemas.microsoft.com/office/powerpoint/2010/main" val="3302145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1569</TotalTime>
  <Words>782</Words>
  <Application>Microsoft Office PowerPoint</Application>
  <PresentationFormat>Widescreen</PresentationFormat>
  <Paragraphs>53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OVERVIEW OF STANDARD METHOD OF RESCOURCE SCHEDULLING      HUSSAINI A. DIKKO; FNIQS, PPNIQS    RESENTATION TO THE NIGERIA INSTITUTE OF QUANTITY SURVEYORS ON TRAIN THE TRAINERS WORKSHOP</vt:lpstr>
      <vt:lpstr>Resource Schedule documents (RSD) is prepared using Standard Method of Resource Scheduling 1 (SMRS 1)  for effective allocation, planning and management of resources </vt:lpstr>
      <vt:lpstr>REFERENCE/NUMBER   The SMRS document provided reference code for items of works which can be refer for better  standardization of the measurement units.  DESCRIPTION   The document required that a detail description of the work items must be provided which must  include the measured quantity of the work item.  EMPLOYER’S/ CONTRACTORS RESPONSIBILITY MATERIALS ISSUE  This section is the materials analysis where the measured quantity is broken down into various  material components with their prices required for the work item.  We have the unit, quantities and  market prices under this section. The procurement of these materials can either hand by the Employer  or the contractor as the case maybe.  CONTRACTORS RESPONSIBILITY METHOD STATEMENT AND CHARGES  This section is the installation cost of the item of work and charges for tools used for the installation.  The Contractor is responsible for the execution and installation of the work items.     </vt:lpstr>
      <vt:lpstr>An example of the Bill of Quantities page  </vt:lpstr>
      <vt:lpstr>An example of the breakdown analysis  worksheet</vt:lpstr>
      <vt:lpstr>An example of resource schedule page </vt:lpstr>
      <vt:lpstr>For the Employer to procure materials for construction means:     </vt:lpstr>
      <vt:lpstr>Contractors responsibility method statement and charges  </vt:lpstr>
      <vt:lpstr>On our estimations for labour cost of installation constants and materials usage, must have to be put to test over time and be refine to be updated so that it can be practical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STANDARD METHOD OF RESCOURCE SCHEDULLING      HUSSAINI A. DIKKO; FNIQS, PPNIQS     RESENTATION TO THE NIGERIA INSTITUTE OF QUANTITY SURVEYORS ON TRAIN THE TRAINERS WORKSHO</dc:title>
  <dc:creator>Bashir Aliyu</dc:creator>
  <cp:lastModifiedBy>Bashir Aliyu</cp:lastModifiedBy>
  <cp:revision>29</cp:revision>
  <dcterms:created xsi:type="dcterms:W3CDTF">2021-03-27T14:16:36Z</dcterms:created>
  <dcterms:modified xsi:type="dcterms:W3CDTF">2021-03-28T16:25:55Z</dcterms:modified>
</cp:coreProperties>
</file>