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8" r:id="rId11"/>
    <p:sldId id="265" r:id="rId12"/>
    <p:sldId id="266" r:id="rId13"/>
    <p:sldId id="267" r:id="rId14"/>
    <p:sldId id="269" r:id="rId15"/>
    <p:sldId id="273" r:id="rId16"/>
    <p:sldId id="271" r:id="rId17"/>
    <p:sldId id="272" r:id="rId18"/>
    <p:sldId id="270"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86" y="24"/>
      </p:cViewPr>
      <p:guideLst>
        <p:guide orient="horz" pos="2160"/>
        <p:guide pos="2880"/>
      </p:guideLst>
    </p:cSldViewPr>
  </p:slideViewPr>
  <p:notesTextViewPr>
    <p:cViewPr>
      <p:scale>
        <a:sx n="1" d="1"/>
        <a:sy n="1" d="1"/>
      </p:scale>
      <p:origin x="0" y="0"/>
    </p:cViewPr>
  </p:notesTextViewPr>
  <p:sorterViewPr>
    <p:cViewPr>
      <p:scale>
        <a:sx n="100" d="100"/>
        <a:sy n="100" d="100"/>
      </p:scale>
      <p:origin x="0" y="5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284C6E5-F4A4-4BD0-943C-8475E638D20B}" type="datetimeFigureOut">
              <a:rPr lang="en-GB" smtClean="0"/>
              <a:t>30/03/2021</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B28854D-5077-4DEF-82E5-04C612FECBA7}"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284C6E5-F4A4-4BD0-943C-8475E638D20B}" type="datetimeFigureOut">
              <a:rPr lang="en-GB" smtClean="0"/>
              <a:t>30/03/2021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B28854D-5077-4DEF-82E5-04C612FECBA7}"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284C6E5-F4A4-4BD0-943C-8475E638D20B}" type="datetimeFigureOut">
              <a:rPr lang="en-GB" smtClean="0"/>
              <a:t>30/03/2021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B28854D-5077-4DEF-82E5-04C612FECBA7}"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284C6E5-F4A4-4BD0-943C-8475E638D20B}" type="datetimeFigureOut">
              <a:rPr lang="en-GB" smtClean="0"/>
              <a:t>30/03/2021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B28854D-5077-4DEF-82E5-04C612FECBA7}"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284C6E5-F4A4-4BD0-943C-8475E638D20B}" type="datetimeFigureOut">
              <a:rPr lang="en-GB" smtClean="0"/>
              <a:t>30/03/2021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B28854D-5077-4DEF-82E5-04C612FECBA7}"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284C6E5-F4A4-4BD0-943C-8475E638D20B}" type="datetimeFigureOut">
              <a:rPr lang="en-GB" smtClean="0"/>
              <a:t>30/03/2021</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4B28854D-5077-4DEF-82E5-04C612FECBA7}"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284C6E5-F4A4-4BD0-943C-8475E638D20B}" type="datetimeFigureOut">
              <a:rPr lang="en-GB" smtClean="0"/>
              <a:t>30/03/2021</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4B28854D-5077-4DEF-82E5-04C612FECBA7}"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284C6E5-F4A4-4BD0-943C-8475E638D20B}" type="datetimeFigureOut">
              <a:rPr lang="en-GB" smtClean="0"/>
              <a:t>30/03/2021</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4B28854D-5077-4DEF-82E5-04C612FECBA7}"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284C6E5-F4A4-4BD0-943C-8475E638D20B}" type="datetimeFigureOut">
              <a:rPr lang="en-GB" smtClean="0"/>
              <a:t>30/03/2021</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4B28854D-5077-4DEF-82E5-04C612FECBA7}"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284C6E5-F4A4-4BD0-943C-8475E638D20B}" type="datetimeFigureOut">
              <a:rPr lang="en-GB" smtClean="0"/>
              <a:t>30/03/2021</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4B28854D-5077-4DEF-82E5-04C612FECBA7}"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284C6E5-F4A4-4BD0-943C-8475E638D20B}" type="datetimeFigureOut">
              <a:rPr lang="en-GB" smtClean="0"/>
              <a:t>30/03/2021</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B28854D-5077-4DEF-82E5-04C612FECBA7}"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284C6E5-F4A4-4BD0-943C-8475E638D20B}" type="datetimeFigureOut">
              <a:rPr lang="en-GB" smtClean="0"/>
              <a:t>30/03/2021</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B28854D-5077-4DEF-82E5-04C612FECBA7}"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548681"/>
            <a:ext cx="7772400" cy="2088232"/>
          </a:xfrm>
        </p:spPr>
        <p:txBody>
          <a:bodyPr>
            <a:normAutofit/>
          </a:bodyPr>
          <a:lstStyle/>
          <a:p>
            <a:pPr algn="just"/>
            <a:r>
              <a:rPr lang="en-GB" sz="2700" b="1" dirty="0" smtClean="0"/>
              <a:t>IMPORTANCE </a:t>
            </a:r>
            <a:r>
              <a:rPr lang="en-GB" sz="2700" b="1" dirty="0"/>
              <a:t>OF RESOURCE SCHEDULE FOR INCLUSIVE DEVELOPMENT OF THE CONSTRUCTION INDUSTRY</a:t>
            </a:r>
            <a:r>
              <a:rPr lang="en-GB" sz="2700" dirty="0"/>
              <a:t/>
            </a:r>
            <a:br>
              <a:rPr lang="en-GB" sz="2700" dirty="0"/>
            </a:br>
            <a:endParaRPr lang="en-GB" sz="2700" dirty="0"/>
          </a:p>
        </p:txBody>
      </p:sp>
      <p:sp>
        <p:nvSpPr>
          <p:cNvPr id="5" name="Subtitle 4"/>
          <p:cNvSpPr>
            <a:spLocks noGrp="1"/>
          </p:cNvSpPr>
          <p:nvPr>
            <p:ph type="subTitle" idx="1"/>
          </p:nvPr>
        </p:nvSpPr>
        <p:spPr>
          <a:xfrm>
            <a:off x="611560" y="3501008"/>
            <a:ext cx="7992888" cy="2137792"/>
          </a:xfrm>
        </p:spPr>
        <p:txBody>
          <a:bodyPr>
            <a:normAutofit/>
          </a:bodyPr>
          <a:lstStyle/>
          <a:p>
            <a:r>
              <a:rPr lang="en-GB" b="1" dirty="0"/>
              <a:t>Developing Schedule/Constants of Plant in Building and Civil Engineering </a:t>
            </a:r>
            <a:r>
              <a:rPr lang="en-GB" b="1" dirty="0" smtClean="0"/>
              <a:t>Construction</a:t>
            </a:r>
          </a:p>
          <a:p>
            <a:r>
              <a:rPr lang="en-GB" b="1" dirty="0" smtClean="0"/>
              <a:t>BY</a:t>
            </a:r>
          </a:p>
          <a:p>
            <a:r>
              <a:rPr lang="en-GB" b="1" dirty="0" smtClean="0"/>
              <a:t>DR. RICHARD .A. KOLAWOLE</a:t>
            </a:r>
            <a:endParaRPr lang="en-GB" dirty="0"/>
          </a:p>
        </p:txBody>
      </p:sp>
    </p:spTree>
    <p:extLst>
      <p:ext uri="{BB962C8B-B14F-4D97-AF65-F5344CB8AC3E}">
        <p14:creationId xmlns:p14="http://schemas.microsoft.com/office/powerpoint/2010/main" val="5131697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073427"/>
          </a:xfrm>
        </p:spPr>
        <p:txBody>
          <a:bodyPr/>
          <a:lstStyle/>
          <a:p>
            <a:r>
              <a:rPr lang="en-GB" dirty="0" smtClean="0"/>
              <a:t>In time study of Construction Plant, it may not be possible to study machine time solely because plant operation includes manual, mental and machine times</a:t>
            </a:r>
          </a:p>
          <a:p>
            <a:pPr lvl="1" algn="just">
              <a:buFont typeface="Arial" pitchFamily="34" charset="0"/>
              <a:buChar char="•"/>
            </a:pPr>
            <a:r>
              <a:rPr lang="en-GB" dirty="0" smtClean="0"/>
              <a:t> </a:t>
            </a:r>
            <a:r>
              <a:rPr lang="en-GB" dirty="0"/>
              <a:t>Manual time </a:t>
            </a:r>
            <a:r>
              <a:rPr lang="en-GB" dirty="0" smtClean="0"/>
              <a:t>involves  three operations</a:t>
            </a:r>
            <a:r>
              <a:rPr lang="en-GB" dirty="0"/>
              <a:t>, i.e. handling of tools, machines and materials</a:t>
            </a:r>
            <a:r>
              <a:rPr lang="en-GB" dirty="0" smtClean="0"/>
              <a:t>.</a:t>
            </a:r>
          </a:p>
          <a:p>
            <a:pPr lvl="1" algn="just">
              <a:buFont typeface="Arial" pitchFamily="34" charset="0"/>
              <a:buChar char="•"/>
            </a:pPr>
            <a:r>
              <a:rPr lang="en-GB" dirty="0" smtClean="0"/>
              <a:t>Mental  time denotes  time taken by the worker for thinking over some operation</a:t>
            </a:r>
          </a:p>
          <a:p>
            <a:pPr lvl="1" algn="just">
              <a:buFont typeface="Arial" pitchFamily="34" charset="0"/>
              <a:buChar char="•"/>
            </a:pPr>
            <a:r>
              <a:rPr lang="en-GB" dirty="0" smtClean="0"/>
              <a:t>Machine time refers to time taken by the plant in doing its share of work</a:t>
            </a:r>
            <a:endParaRPr lang="en-GB" dirty="0"/>
          </a:p>
          <a:p>
            <a:endParaRPr lang="en-GB" sz="2800" dirty="0"/>
          </a:p>
        </p:txBody>
      </p:sp>
      <p:sp>
        <p:nvSpPr>
          <p:cNvPr id="2" name="Title 1"/>
          <p:cNvSpPr>
            <a:spLocks noGrp="1"/>
          </p:cNvSpPr>
          <p:nvPr>
            <p:ph type="title"/>
          </p:nvPr>
        </p:nvSpPr>
        <p:spPr>
          <a:xfrm>
            <a:off x="457200" y="274638"/>
            <a:ext cx="8229600" cy="850106"/>
          </a:xfrm>
        </p:spPr>
        <p:txBody>
          <a:bodyPr>
            <a:normAutofit/>
          </a:bodyPr>
          <a:lstStyle/>
          <a:p>
            <a:pPr algn="l"/>
            <a:r>
              <a:rPr lang="en-GB" sz="3200" dirty="0" smtClean="0"/>
              <a:t>Cont’d</a:t>
            </a:r>
            <a:endParaRPr lang="en-GB" sz="3200" dirty="0"/>
          </a:p>
        </p:txBody>
      </p:sp>
    </p:spTree>
    <p:extLst>
      <p:ext uri="{BB962C8B-B14F-4D97-AF65-F5344CB8AC3E}">
        <p14:creationId xmlns:p14="http://schemas.microsoft.com/office/powerpoint/2010/main" val="5259202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normAutofit/>
          </a:bodyPr>
          <a:lstStyle/>
          <a:p>
            <a:pPr lvl="0">
              <a:buFont typeface="Wingdings" pitchFamily="2" charset="2"/>
              <a:buChar char="q"/>
            </a:pPr>
            <a:r>
              <a:rPr lang="en-GB" dirty="0"/>
              <a:t>Observe the process –your study begins by simply observing</a:t>
            </a:r>
          </a:p>
          <a:p>
            <a:pPr lvl="0">
              <a:buFont typeface="Wingdings" pitchFamily="2" charset="2"/>
              <a:buChar char="q"/>
            </a:pPr>
            <a:r>
              <a:rPr lang="en-GB" dirty="0"/>
              <a:t>Decide on the fixed beginning and ending point</a:t>
            </a:r>
          </a:p>
          <a:p>
            <a:pPr>
              <a:buFont typeface="Wingdings" pitchFamily="2" charset="2"/>
              <a:buChar char="Ø"/>
            </a:pPr>
            <a:r>
              <a:rPr lang="en-GB" sz="3000" dirty="0"/>
              <a:t>Define action endpoint </a:t>
            </a:r>
            <a:r>
              <a:rPr lang="en-GB" sz="3000" dirty="0" smtClean="0"/>
              <a:t>(EP) </a:t>
            </a:r>
            <a:r>
              <a:rPr lang="en-GB" sz="3000" dirty="0"/>
              <a:t>and terminal point </a:t>
            </a:r>
            <a:r>
              <a:rPr lang="en-GB" sz="3000" dirty="0" smtClean="0"/>
              <a:t>(</a:t>
            </a:r>
            <a:r>
              <a:rPr lang="en-GB" sz="3000" dirty="0" err="1" smtClean="0"/>
              <a:t>TP</a:t>
            </a:r>
            <a:r>
              <a:rPr lang="en-GB" sz="3000" dirty="0" smtClean="0"/>
              <a:t>). </a:t>
            </a:r>
          </a:p>
          <a:p>
            <a:pPr>
              <a:buFont typeface="Wingdings" pitchFamily="2" charset="2"/>
              <a:buChar char="Ø"/>
            </a:pPr>
            <a:r>
              <a:rPr lang="en-GB" sz="3000" dirty="0" smtClean="0"/>
              <a:t>Endpoint </a:t>
            </a:r>
            <a:r>
              <a:rPr lang="en-GB" sz="3000" dirty="0"/>
              <a:t>of one action is </a:t>
            </a:r>
            <a:r>
              <a:rPr lang="en-GB" sz="3000" dirty="0" smtClean="0"/>
              <a:t>beginning </a:t>
            </a:r>
            <a:r>
              <a:rPr lang="en-GB" sz="3000" dirty="0"/>
              <a:t>of next</a:t>
            </a:r>
          </a:p>
          <a:p>
            <a:pPr lvl="0">
              <a:buFont typeface="Wingdings" pitchFamily="2" charset="2"/>
              <a:buChar char="q"/>
            </a:pPr>
            <a:r>
              <a:rPr lang="en-GB" dirty="0"/>
              <a:t>Break the process into steps and determine their beginning and end point</a:t>
            </a:r>
          </a:p>
          <a:p>
            <a:endParaRPr lang="en-GB" dirty="0"/>
          </a:p>
        </p:txBody>
      </p:sp>
      <p:sp>
        <p:nvSpPr>
          <p:cNvPr id="2" name="Title 1"/>
          <p:cNvSpPr>
            <a:spLocks noGrp="1"/>
          </p:cNvSpPr>
          <p:nvPr>
            <p:ph type="title"/>
          </p:nvPr>
        </p:nvSpPr>
        <p:spPr>
          <a:xfrm>
            <a:off x="457200" y="274638"/>
            <a:ext cx="8229600" cy="922114"/>
          </a:xfrm>
        </p:spPr>
        <p:txBody>
          <a:bodyPr>
            <a:normAutofit fontScale="90000"/>
          </a:bodyPr>
          <a:lstStyle/>
          <a:p>
            <a:pPr marL="571500" indent="-571500" algn="l">
              <a:buFont typeface="Wingdings" pitchFamily="2" charset="2"/>
              <a:buChar char="§"/>
            </a:pPr>
            <a:r>
              <a:rPr lang="en-GB" sz="3600" b="1" dirty="0"/>
              <a:t>TIME STUDY PROCEDURE AN OVERVIEW</a:t>
            </a:r>
            <a:r>
              <a:rPr lang="en-GB" dirty="0"/>
              <a:t/>
            </a:r>
            <a:br>
              <a:rPr lang="en-GB" dirty="0"/>
            </a:br>
            <a:endParaRPr lang="en-GB" dirty="0"/>
          </a:p>
        </p:txBody>
      </p:sp>
    </p:spTree>
    <p:extLst>
      <p:ext uri="{BB962C8B-B14F-4D97-AF65-F5344CB8AC3E}">
        <p14:creationId xmlns:p14="http://schemas.microsoft.com/office/powerpoint/2010/main" val="13314678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4857403"/>
          </a:xfrm>
        </p:spPr>
        <p:txBody>
          <a:bodyPr/>
          <a:lstStyle/>
          <a:p>
            <a:pPr lvl="0" algn="just">
              <a:buFont typeface="Wingdings" pitchFamily="2" charset="2"/>
              <a:buChar char="q"/>
            </a:pPr>
            <a:r>
              <a:rPr lang="en-GB" dirty="0"/>
              <a:t>Record your data</a:t>
            </a:r>
          </a:p>
          <a:p>
            <a:pPr marL="0" indent="0">
              <a:buNone/>
            </a:pPr>
            <a:r>
              <a:rPr lang="en-GB" dirty="0" smtClean="0"/>
              <a:t>Number of observations will depend on</a:t>
            </a:r>
          </a:p>
          <a:p>
            <a:pPr>
              <a:buFont typeface="Wingdings" pitchFamily="2" charset="2"/>
              <a:buChar char="ü"/>
            </a:pPr>
            <a:r>
              <a:rPr lang="en-GB" sz="2800" dirty="0" smtClean="0"/>
              <a:t>Accuracy desired</a:t>
            </a:r>
          </a:p>
          <a:p>
            <a:pPr>
              <a:buFont typeface="Wingdings" pitchFamily="2" charset="2"/>
              <a:buChar char="ü"/>
            </a:pPr>
            <a:r>
              <a:rPr lang="en-GB" sz="2800" dirty="0" smtClean="0"/>
              <a:t>Confidence desired</a:t>
            </a:r>
          </a:p>
          <a:p>
            <a:pPr>
              <a:buFont typeface="Wingdings" pitchFamily="2" charset="2"/>
              <a:buChar char="ü"/>
            </a:pPr>
            <a:r>
              <a:rPr lang="en-GB" sz="2800" dirty="0" smtClean="0"/>
              <a:t>Data variability</a:t>
            </a:r>
          </a:p>
          <a:p>
            <a:pPr marL="0" indent="0">
              <a:buNone/>
            </a:pPr>
            <a:r>
              <a:rPr lang="en-GB" sz="2800" b="1" u="sng" dirty="0" smtClean="0"/>
              <a:t>Note </a:t>
            </a:r>
          </a:p>
          <a:p>
            <a:pPr>
              <a:buFont typeface="Wingdings" pitchFamily="2" charset="2"/>
              <a:buChar char="v"/>
            </a:pPr>
            <a:r>
              <a:rPr lang="en-GB" sz="2800" dirty="0" smtClean="0"/>
              <a:t>Outliners are to be neglected </a:t>
            </a:r>
          </a:p>
          <a:p>
            <a:pPr marL="0" indent="0">
              <a:buNone/>
            </a:pPr>
            <a:endParaRPr lang="en-GB" sz="2000" dirty="0"/>
          </a:p>
        </p:txBody>
      </p:sp>
      <p:sp>
        <p:nvSpPr>
          <p:cNvPr id="2" name="Title 1"/>
          <p:cNvSpPr>
            <a:spLocks noGrp="1"/>
          </p:cNvSpPr>
          <p:nvPr>
            <p:ph type="title"/>
          </p:nvPr>
        </p:nvSpPr>
        <p:spPr/>
        <p:txBody>
          <a:bodyPr/>
          <a:lstStyle/>
          <a:p>
            <a:pPr algn="l"/>
            <a:r>
              <a:rPr lang="en-GB" dirty="0" smtClean="0"/>
              <a:t>Cont’d</a:t>
            </a:r>
            <a:endParaRPr lang="en-GB" dirty="0"/>
          </a:p>
        </p:txBody>
      </p:sp>
    </p:spTree>
    <p:extLst>
      <p:ext uri="{BB962C8B-B14F-4D97-AF65-F5344CB8AC3E}">
        <p14:creationId xmlns:p14="http://schemas.microsoft.com/office/powerpoint/2010/main" val="1089882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01697321"/>
              </p:ext>
            </p:extLst>
          </p:nvPr>
        </p:nvGraphicFramePr>
        <p:xfrm>
          <a:off x="611560" y="1844824"/>
          <a:ext cx="7704856" cy="2862072"/>
        </p:xfrm>
        <a:graphic>
          <a:graphicData uri="http://schemas.openxmlformats.org/drawingml/2006/table">
            <a:tbl>
              <a:tblPr firstRow="1" firstCol="1" bandRow="1">
                <a:tableStyleId>{5C22544A-7EE6-4342-B048-85BDC9FD1C3A}</a:tableStyleId>
              </a:tblPr>
              <a:tblGrid>
                <a:gridCol w="1224136"/>
                <a:gridCol w="502214"/>
                <a:gridCol w="676607"/>
                <a:gridCol w="676607"/>
                <a:gridCol w="676607"/>
                <a:gridCol w="675653"/>
                <a:gridCol w="3273032"/>
              </a:tblGrid>
              <a:tr h="0">
                <a:tc>
                  <a:txBody>
                    <a:bodyPr/>
                    <a:lstStyle/>
                    <a:p>
                      <a:pPr algn="ctr">
                        <a:lnSpc>
                          <a:spcPct val="115000"/>
                        </a:lnSpc>
                        <a:spcAft>
                          <a:spcPts val="0"/>
                        </a:spcAft>
                      </a:pPr>
                      <a:r>
                        <a:rPr lang="en-GB" sz="2400" dirty="0">
                          <a:effectLst/>
                        </a:rPr>
                        <a:t>Element</a:t>
                      </a:r>
                      <a:endParaRPr lang="en-GB" sz="2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400">
                          <a:effectLst/>
                        </a:rPr>
                        <a:t>1</a:t>
                      </a:r>
                      <a:endParaRPr lang="en-GB" sz="240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400">
                          <a:effectLst/>
                        </a:rPr>
                        <a:t>2</a:t>
                      </a:r>
                      <a:endParaRPr lang="en-GB" sz="240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400">
                          <a:effectLst/>
                        </a:rPr>
                        <a:t>3</a:t>
                      </a:r>
                      <a:endParaRPr lang="en-GB" sz="240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400">
                          <a:effectLst/>
                        </a:rPr>
                        <a:t>4</a:t>
                      </a:r>
                      <a:endParaRPr lang="en-GB" sz="240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400">
                          <a:effectLst/>
                        </a:rPr>
                        <a:t>5</a:t>
                      </a:r>
                      <a:endParaRPr lang="en-GB" sz="240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400">
                          <a:effectLst/>
                        </a:rPr>
                        <a:t>Average Observed Time</a:t>
                      </a:r>
                      <a:endParaRPr lang="en-GB" sz="2400">
                        <a:effectLst/>
                        <a:latin typeface="Calibri"/>
                        <a:ea typeface="Calibri"/>
                        <a:cs typeface="Times New Roman"/>
                      </a:endParaRPr>
                    </a:p>
                  </a:txBody>
                  <a:tcPr marL="68580" marR="68580" marT="0" marB="0"/>
                </a:tc>
              </a:tr>
              <a:tr h="0">
                <a:tc>
                  <a:txBody>
                    <a:bodyPr/>
                    <a:lstStyle/>
                    <a:p>
                      <a:pPr algn="ctr">
                        <a:lnSpc>
                          <a:spcPct val="115000"/>
                        </a:lnSpc>
                        <a:spcAft>
                          <a:spcPts val="0"/>
                        </a:spcAft>
                      </a:pPr>
                      <a:r>
                        <a:rPr lang="en-GB" sz="2400">
                          <a:effectLst/>
                        </a:rPr>
                        <a:t>A</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r>
              <a:tr h="0">
                <a:tc>
                  <a:txBody>
                    <a:bodyPr/>
                    <a:lstStyle/>
                    <a:p>
                      <a:pPr algn="ctr">
                        <a:lnSpc>
                          <a:spcPct val="115000"/>
                        </a:lnSpc>
                        <a:spcAft>
                          <a:spcPts val="0"/>
                        </a:spcAft>
                      </a:pPr>
                      <a:r>
                        <a:rPr lang="en-GB" sz="2400">
                          <a:effectLst/>
                        </a:rPr>
                        <a:t>B</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r>
              <a:tr h="0">
                <a:tc>
                  <a:txBody>
                    <a:bodyPr/>
                    <a:lstStyle/>
                    <a:p>
                      <a:pPr algn="ctr">
                        <a:lnSpc>
                          <a:spcPct val="115000"/>
                        </a:lnSpc>
                        <a:spcAft>
                          <a:spcPts val="0"/>
                        </a:spcAft>
                      </a:pPr>
                      <a:r>
                        <a:rPr lang="en-GB" sz="2400">
                          <a:effectLst/>
                        </a:rPr>
                        <a:t>C</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r>
              <a:tr h="0">
                <a:tc>
                  <a:txBody>
                    <a:bodyPr/>
                    <a:lstStyle/>
                    <a:p>
                      <a:pPr algn="ctr">
                        <a:lnSpc>
                          <a:spcPct val="115000"/>
                        </a:lnSpc>
                        <a:spcAft>
                          <a:spcPts val="0"/>
                        </a:spcAft>
                      </a:pPr>
                      <a:r>
                        <a:rPr lang="en-GB" sz="2400">
                          <a:effectLst/>
                        </a:rPr>
                        <a:t>D</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dirty="0">
                          <a:effectLst/>
                        </a:rPr>
                        <a:t> </a:t>
                      </a:r>
                      <a:endParaRPr lang="en-GB" sz="2400" dirty="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r>
              <a:tr h="0">
                <a:tc>
                  <a:txBody>
                    <a:bodyPr/>
                    <a:lstStyle/>
                    <a:p>
                      <a:pPr algn="ctr">
                        <a:lnSpc>
                          <a:spcPct val="115000"/>
                        </a:lnSpc>
                        <a:spcAft>
                          <a:spcPts val="0"/>
                        </a:spcAft>
                      </a:pPr>
                      <a:r>
                        <a:rPr lang="en-GB" sz="2400" dirty="0">
                          <a:effectLst/>
                        </a:rPr>
                        <a:t>E</a:t>
                      </a:r>
                      <a:endParaRPr lang="en-GB" sz="2400" dirty="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a:effectLst/>
                        </a:rPr>
                        <a:t> </a:t>
                      </a:r>
                      <a:endParaRPr lang="en-GB" sz="2400">
                        <a:effectLst/>
                        <a:latin typeface="Calibri"/>
                        <a:ea typeface="Calibri"/>
                        <a:cs typeface="Times New Roman"/>
                      </a:endParaRPr>
                    </a:p>
                  </a:txBody>
                  <a:tcPr marL="68580" marR="68580" marT="0" marB="0"/>
                </a:tc>
                <a:tc>
                  <a:txBody>
                    <a:bodyPr/>
                    <a:lstStyle/>
                    <a:p>
                      <a:pPr algn="l">
                        <a:lnSpc>
                          <a:spcPct val="115000"/>
                        </a:lnSpc>
                        <a:spcAft>
                          <a:spcPts val="0"/>
                        </a:spcAft>
                      </a:pPr>
                      <a:r>
                        <a:rPr lang="en-GB" sz="2400" dirty="0">
                          <a:effectLst/>
                        </a:rPr>
                        <a:t> </a:t>
                      </a:r>
                      <a:endParaRPr lang="en-GB" sz="2400" dirty="0">
                        <a:effectLst/>
                        <a:latin typeface="Calibri"/>
                        <a:ea typeface="Calibri"/>
                        <a:cs typeface="Times New Roman"/>
                      </a:endParaRPr>
                    </a:p>
                  </a:txBody>
                  <a:tcPr marL="68580" marR="68580" marT="0" marB="0"/>
                </a:tc>
              </a:tr>
            </a:tbl>
          </a:graphicData>
        </a:graphic>
      </p:graphicFrame>
      <p:sp>
        <p:nvSpPr>
          <p:cNvPr id="2" name="Title 1"/>
          <p:cNvSpPr>
            <a:spLocks noGrp="1"/>
          </p:cNvSpPr>
          <p:nvPr>
            <p:ph type="title"/>
          </p:nvPr>
        </p:nvSpPr>
        <p:spPr/>
        <p:txBody>
          <a:bodyPr>
            <a:normAutofit fontScale="90000"/>
          </a:bodyPr>
          <a:lstStyle/>
          <a:p>
            <a:r>
              <a:rPr lang="en-GB" b="1" dirty="0"/>
              <a:t>Sample: Time Study Record Sheet</a:t>
            </a:r>
            <a:r>
              <a:rPr lang="en-GB" dirty="0"/>
              <a:t/>
            </a:r>
            <a:br>
              <a:rPr lang="en-GB" dirty="0"/>
            </a:br>
            <a:endParaRPr lang="en-GB" dirty="0"/>
          </a:p>
        </p:txBody>
      </p:sp>
    </p:spTree>
    <p:extLst>
      <p:ext uri="{BB962C8B-B14F-4D97-AF65-F5344CB8AC3E}">
        <p14:creationId xmlns:p14="http://schemas.microsoft.com/office/powerpoint/2010/main" val="28816240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normAutofit lnSpcReduction="10000"/>
          </a:bodyPr>
          <a:lstStyle/>
          <a:p>
            <a:pPr marL="0" indent="0" algn="just">
              <a:buNone/>
            </a:pPr>
            <a:r>
              <a:rPr lang="en-GB" dirty="0"/>
              <a:t>Now that you have recorded all the times, it’s time to analyse them and do a little math to arrive at a determination of the average time for each step.</a:t>
            </a:r>
          </a:p>
          <a:p>
            <a:pPr lvl="0" algn="just"/>
            <a:r>
              <a:rPr lang="en-GB" dirty="0"/>
              <a:t>Adjust the observed time by rating factor to obtain normal time for each element</a:t>
            </a:r>
          </a:p>
          <a:p>
            <a:pPr lvl="0" algn="just"/>
            <a:r>
              <a:rPr lang="en-GB" dirty="0"/>
              <a:t>Add the suitable allowances to compensate for fatigue, personal needs, contingencies etc. to give standard time for each element.</a:t>
            </a:r>
          </a:p>
          <a:p>
            <a:pPr algn="just"/>
            <a:r>
              <a:rPr lang="en-GB" dirty="0"/>
              <a:t>Compute allowed time for the entire job by adding elemental standard </a:t>
            </a:r>
            <a:r>
              <a:rPr lang="en-GB" dirty="0" smtClean="0"/>
              <a:t>times considering </a:t>
            </a:r>
            <a:r>
              <a:rPr lang="en-GB" dirty="0"/>
              <a:t>frequency of occurrence of each element.</a:t>
            </a:r>
            <a:r>
              <a:rPr lang="en-GB" dirty="0" smtClean="0"/>
              <a:t> </a:t>
            </a:r>
            <a:endParaRPr lang="en-GB" dirty="0"/>
          </a:p>
        </p:txBody>
      </p:sp>
      <p:sp>
        <p:nvSpPr>
          <p:cNvPr id="2" name="Title 1"/>
          <p:cNvSpPr>
            <a:spLocks noGrp="1"/>
          </p:cNvSpPr>
          <p:nvPr>
            <p:ph type="title"/>
          </p:nvPr>
        </p:nvSpPr>
        <p:spPr/>
        <p:txBody>
          <a:bodyPr>
            <a:normAutofit/>
          </a:bodyPr>
          <a:lstStyle/>
          <a:p>
            <a:pPr marL="457200" lvl="0" indent="-457200" algn="l">
              <a:buFont typeface="Wingdings" pitchFamily="2" charset="2"/>
              <a:buChar char="q"/>
            </a:pPr>
            <a:r>
              <a:rPr lang="en-GB" sz="3200" dirty="0"/>
              <a:t>Analyse your data</a:t>
            </a:r>
            <a:br>
              <a:rPr lang="en-GB" sz="3200" dirty="0"/>
            </a:br>
            <a:endParaRPr lang="en-GB" sz="3200" dirty="0"/>
          </a:p>
        </p:txBody>
      </p:sp>
    </p:spTree>
    <p:extLst>
      <p:ext uri="{BB962C8B-B14F-4D97-AF65-F5344CB8AC3E}">
        <p14:creationId xmlns:p14="http://schemas.microsoft.com/office/powerpoint/2010/main" val="25369566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001419"/>
          </a:xfrm>
        </p:spPr>
        <p:txBody>
          <a:bodyPr/>
          <a:lstStyle/>
          <a:p>
            <a:pPr lvl="0"/>
            <a:r>
              <a:rPr lang="en-GB" dirty="0"/>
              <a:t>Make a detailed job description describing the method for which the standard time is established.</a:t>
            </a:r>
          </a:p>
          <a:p>
            <a:pPr lvl="0"/>
            <a:r>
              <a:rPr lang="en-GB" dirty="0"/>
              <a:t>Test and review standards wherever necessary. </a:t>
            </a:r>
          </a:p>
          <a:p>
            <a:endParaRPr lang="en-GB" dirty="0"/>
          </a:p>
          <a:p>
            <a:endParaRPr lang="en-GB" dirty="0"/>
          </a:p>
        </p:txBody>
      </p:sp>
      <p:sp>
        <p:nvSpPr>
          <p:cNvPr id="2" name="Title 1"/>
          <p:cNvSpPr>
            <a:spLocks noGrp="1"/>
          </p:cNvSpPr>
          <p:nvPr>
            <p:ph type="title"/>
          </p:nvPr>
        </p:nvSpPr>
        <p:spPr/>
        <p:txBody>
          <a:bodyPr>
            <a:normAutofit/>
          </a:bodyPr>
          <a:lstStyle/>
          <a:p>
            <a:pPr algn="l"/>
            <a:r>
              <a:rPr lang="en-GB" sz="3200" dirty="0" smtClean="0"/>
              <a:t>Cont’d</a:t>
            </a:r>
            <a:endParaRPr lang="en-GB" sz="3200" dirty="0"/>
          </a:p>
        </p:txBody>
      </p:sp>
    </p:spTree>
    <p:extLst>
      <p:ext uri="{BB962C8B-B14F-4D97-AF65-F5344CB8AC3E}">
        <p14:creationId xmlns:p14="http://schemas.microsoft.com/office/powerpoint/2010/main" val="37239231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normAutofit fontScale="92500" lnSpcReduction="20000"/>
          </a:bodyPr>
          <a:lstStyle/>
          <a:p>
            <a:pPr marL="0" indent="0">
              <a:buNone/>
            </a:pPr>
            <a:r>
              <a:rPr lang="en-GB" b="1" dirty="0"/>
              <a:t>Developing output of a Concrete mixer of 200 litres capacity per day</a:t>
            </a:r>
          </a:p>
          <a:p>
            <a:pPr algn="just"/>
            <a:r>
              <a:rPr lang="en-GB" dirty="0"/>
              <a:t>Assuming that the average observed time for batching material into a Concrete Mixer is 2.30mins with a rating of 120% .allowance of 10% is allowed for the operation. The observed time for adding water and mixing in the drum is 1min and observed time for discharge is 1/2min. what is the Mixer output?</a:t>
            </a:r>
          </a:p>
          <a:p>
            <a:pPr marL="0" indent="0" algn="just">
              <a:buNone/>
            </a:pPr>
            <a:r>
              <a:rPr lang="en-GB" dirty="0"/>
              <a:t> </a:t>
            </a:r>
          </a:p>
          <a:p>
            <a:pPr algn="just"/>
            <a:r>
              <a:rPr lang="en-GB" dirty="0"/>
              <a:t>Solution </a:t>
            </a:r>
          </a:p>
          <a:p>
            <a:pPr algn="just"/>
            <a:r>
              <a:rPr lang="en-GB" dirty="0"/>
              <a:t>Observed Time =    2.30mins</a:t>
            </a:r>
          </a:p>
          <a:p>
            <a:pPr algn="just"/>
            <a:r>
              <a:rPr lang="en-GB" dirty="0"/>
              <a:t>Rating              =      120%</a:t>
            </a:r>
          </a:p>
          <a:p>
            <a:pPr algn="just"/>
            <a:r>
              <a:rPr lang="en-GB" dirty="0"/>
              <a:t>Allowance        =      10%</a:t>
            </a:r>
          </a:p>
          <a:p>
            <a:pPr algn="just"/>
            <a:r>
              <a:rPr lang="en-GB" dirty="0"/>
              <a:t> </a:t>
            </a:r>
          </a:p>
          <a:p>
            <a:endParaRPr lang="en-GB" dirty="0"/>
          </a:p>
        </p:txBody>
      </p:sp>
      <p:sp>
        <p:nvSpPr>
          <p:cNvPr id="2" name="Title 1"/>
          <p:cNvSpPr>
            <a:spLocks noGrp="1"/>
          </p:cNvSpPr>
          <p:nvPr>
            <p:ph type="title"/>
          </p:nvPr>
        </p:nvSpPr>
        <p:spPr>
          <a:xfrm>
            <a:off x="457200" y="274638"/>
            <a:ext cx="8229600" cy="850106"/>
          </a:xfrm>
        </p:spPr>
        <p:txBody>
          <a:bodyPr/>
          <a:lstStyle/>
          <a:p>
            <a:pPr algn="l"/>
            <a:r>
              <a:rPr lang="en-GB" b="1" i="1" dirty="0"/>
              <a:t>ILLUSTRATION</a:t>
            </a:r>
            <a:endParaRPr lang="en-GB" dirty="0"/>
          </a:p>
        </p:txBody>
      </p:sp>
    </p:spTree>
    <p:extLst>
      <p:ext uri="{BB962C8B-B14F-4D97-AF65-F5344CB8AC3E}">
        <p14:creationId xmlns:p14="http://schemas.microsoft.com/office/powerpoint/2010/main" val="17242532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764704"/>
                <a:ext cx="8229600" cy="5616624"/>
              </a:xfrm>
            </p:spPr>
            <p:txBody>
              <a:bodyPr>
                <a:normAutofit/>
              </a:bodyPr>
              <a:lstStyle/>
              <a:p>
                <a:r>
                  <a:rPr lang="en-GB" b="1" dirty="0"/>
                  <a:t>Solution </a:t>
                </a:r>
                <a:endParaRPr lang="en-GB" dirty="0"/>
              </a:p>
              <a:p>
                <a:pPr marL="0" indent="0">
                  <a:buNone/>
                </a:pPr>
                <a:r>
                  <a:rPr lang="en-GB" dirty="0"/>
                  <a:t>Observed Time =    2.30mins</a:t>
                </a:r>
              </a:p>
              <a:p>
                <a:pPr marL="0" indent="0">
                  <a:buNone/>
                </a:pPr>
                <a:r>
                  <a:rPr lang="en-GB" dirty="0"/>
                  <a:t>Rating              =      120%</a:t>
                </a:r>
              </a:p>
              <a:p>
                <a:pPr marL="0" indent="0">
                  <a:buNone/>
                </a:pPr>
                <a:r>
                  <a:rPr lang="en-GB" dirty="0"/>
                  <a:t>Allowance        =      10%</a:t>
                </a:r>
              </a:p>
              <a:p>
                <a:pPr marL="0" indent="0">
                  <a:buNone/>
                </a:pPr>
                <a:r>
                  <a:rPr lang="en-GB" dirty="0"/>
                  <a:t> </a:t>
                </a:r>
                <a:r>
                  <a:rPr lang="en-GB" dirty="0" smtClean="0"/>
                  <a:t>Normal </a:t>
                </a:r>
                <a:r>
                  <a:rPr lang="en-GB" dirty="0"/>
                  <a:t>Time = Observed Time x </a:t>
                </a:r>
                <a14:m>
                  <m:oMath xmlns:m="http://schemas.openxmlformats.org/officeDocument/2006/math">
                    <m:f>
                      <m:fPr>
                        <m:ctrlPr>
                          <a:rPr lang="en-GB" i="1">
                            <a:latin typeface="Cambria Math"/>
                          </a:rPr>
                        </m:ctrlPr>
                      </m:fPr>
                      <m:num>
                        <m:r>
                          <a:rPr lang="en-GB" i="1">
                            <a:latin typeface="Cambria Math"/>
                          </a:rPr>
                          <m:t>𝑅𝑎𝑡𝑖𝑛𝑔</m:t>
                        </m:r>
                      </m:num>
                      <m:den>
                        <m:r>
                          <a:rPr lang="en-GB" i="1">
                            <a:latin typeface="Cambria Math"/>
                          </a:rPr>
                          <m:t>100</m:t>
                        </m:r>
                      </m:den>
                    </m:f>
                    <m:r>
                      <a:rPr lang="en-GB" i="1">
                        <a:latin typeface="Cambria Math"/>
                      </a:rPr>
                      <m:t>   </m:t>
                    </m:r>
                  </m:oMath>
                </a14:m>
                <a:r>
                  <a:rPr lang="en-GB" dirty="0"/>
                  <a:t>    =  2.30  x</a:t>
                </a:r>
                <a14:m>
                  <m:oMath xmlns:m="http://schemas.openxmlformats.org/officeDocument/2006/math">
                    <m:r>
                      <a:rPr lang="en-GB" i="1">
                        <a:latin typeface="Cambria Math"/>
                      </a:rPr>
                      <m:t>   </m:t>
                    </m:r>
                    <m:f>
                      <m:fPr>
                        <m:ctrlPr>
                          <a:rPr lang="en-GB" i="1">
                            <a:latin typeface="Cambria Math"/>
                          </a:rPr>
                        </m:ctrlPr>
                      </m:fPr>
                      <m:num>
                        <m:r>
                          <a:rPr lang="en-GB" i="1">
                            <a:latin typeface="Cambria Math"/>
                          </a:rPr>
                          <m:t>120</m:t>
                        </m:r>
                      </m:num>
                      <m:den>
                        <m:r>
                          <a:rPr lang="en-GB" i="1">
                            <a:latin typeface="Cambria Math"/>
                          </a:rPr>
                          <m:t>100</m:t>
                        </m:r>
                      </m:den>
                    </m:f>
                  </m:oMath>
                </a14:m>
                <a:r>
                  <a:rPr lang="en-GB" dirty="0"/>
                  <a:t>    = </a:t>
                </a:r>
                <a:r>
                  <a:rPr lang="en-GB" dirty="0" smtClean="0"/>
                  <a:t>2.76mins</a:t>
                </a:r>
                <a:endParaRPr lang="en-GB" dirty="0"/>
              </a:p>
              <a:p>
                <a:pPr marL="0" indent="0">
                  <a:buNone/>
                </a:pPr>
                <a:r>
                  <a:rPr lang="en-GB" u="sng" dirty="0"/>
                  <a:t>Add </a:t>
                </a:r>
                <a:endParaRPr lang="en-GB" dirty="0"/>
              </a:p>
              <a:p>
                <a:pPr marL="0" indent="0">
                  <a:buNone/>
                </a:pPr>
                <a:r>
                  <a:rPr lang="en-GB" dirty="0"/>
                  <a:t>Allowance =   2.76  x</a:t>
                </a:r>
                <a14:m>
                  <m:oMath xmlns:m="http://schemas.openxmlformats.org/officeDocument/2006/math">
                    <m:r>
                      <a:rPr lang="en-GB" i="1">
                        <a:latin typeface="Cambria Math"/>
                      </a:rPr>
                      <m:t>   </m:t>
                    </m:r>
                    <m:f>
                      <m:fPr>
                        <m:ctrlPr>
                          <a:rPr lang="en-GB" i="1">
                            <a:latin typeface="Cambria Math"/>
                          </a:rPr>
                        </m:ctrlPr>
                      </m:fPr>
                      <m:num>
                        <m:r>
                          <a:rPr lang="en-GB" i="1">
                            <a:latin typeface="Cambria Math"/>
                          </a:rPr>
                          <m:t>10</m:t>
                        </m:r>
                      </m:num>
                      <m:den>
                        <m:r>
                          <a:rPr lang="en-GB" i="1">
                            <a:latin typeface="Cambria Math"/>
                          </a:rPr>
                          <m:t>100</m:t>
                        </m:r>
                      </m:den>
                    </m:f>
                  </m:oMath>
                </a14:m>
                <a:r>
                  <a:rPr lang="en-GB" dirty="0"/>
                  <a:t>    = </a:t>
                </a:r>
                <a:r>
                  <a:rPr lang="en-GB" dirty="0" smtClean="0"/>
                  <a:t>0.276mins</a:t>
                </a:r>
                <a:endParaRPr lang="en-GB" dirty="0"/>
              </a:p>
              <a:p>
                <a:pPr marL="0" indent="0">
                  <a:buNone/>
                </a:pPr>
                <a:r>
                  <a:rPr lang="en-GB" dirty="0"/>
                  <a:t>Standard time = Normal time + Allowance</a:t>
                </a:r>
              </a:p>
              <a:p>
                <a:pPr marL="0" indent="0">
                  <a:buNone/>
                </a:pPr>
                <a:r>
                  <a:rPr lang="en-GB" dirty="0"/>
                  <a:t>                       = 2.76 +0.276 = 3.036mins</a:t>
                </a:r>
              </a:p>
              <a:p>
                <a:pPr marL="0" indent="0">
                  <a:buNone/>
                </a:pP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764704"/>
                <a:ext cx="8229600" cy="5616624"/>
              </a:xfrm>
              <a:blipFill rotWithShape="1">
                <a:blip r:embed="rId2"/>
                <a:stretch>
                  <a:fillRect l="-1704" t="-2169" b="-2386"/>
                </a:stretch>
              </a:blipFill>
            </p:spPr>
            <p:txBody>
              <a:bodyPr/>
              <a:lstStyle/>
              <a:p>
                <a:r>
                  <a:rPr lang="en-GB">
                    <a:noFill/>
                  </a:rPr>
                  <a:t> </a:t>
                </a:r>
              </a:p>
            </p:txBody>
          </p:sp>
        </mc:Fallback>
      </mc:AlternateContent>
      <p:sp>
        <p:nvSpPr>
          <p:cNvPr id="2" name="Title 1"/>
          <p:cNvSpPr>
            <a:spLocks noGrp="1"/>
          </p:cNvSpPr>
          <p:nvPr>
            <p:ph type="title"/>
          </p:nvPr>
        </p:nvSpPr>
        <p:spPr>
          <a:xfrm>
            <a:off x="457200" y="274638"/>
            <a:ext cx="8229600" cy="634082"/>
          </a:xfrm>
        </p:spPr>
        <p:txBody>
          <a:bodyPr>
            <a:normAutofit/>
          </a:bodyPr>
          <a:lstStyle/>
          <a:p>
            <a:pPr algn="l"/>
            <a:r>
              <a:rPr lang="en-GB" sz="3200" dirty="0" smtClean="0"/>
              <a:t>cont’d</a:t>
            </a:r>
            <a:endParaRPr lang="en-GB" sz="3200" dirty="0"/>
          </a:p>
        </p:txBody>
      </p:sp>
    </p:spTree>
    <p:extLst>
      <p:ext uri="{BB962C8B-B14F-4D97-AF65-F5344CB8AC3E}">
        <p14:creationId xmlns:p14="http://schemas.microsoft.com/office/powerpoint/2010/main" val="34885977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908720"/>
                <a:ext cx="8229600" cy="5616624"/>
              </a:xfrm>
            </p:spPr>
            <p:txBody>
              <a:bodyPr>
                <a:normAutofit fontScale="92500" lnSpcReduction="20000"/>
              </a:bodyPr>
              <a:lstStyle/>
              <a:p>
                <a:pPr marL="0" indent="0">
                  <a:buNone/>
                </a:pPr>
                <a:r>
                  <a:rPr lang="en-GB" dirty="0"/>
                  <a:t>Therefore, total time required for one batch of concrete  =3.036 +1 +0.30 = 4.34mins per batch</a:t>
                </a:r>
              </a:p>
              <a:p>
                <a:pPr marL="0" indent="0">
                  <a:buNone/>
                </a:pPr>
                <a:r>
                  <a:rPr lang="en-GB" dirty="0"/>
                  <a:t> </a:t>
                </a:r>
              </a:p>
              <a:p>
                <a:pPr marL="0" indent="0">
                  <a:buNone/>
                </a:pPr>
                <a:r>
                  <a:rPr lang="en-GB" dirty="0"/>
                  <a:t>In a day of 8hours there will be effective mixing for 7hours</a:t>
                </a:r>
              </a:p>
              <a:p>
                <a:pPr marL="0" indent="0">
                  <a:buNone/>
                </a:pPr>
                <a:r>
                  <a:rPr lang="en-GB" dirty="0"/>
                  <a:t>Number of batch in 1 hour = </a:t>
                </a:r>
                <a14:m>
                  <m:oMath xmlns:m="http://schemas.openxmlformats.org/officeDocument/2006/math">
                    <m:f>
                      <m:fPr>
                        <m:ctrlPr>
                          <a:rPr lang="en-GB" i="1">
                            <a:latin typeface="Cambria Math"/>
                          </a:rPr>
                        </m:ctrlPr>
                      </m:fPr>
                      <m:num>
                        <m:r>
                          <a:rPr lang="en-GB" i="1">
                            <a:latin typeface="Cambria Math"/>
                          </a:rPr>
                          <m:t>60</m:t>
                        </m:r>
                      </m:num>
                      <m:den>
                        <m:r>
                          <a:rPr lang="en-GB" i="1">
                            <a:latin typeface="Cambria Math"/>
                          </a:rPr>
                          <m:t>4.34</m:t>
                        </m:r>
                      </m:den>
                    </m:f>
                  </m:oMath>
                </a14:m>
                <a:r>
                  <a:rPr lang="en-GB" dirty="0"/>
                  <a:t> = 13.82 say </a:t>
                </a:r>
                <a:r>
                  <a:rPr lang="en-GB" dirty="0" smtClean="0"/>
                  <a:t>14</a:t>
                </a:r>
              </a:p>
              <a:p>
                <a:pPr marL="0" indent="0">
                  <a:buNone/>
                </a:pPr>
                <a:endParaRPr lang="en-GB" dirty="0"/>
              </a:p>
              <a:p>
                <a:pPr marL="0" indent="0">
                  <a:buNone/>
                </a:pPr>
                <a:r>
                  <a:rPr lang="en-GB" dirty="0"/>
                  <a:t>Number of batches in 7hours = 14 x 7 = </a:t>
                </a:r>
                <a:r>
                  <a:rPr lang="en-GB" dirty="0" smtClean="0"/>
                  <a:t>98</a:t>
                </a:r>
              </a:p>
              <a:p>
                <a:pPr marL="0" indent="0">
                  <a:buNone/>
                </a:pPr>
                <a:endParaRPr lang="en-GB" dirty="0"/>
              </a:p>
              <a:p>
                <a:pPr marL="0" indent="0">
                  <a:buNone/>
                </a:pPr>
                <a:r>
                  <a:rPr lang="en-GB" dirty="0"/>
                  <a:t>Consider 90% efficiency output per batch = 200 x </a:t>
                </a:r>
                <a14:m>
                  <m:oMath xmlns:m="http://schemas.openxmlformats.org/officeDocument/2006/math">
                    <m:f>
                      <m:fPr>
                        <m:ctrlPr>
                          <a:rPr lang="en-GB" i="1">
                            <a:latin typeface="Cambria Math"/>
                          </a:rPr>
                        </m:ctrlPr>
                      </m:fPr>
                      <m:num>
                        <m:r>
                          <a:rPr lang="en-GB" i="1">
                            <a:latin typeface="Cambria Math"/>
                          </a:rPr>
                          <m:t>90</m:t>
                        </m:r>
                      </m:num>
                      <m:den>
                        <m:r>
                          <a:rPr lang="en-GB" i="1">
                            <a:latin typeface="Cambria Math"/>
                          </a:rPr>
                          <m:t>100</m:t>
                        </m:r>
                      </m:den>
                    </m:f>
                  </m:oMath>
                </a14:m>
                <a:r>
                  <a:rPr lang="en-GB" dirty="0"/>
                  <a:t>  =180 litres</a:t>
                </a:r>
              </a:p>
              <a:p>
                <a:pPr marL="0" indent="0">
                  <a:buNone/>
                </a:pPr>
                <a:r>
                  <a:rPr lang="en-GB" dirty="0" smtClean="0"/>
                  <a:t>Therefore </a:t>
                </a:r>
                <a:r>
                  <a:rPr lang="en-GB" dirty="0"/>
                  <a:t>output = 180 x 98 =17640litres or </a:t>
                </a:r>
                <a:r>
                  <a:rPr lang="en-GB" b="1" dirty="0"/>
                  <a:t>17.64m</a:t>
                </a:r>
                <a:r>
                  <a:rPr lang="en-GB" b="1" baseline="30000" dirty="0"/>
                  <a:t>3</a:t>
                </a:r>
                <a:endParaRPr lang="en-GB" b="1" dirty="0"/>
              </a:p>
              <a:p>
                <a:pPr marL="0" indent="0">
                  <a:buNone/>
                </a:pPr>
                <a:r>
                  <a:rPr lang="en-GB" dirty="0"/>
                  <a:t> </a:t>
                </a:r>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908720"/>
                <a:ext cx="8229600" cy="5616624"/>
              </a:xfrm>
              <a:blipFill rotWithShape="1">
                <a:blip r:embed="rId2"/>
                <a:stretch>
                  <a:fillRect l="-1333" t="-2172"/>
                </a:stretch>
              </a:blipFill>
            </p:spPr>
            <p:txBody>
              <a:bodyPr/>
              <a:lstStyle/>
              <a:p>
                <a:r>
                  <a:rPr lang="en-GB">
                    <a:noFill/>
                  </a:rPr>
                  <a:t> </a:t>
                </a:r>
              </a:p>
            </p:txBody>
          </p:sp>
        </mc:Fallback>
      </mc:AlternateContent>
      <p:sp>
        <p:nvSpPr>
          <p:cNvPr id="2" name="Title 1"/>
          <p:cNvSpPr>
            <a:spLocks noGrp="1"/>
          </p:cNvSpPr>
          <p:nvPr>
            <p:ph type="title"/>
          </p:nvPr>
        </p:nvSpPr>
        <p:spPr>
          <a:xfrm>
            <a:off x="457200" y="274638"/>
            <a:ext cx="8229600" cy="850106"/>
          </a:xfrm>
        </p:spPr>
        <p:txBody>
          <a:bodyPr>
            <a:normAutofit/>
          </a:bodyPr>
          <a:lstStyle/>
          <a:p>
            <a:pPr algn="l"/>
            <a:r>
              <a:rPr lang="en-GB" sz="3200" dirty="0" smtClean="0"/>
              <a:t>Cont’d</a:t>
            </a:r>
            <a:endParaRPr lang="en-GB" sz="3200" dirty="0"/>
          </a:p>
        </p:txBody>
      </p:sp>
    </p:spTree>
    <p:extLst>
      <p:ext uri="{BB962C8B-B14F-4D97-AF65-F5344CB8AC3E}">
        <p14:creationId xmlns:p14="http://schemas.microsoft.com/office/powerpoint/2010/main" val="30816946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458618"/>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n-GB" sz="6000" dirty="0" smtClean="0"/>
              <a:t>THANK YOU</a:t>
            </a:r>
            <a:br>
              <a:rPr lang="en-GB" sz="6000" dirty="0" smtClean="0"/>
            </a:br>
            <a:r>
              <a:rPr lang="en-GB" sz="6000" dirty="0" smtClean="0"/>
              <a:t>FOR </a:t>
            </a:r>
            <a:br>
              <a:rPr lang="en-GB" sz="6000" dirty="0" smtClean="0"/>
            </a:br>
            <a:r>
              <a:rPr lang="en-GB" sz="6000" dirty="0" smtClean="0"/>
              <a:t>LISTENING </a:t>
            </a:r>
            <a:endParaRPr lang="en-GB" sz="6000" dirty="0"/>
          </a:p>
        </p:txBody>
      </p:sp>
    </p:spTree>
    <p:extLst>
      <p:ext uri="{BB962C8B-B14F-4D97-AF65-F5344CB8AC3E}">
        <p14:creationId xmlns:p14="http://schemas.microsoft.com/office/powerpoint/2010/main" val="18230502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363272" cy="5073427"/>
          </a:xfrm>
        </p:spPr>
        <p:txBody>
          <a:bodyPr/>
          <a:lstStyle/>
          <a:p>
            <a:pPr algn="just"/>
            <a:r>
              <a:rPr lang="en-GB" dirty="0"/>
              <a:t>According to </a:t>
            </a:r>
            <a:r>
              <a:rPr lang="en-GB" dirty="0" err="1"/>
              <a:t>Okoye</a:t>
            </a:r>
            <a:r>
              <a:rPr lang="en-GB" dirty="0"/>
              <a:t>, </a:t>
            </a:r>
            <a:r>
              <a:rPr lang="en-GB" dirty="0" err="1"/>
              <a:t>Ngwu</a:t>
            </a:r>
            <a:r>
              <a:rPr lang="en-GB" dirty="0"/>
              <a:t> and </a:t>
            </a:r>
            <a:r>
              <a:rPr lang="en-GB" dirty="0" err="1"/>
              <a:t>Ugochukwu</a:t>
            </a:r>
            <a:r>
              <a:rPr lang="en-GB" dirty="0"/>
              <a:t> (2015) </a:t>
            </a:r>
            <a:r>
              <a:rPr lang="en-GB" dirty="0" smtClean="0"/>
              <a:t>it is </a:t>
            </a:r>
            <a:r>
              <a:rPr lang="en-GB" dirty="0"/>
              <a:t>trying to draw reliable development projects or make exact quotes with no </a:t>
            </a:r>
            <a:r>
              <a:rPr lang="en-GB"/>
              <a:t>accessible </a:t>
            </a:r>
            <a:r>
              <a:rPr lang="en-GB" smtClean="0"/>
              <a:t>constants</a:t>
            </a:r>
            <a:r>
              <a:rPr lang="en-GB" dirty="0"/>
              <a:t>. While Wood (1976) reasons that work or plant constants for setting up the expense of work in the Bills of Quantities need not be speculated, envisioned or thought. </a:t>
            </a:r>
          </a:p>
          <a:p>
            <a:pPr marL="0" indent="0">
              <a:buNone/>
            </a:pPr>
            <a:endParaRPr lang="en-GB" dirty="0"/>
          </a:p>
        </p:txBody>
      </p:sp>
      <p:sp>
        <p:nvSpPr>
          <p:cNvPr id="2" name="Title 1"/>
          <p:cNvSpPr>
            <a:spLocks noGrp="1"/>
          </p:cNvSpPr>
          <p:nvPr>
            <p:ph type="title"/>
          </p:nvPr>
        </p:nvSpPr>
        <p:spPr>
          <a:xfrm>
            <a:off x="457200" y="476672"/>
            <a:ext cx="8229600" cy="940966"/>
          </a:xfrm>
        </p:spPr>
        <p:txBody>
          <a:bodyPr>
            <a:normAutofit fontScale="90000"/>
          </a:bodyPr>
          <a:lstStyle/>
          <a:p>
            <a:pPr marL="571500" indent="-571500" algn="l">
              <a:buFont typeface="Wingdings" pitchFamily="2" charset="2"/>
              <a:buChar char="§"/>
            </a:pPr>
            <a:r>
              <a:rPr lang="en-GB" sz="4000" b="1" dirty="0" smtClean="0"/>
              <a:t>BACKGROUND</a:t>
            </a:r>
            <a:r>
              <a:rPr lang="en-GB" dirty="0"/>
              <a:t/>
            </a:r>
            <a:br>
              <a:rPr lang="en-GB" dirty="0"/>
            </a:br>
            <a:endParaRPr lang="en-GB" dirty="0"/>
          </a:p>
        </p:txBody>
      </p:sp>
    </p:spTree>
    <p:extLst>
      <p:ext uri="{BB962C8B-B14F-4D97-AF65-F5344CB8AC3E}">
        <p14:creationId xmlns:p14="http://schemas.microsoft.com/office/powerpoint/2010/main" val="624169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8229600" cy="5328592"/>
          </a:xfrm>
        </p:spPr>
        <p:txBody>
          <a:bodyPr>
            <a:noAutofit/>
          </a:bodyPr>
          <a:lstStyle/>
          <a:p>
            <a:pPr algn="just"/>
            <a:r>
              <a:rPr lang="en-GB" dirty="0"/>
              <a:t>It thus becomes indispensable for the construction professional not only to have a complete understanding of the necessary skills, but also to determine the ideal composition of each skill in order to accomplish a task at shorter duration and decreased </a:t>
            </a:r>
            <a:r>
              <a:rPr lang="en-GB" dirty="0" smtClean="0"/>
              <a:t>expense </a:t>
            </a:r>
            <a:r>
              <a:rPr lang="en-GB" dirty="0"/>
              <a:t>and this can only be possible through the use technological standards for labour and plant generally given as constants (</a:t>
            </a:r>
            <a:r>
              <a:rPr lang="en-GB" dirty="0" err="1"/>
              <a:t>Okereke</a:t>
            </a:r>
            <a:r>
              <a:rPr lang="en-GB" dirty="0"/>
              <a:t>, 2002). </a:t>
            </a:r>
          </a:p>
          <a:p>
            <a:pPr marL="0" indent="0" algn="just">
              <a:buNone/>
            </a:pPr>
            <a:r>
              <a:rPr lang="en-GB" dirty="0" smtClean="0"/>
              <a:t> </a:t>
            </a:r>
            <a:endParaRPr lang="en-GB" dirty="0"/>
          </a:p>
        </p:txBody>
      </p:sp>
      <p:sp>
        <p:nvSpPr>
          <p:cNvPr id="2" name="Title 1"/>
          <p:cNvSpPr>
            <a:spLocks noGrp="1"/>
          </p:cNvSpPr>
          <p:nvPr>
            <p:ph type="title"/>
          </p:nvPr>
        </p:nvSpPr>
        <p:spPr/>
        <p:txBody>
          <a:bodyPr>
            <a:normAutofit/>
          </a:bodyPr>
          <a:lstStyle/>
          <a:p>
            <a:pPr algn="l"/>
            <a:r>
              <a:rPr lang="en-GB" sz="3600" dirty="0" smtClean="0"/>
              <a:t>Background Cont’d</a:t>
            </a:r>
            <a:endParaRPr lang="en-GB" sz="3600" dirty="0"/>
          </a:p>
        </p:txBody>
      </p:sp>
    </p:spTree>
    <p:extLst>
      <p:ext uri="{BB962C8B-B14F-4D97-AF65-F5344CB8AC3E}">
        <p14:creationId xmlns:p14="http://schemas.microsoft.com/office/powerpoint/2010/main" val="32936851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5184576"/>
          </a:xfrm>
        </p:spPr>
        <p:txBody>
          <a:bodyPr>
            <a:normAutofit/>
          </a:bodyPr>
          <a:lstStyle/>
          <a:p>
            <a:pPr algn="just"/>
            <a:r>
              <a:rPr lang="en-GB" dirty="0"/>
              <a:t>However, taking into account the distinctions of each building site as far as climatic conditions, social and social fluctuations in the degree of innovative and the nature of accessible machines and materials, it is suggested that each construction organization should establish its own standards (</a:t>
            </a:r>
            <a:r>
              <a:rPr lang="en-GB" dirty="0" err="1"/>
              <a:t>Okoye</a:t>
            </a:r>
            <a:r>
              <a:rPr lang="en-GB" dirty="0"/>
              <a:t>, </a:t>
            </a:r>
            <a:r>
              <a:rPr lang="en-GB" dirty="0" err="1"/>
              <a:t>Ngwu</a:t>
            </a:r>
            <a:r>
              <a:rPr lang="en-GB" dirty="0"/>
              <a:t> &amp; </a:t>
            </a:r>
            <a:r>
              <a:rPr lang="en-GB" dirty="0" err="1"/>
              <a:t>Ugochukwu</a:t>
            </a:r>
            <a:r>
              <a:rPr lang="en-GB" dirty="0"/>
              <a:t>, 2015). </a:t>
            </a:r>
          </a:p>
          <a:p>
            <a:endParaRPr lang="en-GB" dirty="0"/>
          </a:p>
        </p:txBody>
      </p:sp>
      <p:sp>
        <p:nvSpPr>
          <p:cNvPr id="2" name="Title 1"/>
          <p:cNvSpPr>
            <a:spLocks noGrp="1"/>
          </p:cNvSpPr>
          <p:nvPr>
            <p:ph type="title"/>
          </p:nvPr>
        </p:nvSpPr>
        <p:spPr/>
        <p:txBody>
          <a:bodyPr/>
          <a:lstStyle/>
          <a:p>
            <a:pPr algn="l"/>
            <a:r>
              <a:rPr lang="en-GB" dirty="0" smtClean="0"/>
              <a:t>Background Cont’d</a:t>
            </a:r>
            <a:endParaRPr lang="en-GB" dirty="0"/>
          </a:p>
        </p:txBody>
      </p:sp>
    </p:spTree>
    <p:extLst>
      <p:ext uri="{BB962C8B-B14F-4D97-AF65-F5344CB8AC3E}">
        <p14:creationId xmlns:p14="http://schemas.microsoft.com/office/powerpoint/2010/main" val="3739052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buFont typeface="Wingdings" pitchFamily="2" charset="2"/>
              <a:buChar char="q"/>
            </a:pPr>
            <a:r>
              <a:rPr lang="en-GB" dirty="0"/>
              <a:t>increase in individual and collective productivity of labour; </a:t>
            </a:r>
          </a:p>
          <a:p>
            <a:pPr lvl="0" algn="just">
              <a:buFont typeface="Wingdings" pitchFamily="2" charset="2"/>
              <a:buChar char="q"/>
            </a:pPr>
            <a:r>
              <a:rPr lang="en-GB" dirty="0"/>
              <a:t>Objective tendering; </a:t>
            </a:r>
          </a:p>
          <a:p>
            <a:pPr lvl="0" algn="just">
              <a:buFont typeface="Wingdings" pitchFamily="2" charset="2"/>
              <a:buChar char="q"/>
            </a:pPr>
            <a:r>
              <a:rPr lang="en-GB" dirty="0"/>
              <a:t>Rational use of available resources; </a:t>
            </a:r>
          </a:p>
          <a:p>
            <a:pPr lvl="0" algn="just">
              <a:buFont typeface="Wingdings" pitchFamily="2" charset="2"/>
              <a:buChar char="q"/>
            </a:pPr>
            <a:r>
              <a:rPr lang="en-GB" dirty="0"/>
              <a:t>Adaptation of more progressive management techniques. </a:t>
            </a:r>
          </a:p>
          <a:p>
            <a:endParaRPr lang="en-GB" dirty="0"/>
          </a:p>
        </p:txBody>
      </p:sp>
      <p:sp>
        <p:nvSpPr>
          <p:cNvPr id="2" name="Title 1"/>
          <p:cNvSpPr>
            <a:spLocks noGrp="1"/>
          </p:cNvSpPr>
          <p:nvPr>
            <p:ph type="title"/>
          </p:nvPr>
        </p:nvSpPr>
        <p:spPr/>
        <p:txBody>
          <a:bodyPr>
            <a:normAutofit/>
          </a:bodyPr>
          <a:lstStyle/>
          <a:p>
            <a:pPr marL="457200" indent="-457200" algn="l">
              <a:buFont typeface="Wingdings" pitchFamily="2" charset="2"/>
              <a:buChar char="§"/>
            </a:pPr>
            <a:r>
              <a:rPr lang="en-GB" sz="3200" b="1" dirty="0" smtClean="0"/>
              <a:t>BENEFIT OF PLANT CONSTANTS</a:t>
            </a:r>
            <a:endParaRPr lang="en-GB" sz="3200" b="1" dirty="0"/>
          </a:p>
        </p:txBody>
      </p:sp>
    </p:spTree>
    <p:extLst>
      <p:ext uri="{BB962C8B-B14F-4D97-AF65-F5344CB8AC3E}">
        <p14:creationId xmlns:p14="http://schemas.microsoft.com/office/powerpoint/2010/main" val="529038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2776"/>
            <a:ext cx="8229600" cy="4713387"/>
          </a:xfrm>
        </p:spPr>
        <p:txBody>
          <a:bodyPr/>
          <a:lstStyle/>
          <a:p>
            <a:endParaRPr lang="en-GB" dirty="0"/>
          </a:p>
          <a:p>
            <a:pPr lvl="0">
              <a:buFont typeface="Wingdings" pitchFamily="2" charset="2"/>
              <a:buChar char="q"/>
            </a:pPr>
            <a:r>
              <a:rPr lang="en-GB" dirty="0" smtClean="0"/>
              <a:t>Plant literature compilation  </a:t>
            </a:r>
          </a:p>
          <a:p>
            <a:pPr marL="0" lvl="0" indent="0">
              <a:buNone/>
            </a:pPr>
            <a:endParaRPr lang="en-GB" dirty="0" smtClean="0"/>
          </a:p>
          <a:p>
            <a:pPr lvl="0">
              <a:buFont typeface="Wingdings" pitchFamily="2" charset="2"/>
              <a:buChar char="q"/>
            </a:pPr>
            <a:r>
              <a:rPr lang="en-GB" dirty="0" smtClean="0"/>
              <a:t>In-house data</a:t>
            </a:r>
            <a:endParaRPr lang="en-GB" dirty="0"/>
          </a:p>
        </p:txBody>
      </p:sp>
      <p:sp>
        <p:nvSpPr>
          <p:cNvPr id="2" name="Title 1"/>
          <p:cNvSpPr>
            <a:spLocks noGrp="1"/>
          </p:cNvSpPr>
          <p:nvPr>
            <p:ph type="title"/>
          </p:nvPr>
        </p:nvSpPr>
        <p:spPr/>
        <p:txBody>
          <a:bodyPr>
            <a:normAutofit/>
          </a:bodyPr>
          <a:lstStyle/>
          <a:p>
            <a:pPr marL="457200" indent="-457200" algn="l">
              <a:buFont typeface="Wingdings" pitchFamily="2" charset="2"/>
              <a:buChar char="§"/>
            </a:pPr>
            <a:r>
              <a:rPr lang="en-GB" sz="3200" b="1" dirty="0" smtClean="0"/>
              <a:t>SOURCES OF SCHEDULES /CONSTANTS</a:t>
            </a:r>
            <a:endParaRPr lang="en-GB" sz="3200" dirty="0"/>
          </a:p>
        </p:txBody>
      </p:sp>
    </p:spTree>
    <p:extLst>
      <p:ext uri="{BB962C8B-B14F-4D97-AF65-F5344CB8AC3E}">
        <p14:creationId xmlns:p14="http://schemas.microsoft.com/office/powerpoint/2010/main" val="2808145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normAutofit fontScale="77500" lnSpcReduction="20000"/>
          </a:bodyPr>
          <a:lstStyle/>
          <a:p>
            <a:pPr algn="just">
              <a:buFont typeface="Wingdings" pitchFamily="2" charset="2"/>
              <a:buChar char="q"/>
            </a:pPr>
            <a:r>
              <a:rPr lang="en-GB" sz="3000" b="1" dirty="0" smtClean="0"/>
              <a:t>Construction </a:t>
            </a:r>
            <a:r>
              <a:rPr lang="en-GB" sz="3000" b="1" dirty="0"/>
              <a:t>Plant Schedules/Constants</a:t>
            </a:r>
            <a:r>
              <a:rPr lang="en-GB" sz="3000" dirty="0"/>
              <a:t> – </a:t>
            </a:r>
            <a:r>
              <a:rPr lang="en-GB" sz="3000" i="1" dirty="0"/>
              <a:t>are a guide of productivity and may be expressed as a quantity of hours per unit (or minutes or days per unit) or unit per hour (or unit per minute or day</a:t>
            </a:r>
            <a:r>
              <a:rPr lang="en-GB" sz="3000" i="1" dirty="0" smtClean="0"/>
              <a:t>).</a:t>
            </a:r>
          </a:p>
          <a:p>
            <a:pPr marL="0" indent="0" algn="just">
              <a:buNone/>
            </a:pPr>
            <a:endParaRPr lang="en-GB" sz="3000" i="1" dirty="0" smtClean="0"/>
          </a:p>
          <a:p>
            <a:pPr algn="just">
              <a:buFont typeface="Wingdings" pitchFamily="2" charset="2"/>
              <a:buChar char="q"/>
            </a:pPr>
            <a:r>
              <a:rPr lang="en-GB" sz="3000" b="1" dirty="0" smtClean="0"/>
              <a:t>Rating Factor </a:t>
            </a:r>
            <a:r>
              <a:rPr lang="en-GB" sz="3000" dirty="0" smtClean="0"/>
              <a:t>-This </a:t>
            </a:r>
            <a:r>
              <a:rPr lang="en-GB" sz="3000" dirty="0"/>
              <a:t>is expressed as a percentage of the efficiency of representative operator, which indicates how efficient an operator is in comparison to some of his average fellow workers</a:t>
            </a:r>
            <a:r>
              <a:rPr lang="en-GB" sz="3000" dirty="0" smtClean="0"/>
              <a:t>.</a:t>
            </a:r>
          </a:p>
          <a:p>
            <a:pPr marL="0" indent="0" algn="just">
              <a:buNone/>
            </a:pPr>
            <a:endParaRPr lang="en-GB" sz="3000" dirty="0"/>
          </a:p>
          <a:p>
            <a:pPr algn="just">
              <a:buFont typeface="Wingdings" pitchFamily="2" charset="2"/>
              <a:buChar char="q"/>
            </a:pPr>
            <a:r>
              <a:rPr lang="en-GB" sz="3000" b="1" dirty="0" smtClean="0"/>
              <a:t>Construction Plants</a:t>
            </a:r>
            <a:r>
              <a:rPr lang="en-GB" sz="3000" dirty="0" smtClean="0"/>
              <a:t> – </a:t>
            </a:r>
            <a:r>
              <a:rPr lang="en-GB" sz="3000" i="1" dirty="0" smtClean="0"/>
              <a:t>refers to heavy machinery and equipment used during construction work </a:t>
            </a:r>
            <a:r>
              <a:rPr lang="en-GB" sz="3000" i="1" dirty="0" err="1" smtClean="0"/>
              <a:t>i.e</a:t>
            </a:r>
            <a:r>
              <a:rPr lang="en-GB" sz="3000" i="1" dirty="0" smtClean="0"/>
              <a:t> Excavators, Cranes, Dumper, Hoist </a:t>
            </a:r>
            <a:r>
              <a:rPr lang="en-GB" sz="3000" i="1" dirty="0" err="1" smtClean="0"/>
              <a:t>etc</a:t>
            </a:r>
            <a:endParaRPr lang="en-GB" sz="3000" dirty="0" smtClean="0"/>
          </a:p>
          <a:p>
            <a:pPr>
              <a:buFont typeface="Wingdings" pitchFamily="2" charset="2"/>
              <a:buChar char="q"/>
            </a:pPr>
            <a:endParaRPr lang="en-GB" dirty="0"/>
          </a:p>
        </p:txBody>
      </p:sp>
      <p:sp>
        <p:nvSpPr>
          <p:cNvPr id="2" name="Title 1"/>
          <p:cNvSpPr>
            <a:spLocks noGrp="1"/>
          </p:cNvSpPr>
          <p:nvPr>
            <p:ph type="title"/>
          </p:nvPr>
        </p:nvSpPr>
        <p:spPr/>
        <p:txBody>
          <a:bodyPr>
            <a:normAutofit fontScale="90000"/>
          </a:bodyPr>
          <a:lstStyle/>
          <a:p>
            <a:pPr marL="571500" indent="-571500" algn="l">
              <a:buFont typeface="Wingdings" pitchFamily="2" charset="2"/>
              <a:buChar char="§"/>
            </a:pPr>
            <a:r>
              <a:rPr lang="en-GB" b="1" dirty="0" smtClean="0"/>
              <a:t>KEY WORDS</a:t>
            </a:r>
            <a:r>
              <a:rPr lang="en-GB" dirty="0" smtClean="0"/>
              <a:t/>
            </a:r>
            <a:br>
              <a:rPr lang="en-GB" dirty="0" smtClean="0"/>
            </a:br>
            <a:endParaRPr lang="en-GB" dirty="0"/>
          </a:p>
        </p:txBody>
      </p:sp>
    </p:spTree>
    <p:extLst>
      <p:ext uri="{BB962C8B-B14F-4D97-AF65-F5344CB8AC3E}">
        <p14:creationId xmlns:p14="http://schemas.microsoft.com/office/powerpoint/2010/main" val="1609684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None/>
            </a:pPr>
            <a:r>
              <a:rPr lang="en-GB" b="1" dirty="0"/>
              <a:t>Work Study</a:t>
            </a:r>
            <a:endParaRPr lang="en-GB" dirty="0"/>
          </a:p>
          <a:p>
            <a:pPr marL="0" indent="0" algn="just">
              <a:buNone/>
            </a:pPr>
            <a:r>
              <a:rPr lang="en-GB" dirty="0"/>
              <a:t>Is a generic term for those techniques particularly for method study and work measurement Work study techniques are: time study, motion study, fatigue study and method study. Since this paper is not interested in investing factors that affect the efficiency and economy of a situation being reviewed in order to effect improvement, but to establish standard time required to complete work I will be focusing on </a:t>
            </a:r>
            <a:r>
              <a:rPr lang="en-GB" b="1" dirty="0"/>
              <a:t>time </a:t>
            </a:r>
            <a:r>
              <a:rPr lang="en-GB" b="1" dirty="0" smtClean="0"/>
              <a:t>study</a:t>
            </a:r>
            <a:endParaRPr lang="en-GB" dirty="0"/>
          </a:p>
        </p:txBody>
      </p:sp>
      <p:sp>
        <p:nvSpPr>
          <p:cNvPr id="2" name="Title 1"/>
          <p:cNvSpPr>
            <a:spLocks noGrp="1"/>
          </p:cNvSpPr>
          <p:nvPr>
            <p:ph type="title"/>
          </p:nvPr>
        </p:nvSpPr>
        <p:spPr/>
        <p:txBody>
          <a:bodyPr>
            <a:normAutofit/>
          </a:bodyPr>
          <a:lstStyle/>
          <a:p>
            <a:pPr marL="457200" indent="-457200" algn="l">
              <a:buFont typeface="Wingdings" pitchFamily="2" charset="2"/>
              <a:buChar char="§"/>
            </a:pPr>
            <a:r>
              <a:rPr lang="en-GB" sz="2800" b="1" dirty="0" smtClean="0"/>
              <a:t>DEVELOPING IN - HOUSE SCHEDULE /CONSTANTS</a:t>
            </a:r>
            <a:endParaRPr lang="en-GB" sz="2800" dirty="0"/>
          </a:p>
        </p:txBody>
      </p:sp>
    </p:spTree>
    <p:extLst>
      <p:ext uri="{BB962C8B-B14F-4D97-AF65-F5344CB8AC3E}">
        <p14:creationId xmlns:p14="http://schemas.microsoft.com/office/powerpoint/2010/main" val="1127887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4857403"/>
          </a:xfrm>
        </p:spPr>
        <p:txBody>
          <a:bodyPr/>
          <a:lstStyle/>
          <a:p>
            <a:pPr marL="0" indent="0" algn="just">
              <a:buNone/>
            </a:pPr>
            <a:r>
              <a:rPr lang="en-GB" b="1" dirty="0"/>
              <a:t>Time Study</a:t>
            </a:r>
            <a:r>
              <a:rPr lang="en-GB" dirty="0"/>
              <a:t> – is a structured process of directly observing and measuring plant/labour output using a timing device (stop </a:t>
            </a:r>
            <a:r>
              <a:rPr lang="en-GB" dirty="0" smtClean="0"/>
              <a:t>watch) to </a:t>
            </a:r>
            <a:r>
              <a:rPr lang="en-GB" dirty="0"/>
              <a:t>establish the time required for completion of the work. The main objective is to determine by direct observation of plant output in a specific task and hence establish the standard time.</a:t>
            </a:r>
          </a:p>
          <a:p>
            <a:endParaRPr lang="en-GB" dirty="0"/>
          </a:p>
        </p:txBody>
      </p:sp>
      <p:sp>
        <p:nvSpPr>
          <p:cNvPr id="2" name="Title 1"/>
          <p:cNvSpPr>
            <a:spLocks noGrp="1"/>
          </p:cNvSpPr>
          <p:nvPr>
            <p:ph type="title"/>
          </p:nvPr>
        </p:nvSpPr>
        <p:spPr/>
        <p:txBody>
          <a:bodyPr>
            <a:normAutofit/>
          </a:bodyPr>
          <a:lstStyle/>
          <a:p>
            <a:pPr algn="l"/>
            <a:r>
              <a:rPr lang="en-GB" sz="3200" dirty="0" smtClean="0"/>
              <a:t>Cont’d</a:t>
            </a:r>
            <a:endParaRPr lang="en-GB" sz="3200" dirty="0"/>
          </a:p>
        </p:txBody>
      </p:sp>
    </p:spTree>
    <p:extLst>
      <p:ext uri="{BB962C8B-B14F-4D97-AF65-F5344CB8AC3E}">
        <p14:creationId xmlns:p14="http://schemas.microsoft.com/office/powerpoint/2010/main" val="2877092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1169</TotalTime>
  <Words>886</Words>
  <Application>Microsoft Office PowerPoint</Application>
  <PresentationFormat>On-screen Show (4:3)</PresentationFormat>
  <Paragraphs>133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IMPORTANCE OF RESOURCE SCHEDULE FOR INCLUSIVE DEVELOPMENT OF THE CONSTRUCTION INDUSTRY </vt:lpstr>
      <vt:lpstr>BACKGROUND </vt:lpstr>
      <vt:lpstr>Background Cont’d</vt:lpstr>
      <vt:lpstr>Background Cont’d</vt:lpstr>
      <vt:lpstr>BENEFIT OF PLANT CONSTANTS</vt:lpstr>
      <vt:lpstr>SOURCES OF SCHEDULES /CONSTANTS</vt:lpstr>
      <vt:lpstr>KEY WORDS </vt:lpstr>
      <vt:lpstr>DEVELOPING IN - HOUSE SCHEDULE /CONSTANTS</vt:lpstr>
      <vt:lpstr>Cont’d</vt:lpstr>
      <vt:lpstr>Cont’d</vt:lpstr>
      <vt:lpstr>TIME STUDY PROCEDURE AN OVERVIEW </vt:lpstr>
      <vt:lpstr>Cont’d</vt:lpstr>
      <vt:lpstr>Sample: Time Study Record Sheet </vt:lpstr>
      <vt:lpstr>Analyse your data </vt:lpstr>
      <vt:lpstr>Cont’d</vt:lpstr>
      <vt:lpstr>ILLUSTRATION</vt:lpstr>
      <vt:lpstr>cont’d</vt:lpstr>
      <vt:lpstr>Cont’d</vt:lpstr>
      <vt:lpstr>THANK YOU FOR  LISTENING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IMPORTANCE OF RESOURCE SCHEDULE FOR INCLUSIVE DEVELOPMENT OF THE CONSTRUCTION INDUSTRY</dc:title>
  <dc:creator>USER</dc:creator>
  <cp:lastModifiedBy>USER</cp:lastModifiedBy>
  <cp:revision>22</cp:revision>
  <dcterms:created xsi:type="dcterms:W3CDTF">2021-03-24T10:54:35Z</dcterms:created>
  <dcterms:modified xsi:type="dcterms:W3CDTF">2021-03-30T10:23:55Z</dcterms:modified>
</cp:coreProperties>
</file>